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311" r:id="rId57"/>
    <p:sldId id="312" r:id="rId58"/>
    <p:sldId id="313" r:id="rId59"/>
    <p:sldId id="314" r:id="rId60"/>
    <p:sldId id="264" r:id="rId10"/>
    <p:sldId id="315" r:id="rId61"/>
    <p:sldId id="263" r:id="rId9"/>
    <p:sldId id="316" r:id="rId62"/>
    <p:sldId id="317" r:id="rId63"/>
    <p:sldId id="318" r:id="rId64"/>
    <p:sldId id="319" r:id="rId65"/>
    <p:sldId id="320" r:id="rId66"/>
    <p:sldId id="321" r:id="rId67"/>
    <p:sldId id="322" r:id="rId68"/>
  </p:sldIdLst>
  <p:notesMasterIdLst>
    <p:notesMasterId r:id="rId7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How to use this deck" id="{b95cf7a7-bddd-fac7-9ae7-411f03a4a11e}">
          <p14:sldIdLst>
            <p14:sldId id="256"/>
            <p14:sldId id="257"/>
            <p14:sldId id="258"/>
          </p14:sldIdLst>
        </p14:section>
        <p14:section name="Plan your practice" id="{7e8e8e50-00d7-eaf4-f4a7-c83e1a4afb09}">
          <p14:sldIdLst>
            <p14:sldId id="259"/>
            <p14:sldId id="260"/>
            <p14:sldId id="261"/>
            <p14:sldId id="262"/>
            <p14:sldId id="263"/>
            <p14:sldId id="264"/>
          </p14:sldIdLst>
        </p14:section>
        <p14:section name="Scope the problem" id="{bbd8f0cc-dba8-e314-5c87-3e5df91a34e0}">
          <p14:sldIdLst>
            <p14:sldId id="265"/>
            <p14:sldId id="266"/>
            <p14:sldId id="267"/>
            <p14:sldId id="268"/>
            <p14:sldId id="269"/>
            <p14:sldId id="270"/>
            <p14:sldId id="271"/>
          </p14:sldIdLst>
        </p14:section>
        <p14:section name="Write the proposal" id="{9a22491d-9abc-3488-cb05-a37c1ffc7b1e}">
          <p14:sldIdLst>
            <p14:sldId id="272"/>
            <p14:sldId id="273"/>
            <p14:sldId id="274"/>
            <p14:sldId id="275"/>
            <p14:sldId id="276"/>
            <p14:sldId id="277"/>
            <p14:sldId id="278"/>
            <p14:sldId id="279"/>
            <p14:sldId id="280"/>
            <p14:sldId id="281"/>
            <p14:sldId id="282"/>
            <p14:sldId id="283"/>
            <p14:sldId id="284"/>
            <p14:sldId id="285"/>
            <p14:sldId id="286"/>
            <p14:sldId id="287"/>
            <p14:sldId id="288"/>
            <p14:sldId id="289"/>
          </p14:sldIdLst>
        </p14:section>
        <p14:section name="Price the work" id="{764705b3-0821-0693-d5dc-7284dbd0566d}">
          <p14:sldIdLst>
            <p14:sldId id="290"/>
            <p14:sldId id="291"/>
            <p14:sldId id="292"/>
            <p14:sldId id="293"/>
            <p14:sldId id="294"/>
            <p14:sldId id="295"/>
          </p14:sldIdLst>
        </p14:section>
        <p14:section name="Check in with the client" id="{2954990a-d13f-b841-a231-32263d1b512d}">
          <p14:sldIdLst>
            <p14:sldId id="296"/>
            <p14:sldId id="297"/>
            <p14:sldId id="298"/>
            <p14:sldId id="299"/>
            <p14:sldId id="300"/>
            <p14:sldId id="301"/>
            <p14:sldId id="302"/>
            <p14:sldId id="303"/>
            <p14:sldId id="304"/>
          </p14:sldIdLst>
        </p14:section>
        <p14:section name="Deliver and follow on" id="{d2d6e348-42f9-01b9-fa13-26d7fe288829}">
          <p14:sldIdLst>
            <p14:sldId id="305"/>
            <p14:sldId id="306"/>
            <p14:sldId id="307"/>
            <p14:sldId id="308"/>
            <p14:sldId id="309"/>
          </p14:sldIdLst>
        </p14:section>
        <p14:section name="Build your credentials and offerings deck" id="{255f79a9-5941-37b9-6037-b4ea70984c42}">
          <p14:sldIdLst>
            <p14:sldId id="310"/>
            <p14:sldId id="311"/>
            <p14:sldId id="312"/>
            <p14:sldId id="313"/>
            <p14:sldId id="314"/>
            <p14:sldId id="315"/>
            <p14:sldId id="316"/>
            <p14:sldId id="317"/>
            <p14:sldId id="318"/>
            <p14:sldId id="319"/>
            <p14:sldId id="320"/>
            <p14:sldId id="321"/>
          </p14:sldIdLst>
        </p14:section>
        <p14:section name="Close" id="{3ee65cc8-6cba-7ae8-33fc-7422b1e7fba2}">
          <p14:sldIdLst>
            <p14:sldId id="322"/>
            <p14:sldId id="32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9" Type="http://schemas.openxmlformats.org/officeDocument/2006/relationships/slide" Target="slides/slide8.xml"/><Relationship Id="rId10" Type="http://schemas.openxmlformats.org/officeDocument/2006/relationships/slide" Target="slides/slide9.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70" Type="http://schemas.openxmlformats.org/officeDocument/2006/relationships/notesMaster" Target="notesMasters/notesMaster1.xml"/><Relationship Id="rId71" Type="http://schemas.openxmlformats.org/officeDocument/2006/relationships/presProps" Target="presProps.xml"/><Relationship Id="rId72" Type="http://schemas.openxmlformats.org/officeDocument/2006/relationships/viewProps" Target="viewProps.xml"/><Relationship Id="rId73" Type="http://schemas.openxmlformats.org/officeDocument/2006/relationships/theme" Target="theme/theme1.xml"/><Relationship Id="rId7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OFFER LADDER. Another way to show prices: a range for each rung instead of fixed offers. Keep this page or the one before it, not both.</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WAYS TO WORK WITH ME. Edit the four options to match how you like to work, and drop any you don't offer. The bottom row lists the kinds of work you want more of.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CREDENTIALS COVER. Put your name and what you do in the title. A credentials deck is something you can send quickly and tailor to one client's ask. Update it every few months as your work changes.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 HELP WITH. Lead with problems clients recognize, in their words, not a list of service lines. Big consulting firms can be vague because their brand does the work; a freelancer has to be specific, or people don't know how to hire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WHO I WORK WITH. Name the kind of client you're best for, and say plainly who isn't a fit. It saves both sides a call. Pull this from your ideal client and red flags 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I WORK. Show the process you follow on every project, in a few steps. Clients who've only hired employees often can't picture how to work with a freelancer; this page shows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WAYS TO WORK TOGETHER. Put prices, or at least starting prices, in the deck. It lets people pre-qualify themselves before they talk to you, and a price that's too low reads as "I don't usually work with companies." Make the first option easy to say yes 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SELECTED PROJECTS. Pick the projects closest to the client you're sending this to, and reorder them for each one. Give one line each on the client, the problem, and what you did. If you can't name the client, describe the type of firm.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CASE IN DEPTH. Tell one project as a short story: the situation, what you did, and what changed. Use the client's words where you can, and get their permission before you name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BACKGROUND. Show where your judgment comes from: the firms, roles, and kinds of problems. Keep it to the parts that matter to this client; a full résumé belongs elsewhere. Add a photo if you like.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CLIENTS SAY. Ask for a quote at the end of every project while the result is fresh, and ask permission to use their name and role. One specific sentence about a result beats a paragraph of praise. Replace the sample with real quotes.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FAQ. Answer the questions you hear on every first call, in writing. Being open about price, timing, and how you work saves time for both sides.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STEP. Make starting easy: say exactly what happens after they reply, and how to reach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Swap in your contact details and the one thing you want the client to do next.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rgbClr val="13294B"/>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1463040"/>
            <a:ext cx="9875520" cy="2560320"/>
          </a:xfrm>
          <a:prstGeom prst="rect">
            <a:avLst/>
          </a:prstGeom>
          <a:noFill/>
          <a:ln/>
        </p:spPr>
        <p:txBody>
          <a:bodyPr wrap="square" rtlCol="0"/>
          <a:lstStyle>
            <a:lvl1pPr algn="l" indent="0" marL="0">
              <a:buNone/>
              <a:defRPr lang="en-US" sz="4400" dirty="0">
                <a:solidFill>
                  <a:schemeClr val="bg1"/>
                </a:solidFill>
              </a:defRPr>
            </a:lvl1pPr>
          </a:lstStyle>
          <a:p>
            <a:pPr algn="l" indent="0" marL="0">
              <a:buNone/>
            </a:pPr>
            <a:r>
              <a:rPr lang="en-US" sz="4400" dirty="0">
                <a:solidFill>
                  <a:schemeClr val="bg1"/>
                </a:solidFill>
              </a:rPr>
              <a:t>Deck title</a:t>
            </a:r>
            <a:endParaRPr lang="en-US" sz="4400" dirty="0"/>
          </a:p>
        </p:txBody>
      </p:sp>
      <p:sp>
        <p:nvSpPr>
          <p:cNvPr id="3" name="Text 0"/>
          <p:cNvSpPr/>
          <p:nvPr>
            <p:ph idx="101" type="body" hasCustomPrompt="1"/>
          </p:nvPr>
        </p:nvSpPr>
        <p:spPr>
          <a:xfrm>
            <a:off x="548640" y="4297680"/>
            <a:ext cx="9875520" cy="1097280"/>
          </a:xfrm>
          <a:prstGeom prst="rect">
            <a:avLst/>
          </a:prstGeom>
          <a:noFill/>
          <a:ln/>
        </p:spPr>
        <p:txBody>
          <a:bodyPr wrap="square" rtlCol="0"/>
          <a:lstStyle>
            <a:lvl1pPr algn="l" indent="0" marL="0">
              <a:buNone/>
              <a:defRPr lang="en-US" sz="1800" dirty="0">
                <a:solidFill>
                  <a:schemeClr val="accent3"/>
                </a:solidFill>
              </a:defRPr>
            </a:lvl1pPr>
          </a:lstStyle>
          <a:p>
            <a:pPr algn="l" indent="0" marL="0">
              <a:buNone/>
            </a:pPr>
            <a:r>
              <a:rPr lang="en-US" sz="1800" dirty="0">
                <a:solidFill>
                  <a:schemeClr val="accent3"/>
                </a:solidFill>
              </a:rPr>
              <a:t>Subtitle</a:t>
            </a: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ivider">
    <p:bg>
      <p:bgPr>
        <a:solidFill>
          <a:srgbClr val="2F6690"/>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548640" y="2011680"/>
            <a:ext cx="5486400" cy="548640"/>
          </a:xfrm>
          <a:prstGeom prst="rect">
            <a:avLst/>
          </a:prstGeom>
          <a:noFill/>
          <a:ln/>
        </p:spPr>
        <p:txBody>
          <a:bodyPr wrap="square" rtlCol="0"/>
          <a:lstStyle>
            <a:lvl1pPr algn="l" indent="0" marL="0">
              <a:buNone/>
              <a:defRPr lang="en-US" sz="1800" b="1" dirty="0">
                <a:solidFill>
                  <a:schemeClr val="bg1"/>
                </a:solidFill>
              </a:defRPr>
            </a:lvl1pPr>
          </a:lstStyle>
          <a:p>
            <a:pPr algn="l" indent="0" marL="0">
              <a:buNone/>
            </a:pPr>
            <a:r>
              <a:rPr lang="en-US" sz="1800" b="1" dirty="0">
                <a:solidFill>
                  <a:schemeClr val="bg1"/>
                </a:solidFill>
              </a:rPr>
              <a:t>01</a:t>
            </a:r>
            <a:endParaRPr lang="en-US" sz="1800" dirty="0"/>
          </a:p>
        </p:txBody>
      </p:sp>
      <p:sp>
        <p:nvSpPr>
          <p:cNvPr id="3" name="Text 0"/>
          <p:cNvSpPr/>
          <p:nvPr>
            <p:ph idx="101" type="title" hasCustomPrompt="1"/>
          </p:nvPr>
        </p:nvSpPr>
        <p:spPr>
          <a:xfrm>
            <a:off x="548640" y="2560320"/>
            <a:ext cx="10515600" cy="1463040"/>
          </a:xfrm>
          <a:prstGeom prst="rect">
            <a:avLst/>
          </a:prstGeom>
          <a:noFill/>
          <a:ln/>
        </p:spPr>
        <p:txBody>
          <a:bodyPr wrap="square" rtlCol="0"/>
          <a:lstStyle>
            <a:lvl1pPr algn="l" indent="0" marL="0">
              <a:buNone/>
              <a:defRPr lang="en-US" sz="4000" dirty="0">
                <a:solidFill>
                  <a:schemeClr val="bg1"/>
                </a:solidFill>
              </a:defRPr>
            </a:lvl1pPr>
          </a:lstStyle>
          <a:p>
            <a:pPr algn="l" indent="0" marL="0">
              <a:buNone/>
            </a:pPr>
            <a:r>
              <a:rPr lang="en-US" sz="4000" dirty="0">
                <a:solidFill>
                  <a:schemeClr val="bg1"/>
                </a:solidFill>
              </a:rPr>
              <a:t>Section title</a:t>
            </a:r>
            <a:endParaRPr lang="en-US" sz="4000" dirty="0"/>
          </a:p>
        </p:txBody>
      </p:sp>
      <p:sp>
        <p:nvSpPr>
          <p:cNvPr id="4" name="Text 0"/>
          <p:cNvSpPr/>
          <p:nvPr>
            <p:ph idx="102" type="body" hasCustomPrompt="1"/>
          </p:nvPr>
        </p:nvSpPr>
        <p:spPr>
          <a:xfrm>
            <a:off x="548640" y="4114800"/>
            <a:ext cx="9144000" cy="914400"/>
          </a:xfrm>
          <a:prstGeom prst="rect">
            <a:avLst/>
          </a:prstGeom>
          <a:noFill/>
          <a:ln/>
        </p:spPr>
        <p:txBody>
          <a:bodyPr wrap="square" rtlCol="0"/>
          <a:lstStyle>
            <a:lvl1pPr algn="l" indent="0" marL="0">
              <a:buNone/>
              <a:defRPr lang="en-US" sz="1800" dirty="0">
                <a:solidFill>
                  <a:srgbClr val="DCE7F1"/>
                </a:solidFill>
              </a:defRPr>
            </a:lvl1pPr>
          </a:lstStyle>
          <a:p>
            <a:pPr algn="l" indent="0" marL="0">
              <a:buNone/>
            </a:pPr>
            <a:r>
              <a:rPr lang="en-US" sz="1800" dirty="0">
                <a:solidFill>
                  <a:srgbClr val="DCE7F1"/>
                </a:solidFill>
              </a:rPr>
              <a:t>What this section covers</a:t>
            </a:r>
            <a:endParaRPr lang="en-US" sz="18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rtlCol="0"/>
          <a:lstStyle>
            <a:lvl1pPr algn="l" indent="0" marL="0">
              <a:buNone/>
              <a:defRPr lang="en-US" sz="2600" dirty="0">
                <a:solidFill>
                  <a:schemeClr val="tx1"/>
                </a:solidFill>
              </a:defRPr>
            </a:lvl1pPr>
          </a:lstStyle>
          <a:p>
            <a:pPr algn="l" indent="0" marL="0">
              <a:buNone/>
            </a:pPr>
            <a:r>
              <a:rPr lang="en-US" sz="2600" dirty="0">
                <a:solidFill>
                  <a:schemeClr val="tx1"/>
                </a:solidFill>
              </a:rPr>
              <a:t>Action title: the takeaway of this slide as a full sentence</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rtlCol="0"/>
          <a:lstStyle>
            <a:lvl1pPr algn="l" indent="0" marL="0">
              <a:buNone/>
              <a:defRPr lang="en-US" sz="1000" dirty="0">
                <a:solidFill>
                  <a:schemeClr val="accent5"/>
                </a:solidFill>
              </a:defRPr>
            </a:lvl1pPr>
          </a:lstStyle>
          <a:p>
            <a:pPr algn="l" indent="0" marL="0">
              <a:buNone/>
            </a:pPr>
            <a:r>
              <a:rPr lang="en-US" sz="1000" dirty="0">
                <a:solidFill>
                  <a:schemeClr val="accent5"/>
                </a:solidFill>
              </a:rPr>
              <a:t>Source:</a:t>
            </a:r>
            <a:endParaRPr lang="en-US" sz="10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ide title">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4343400" y="502920"/>
            <a:ext cx="0" cy="5669280"/>
          </a:xfrm>
          <a:prstGeom prst="line">
            <a:avLst/>
          </a:prstGeom>
          <a:noFill/>
          <a:ln w="12700">
            <a:solidFill>
              <a:srgbClr val="DDE3EA"/>
            </a:solidFill>
            <a:prstDash val="solid"/>
          </a:ln>
        </p:spPr>
      </p:sp>
      <p:sp>
        <p:nvSpPr>
          <p:cNvPr id="3" name="Text 1"/>
          <p:cNvSpPr/>
          <p:nvPr>
            <p:ph idx="101" type="body" hasCustomPrompt="1"/>
          </p:nvPr>
        </p:nvSpPr>
        <p:spPr>
          <a:xfrm>
            <a:off x="548640" y="502920"/>
            <a:ext cx="3474720" cy="274320"/>
          </a:xfrm>
          <a:prstGeom prst="rect">
            <a:avLst/>
          </a:prstGeom>
          <a:noFill/>
          <a:ln/>
        </p:spPr>
        <p:txBody>
          <a:bodyPr wrap="square" rtlCol="0"/>
          <a:lstStyle>
            <a:lvl1pPr algn="l" indent="0" marL="0">
              <a:buNone/>
              <a:defRPr lang="en-US" sz="1100" b="1" spc="150" kern="0" dirty="0">
                <a:solidFill>
                  <a:schemeClr val="accent1"/>
                </a:solidFill>
              </a:defRPr>
            </a:lvl1pPr>
          </a:lstStyle>
          <a:p>
            <a:pPr algn="l" indent="0" marL="0">
              <a:buNone/>
            </a:pPr>
            <a:r>
              <a:rPr lang="en-US" sz="1100" b="1" spc="150" kern="0" dirty="0">
                <a:solidFill>
                  <a:schemeClr val="accent1"/>
                </a:solidFill>
              </a:rPr>
              <a:t>EXHIBIT 1</a:t>
            </a:r>
            <a:endParaRPr lang="en-US" sz="1100" dirty="0"/>
          </a:p>
        </p:txBody>
      </p:sp>
      <p:sp>
        <p:nvSpPr>
          <p:cNvPr id="4" name="Text 1"/>
          <p:cNvSpPr/>
          <p:nvPr>
            <p:ph idx="102" type="title" hasCustomPrompt="1"/>
          </p:nvPr>
        </p:nvSpPr>
        <p:spPr>
          <a:xfrm>
            <a:off x="548640" y="868680"/>
            <a:ext cx="3474720" cy="2103120"/>
          </a:xfrm>
          <a:prstGeom prst="rect">
            <a:avLst/>
          </a:prstGeom>
          <a:noFill/>
          <a:ln/>
        </p:spPr>
        <p:txBody>
          <a:bodyPr wrap="square" rtlCol="0"/>
          <a:lstStyle>
            <a:lvl1pPr algn="l" indent="0" marL="0">
              <a:buNone/>
              <a:defRPr lang="en-US" sz="2400" dirty="0">
                <a:solidFill>
                  <a:schemeClr val="tx1"/>
                </a:solidFill>
              </a:defRPr>
            </a:lvl1pPr>
          </a:lstStyle>
          <a:p>
            <a:pPr algn="l" indent="0" marL="0">
              <a:buNone/>
            </a:pPr>
            <a:r>
              <a:rPr lang="en-US" sz="2400" dirty="0">
                <a:solidFill>
                  <a:schemeClr val="tx1"/>
                </a:solidFill>
              </a:rPr>
              <a:t>Action title: the takeaway as a full sentence</a:t>
            </a:r>
            <a:endParaRPr lang="en-US" sz="2400" dirty="0"/>
          </a:p>
        </p:txBody>
      </p:sp>
      <p:sp>
        <p:nvSpPr>
          <p:cNvPr id="5" name="Text 1"/>
          <p:cNvSpPr/>
          <p:nvPr>
            <p:ph idx="103" type="body" hasCustomPrompt="1"/>
          </p:nvPr>
        </p:nvSpPr>
        <p:spPr>
          <a:xfrm>
            <a:off x="548640" y="6355080"/>
            <a:ext cx="7498080" cy="274320"/>
          </a:xfrm>
          <a:prstGeom prst="rect">
            <a:avLst/>
          </a:prstGeom>
          <a:noFill/>
          <a:ln/>
        </p:spPr>
        <p:txBody>
          <a:bodyPr wrap="square" rtlCol="0"/>
          <a:lstStyle>
            <a:lvl1pPr algn="l" indent="0" marL="0">
              <a:buNone/>
              <a:defRPr lang="en-US" sz="1000" dirty="0">
                <a:solidFill>
                  <a:schemeClr val="accent5"/>
                </a:solidFill>
              </a:defRPr>
            </a:lvl1pPr>
          </a:lstStyle>
          <a:p>
            <a:pPr algn="l" indent="0" marL="0">
              <a:buNone/>
            </a:pPr>
            <a:r>
              <a:rPr lang="en-US" sz="1000" dirty="0">
                <a:solidFill>
                  <a:schemeClr val="accent5"/>
                </a:solidFill>
              </a:rPr>
              <a:t>Source:</a:t>
            </a:r>
            <a:endParaRPr lang="en-US" sz="10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tatement dark">
    <p:bg>
      <p:bgPr>
        <a:solidFill>
          <a:srgbClr val="13294B"/>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1463040"/>
            <a:ext cx="10241280" cy="3108960"/>
          </a:xfrm>
          <a:prstGeom prst="rect">
            <a:avLst/>
          </a:prstGeom>
          <a:noFill/>
          <a:ln/>
        </p:spPr>
        <p:txBody>
          <a:bodyPr wrap="square" rtlCol="0"/>
          <a:lstStyle>
            <a:lvl1pPr algn="l" indent="0" marL="0">
              <a:buNone/>
              <a:defRPr lang="en-US" sz="4000" dirty="0">
                <a:solidFill>
                  <a:schemeClr val="bg1"/>
                </a:solidFill>
              </a:defRPr>
            </a:lvl1pPr>
          </a:lstStyle>
          <a:p>
            <a:pPr algn="l" indent="0" marL="0">
              <a:buNone/>
            </a:pPr>
            <a:r>
              <a:rPr lang="en-US" sz="4000" dirty="0">
                <a:solidFill>
                  <a:schemeClr val="bg1"/>
                </a:solidFill>
              </a:rPr>
              <a:t>One big message</a:t>
            </a:r>
            <a:endParaRPr lang="en-US" sz="40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1006</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s>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Three entry points let a new client start small and grow into larger work</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 </a:t>
            </a:r>
            <a:endParaRPr lang="en-US" sz="1000" dirty="0"/>
          </a:p>
        </p:txBody>
      </p:sp>
      <p:sp>
        <p:nvSpPr>
          <p:cNvPr id="5" name="Shape 2"/>
          <p:cNvSpPr/>
          <p:nvPr/>
        </p:nvSpPr>
        <p:spPr>
          <a:xfrm>
            <a:off x="548640" y="3794760"/>
            <a:ext cx="3520440" cy="2240280"/>
          </a:xfrm>
          <a:prstGeom prst="rect">
            <a:avLst>
              <a:gd name="adj" fmla="val 3265"/>
            </a:avLst>
          </a:prstGeom>
          <a:solidFill>
            <a:srgbClr val="F2F5F8"/>
          </a:solidFill>
          <a:ln/>
        </p:spPr>
      </p:sp>
      <p:sp>
        <p:nvSpPr>
          <p:cNvPr id="6" name="Text 3"/>
          <p:cNvSpPr txBox="1"/>
          <p:nvPr/>
        </p:nvSpPr>
        <p:spPr>
          <a:xfrm>
            <a:off x="777240" y="3977640"/>
            <a:ext cx="3063240" cy="320040"/>
          </a:xfrm>
          <a:prstGeom prst="rect">
            <a:avLst/>
          </a:prstGeom>
          <a:noFill/>
          <a:ln/>
        </p:spPr>
        <p:txBody>
          <a:bodyPr wrap="square" lIns="0" tIns="0" rIns="0" bIns="0" rtlCol="0" anchor="t"/>
          <a:lstStyle/>
          <a:p>
            <a:pPr indent="0" marL="0">
              <a:buNone/>
            </a:pPr>
            <a:r>
              <a:rPr lang="en-US" sz="1300" b="1" dirty="0">
                <a:solidFill>
                  <a:srgbClr val="2F6690"/>
                </a:solidFill>
                <a:latin typeface="Calibri" pitchFamily="34" charset="0"/>
                <a:ea typeface="Calibri" pitchFamily="34" charset="-122"/>
                <a:cs typeface="Calibri" pitchFamily="34" charset="-120"/>
              </a:rPr>
              <a:t>Start</a:t>
            </a:r>
            <a:endParaRPr lang="en-US" sz="1300" dirty="0"/>
          </a:p>
        </p:txBody>
      </p:sp>
      <p:sp>
        <p:nvSpPr>
          <p:cNvPr id="7" name="Text 4"/>
          <p:cNvSpPr txBox="1"/>
          <p:nvPr/>
        </p:nvSpPr>
        <p:spPr>
          <a:xfrm>
            <a:off x="777240" y="4297680"/>
            <a:ext cx="3063240" cy="548640"/>
          </a:xfrm>
          <a:prstGeom prst="rect">
            <a:avLst/>
          </a:prstGeom>
          <a:noFill/>
          <a:ln/>
        </p:spPr>
        <p:txBody>
          <a:bodyPr wrap="square" lIns="0" tIns="0" rIns="0" bIns="0" rtlCol="0" anchor="t"/>
          <a:lstStyle/>
          <a:p>
            <a:pPr indent="0" marL="0">
              <a:buNone/>
            </a:pPr>
            <a:r>
              <a:rPr lang="en-US" sz="2800" b="1" dirty="0">
                <a:solidFill>
                  <a:srgbClr val="13294B"/>
                </a:solidFill>
                <a:latin typeface="Cambria" pitchFamily="34" charset="0"/>
                <a:ea typeface="Cambria" pitchFamily="34" charset="-122"/>
                <a:cs typeface="Cambria" pitchFamily="34" charset="-120"/>
              </a:rPr>
              <a:t>$1k–20k</a:t>
            </a:r>
            <a:endParaRPr lang="en-US" sz="2800" dirty="0"/>
          </a:p>
        </p:txBody>
      </p:sp>
      <p:sp>
        <p:nvSpPr>
          <p:cNvPr id="8" name="Text 5"/>
          <p:cNvSpPr txBox="1"/>
          <p:nvPr/>
        </p:nvSpPr>
        <p:spPr>
          <a:xfrm>
            <a:off x="777240" y="4892040"/>
            <a:ext cx="3063240" cy="594360"/>
          </a:xfrm>
          <a:prstGeom prst="rect">
            <a:avLst/>
          </a:prstGeom>
          <a:noFill/>
          <a:ln/>
        </p:spPr>
        <p:txBody>
          <a:bodyPr wrap="square" lIns="0" tIns="0" rIns="0" bIns="0" rtlCol="0" anchor="t"/>
          <a:lstStyle/>
          <a:p>
            <a:pPr indent="0" marL="0">
              <a:buNone/>
            </a:pPr>
            <a:r>
              <a:rPr lang="en-US" sz="1500" b="1" dirty="0">
                <a:solidFill>
                  <a:srgbClr val="13294B"/>
                </a:solidFill>
                <a:latin typeface="Calibri" pitchFamily="34" charset="0"/>
                <a:ea typeface="Calibri" pitchFamily="34" charset="-122"/>
                <a:cs typeface="Calibri" pitchFamily="34" charset="-120"/>
              </a:rPr>
              <a:t>Coaching and one-off workshops</a:t>
            </a:r>
            <a:endParaRPr lang="en-US" sz="1500" dirty="0"/>
          </a:p>
        </p:txBody>
      </p:sp>
      <p:sp>
        <p:nvSpPr>
          <p:cNvPr id="9" name="Text 6"/>
          <p:cNvSpPr txBox="1"/>
          <p:nvPr/>
        </p:nvSpPr>
        <p:spPr>
          <a:xfrm>
            <a:off x="777240" y="5486400"/>
            <a:ext cx="3063240" cy="548640"/>
          </a:xfrm>
          <a:prstGeom prst="rect">
            <a:avLst/>
          </a:prstGeom>
          <a:noFill/>
          <a:ln/>
        </p:spPr>
        <p:txBody>
          <a:bodyPr wrap="square" lIns="0" tIns="0" rIns="0" bIns="0" rtlCol="0" anchor="t"/>
          <a:lstStyle/>
          <a:p>
            <a:pPr indent="0" marL="0">
              <a:buNone/>
            </a:pPr>
            <a:r>
              <a:rPr lang="en-US" sz="1300" dirty="0">
                <a:solidFill>
                  <a:srgbClr val="4A5868"/>
                </a:solidFill>
                <a:latin typeface="Calibri" pitchFamily="34" charset="0"/>
                <a:ea typeface="Calibri" pitchFamily="34" charset="-122"/>
                <a:cs typeface="Calibri" pitchFamily="34" charset="-120"/>
              </a:rPr>
              <a:t>Example: A two-hour virtual workshop for a leadership team</a:t>
            </a:r>
            <a:endParaRPr lang="en-US" sz="1300" dirty="0"/>
          </a:p>
        </p:txBody>
      </p:sp>
      <p:sp>
        <p:nvSpPr>
          <p:cNvPr id="10" name="Shape 7"/>
          <p:cNvSpPr/>
          <p:nvPr/>
        </p:nvSpPr>
        <p:spPr>
          <a:xfrm>
            <a:off x="4251960" y="2788920"/>
            <a:ext cx="3520440" cy="3246120"/>
          </a:xfrm>
          <a:prstGeom prst="rect">
            <a:avLst>
              <a:gd name="adj" fmla="val 2254"/>
            </a:avLst>
          </a:prstGeom>
          <a:solidFill>
            <a:srgbClr val="13294B"/>
          </a:solidFill>
          <a:ln/>
        </p:spPr>
      </p:sp>
      <p:sp>
        <p:nvSpPr>
          <p:cNvPr id="11" name="Text 8"/>
          <p:cNvSpPr txBox="1"/>
          <p:nvPr/>
        </p:nvSpPr>
        <p:spPr>
          <a:xfrm>
            <a:off x="4480560" y="2971800"/>
            <a:ext cx="3063240" cy="320040"/>
          </a:xfrm>
          <a:prstGeom prst="rect">
            <a:avLst/>
          </a:prstGeom>
          <a:noFill/>
          <a:ln/>
        </p:spPr>
        <p:txBody>
          <a:bodyPr wrap="square" lIns="0" tIns="0" rIns="0" bIns="0" rtlCol="0" anchor="t"/>
          <a:lstStyle/>
          <a:p>
            <a:pPr indent="0" marL="0">
              <a:buNone/>
            </a:pPr>
            <a:r>
              <a:rPr lang="en-US" sz="1300" b="1" dirty="0">
                <a:solidFill>
                  <a:srgbClr val="FFFFFF"/>
                </a:solidFill>
                <a:latin typeface="Calibri" pitchFamily="34" charset="0"/>
                <a:ea typeface="Calibri" pitchFamily="34" charset="-122"/>
                <a:cs typeface="Calibri" pitchFamily="34" charset="-120"/>
              </a:rPr>
              <a:t>Grow</a:t>
            </a:r>
            <a:endParaRPr lang="en-US" sz="1300" dirty="0"/>
          </a:p>
        </p:txBody>
      </p:sp>
      <p:sp>
        <p:nvSpPr>
          <p:cNvPr id="12" name="Text 9"/>
          <p:cNvSpPr txBox="1"/>
          <p:nvPr/>
        </p:nvSpPr>
        <p:spPr>
          <a:xfrm>
            <a:off x="4480560" y="3291840"/>
            <a:ext cx="3063240" cy="548640"/>
          </a:xfrm>
          <a:prstGeom prst="rect">
            <a:avLst/>
          </a:prstGeom>
          <a:noFill/>
          <a:ln/>
        </p:spPr>
        <p:txBody>
          <a:bodyPr wrap="square" lIns="0" tIns="0" rIns="0" bIns="0" rtlCol="0" anchor="t"/>
          <a:lstStyle/>
          <a:p>
            <a:pPr indent="0" marL="0">
              <a:buNone/>
            </a:pPr>
            <a:r>
              <a:rPr lang="en-US" sz="2800" b="1" dirty="0">
                <a:solidFill>
                  <a:srgbClr val="FFFFFF"/>
                </a:solidFill>
                <a:latin typeface="Cambria" pitchFamily="34" charset="0"/>
                <a:ea typeface="Cambria" pitchFamily="34" charset="-122"/>
                <a:cs typeface="Cambria" pitchFamily="34" charset="-120"/>
              </a:rPr>
              <a:t>$10k–50k</a:t>
            </a:r>
            <a:endParaRPr lang="en-US" sz="2800" dirty="0"/>
          </a:p>
        </p:txBody>
      </p:sp>
      <p:sp>
        <p:nvSpPr>
          <p:cNvPr id="13" name="Text 10"/>
          <p:cNvSpPr txBox="1"/>
          <p:nvPr/>
        </p:nvSpPr>
        <p:spPr>
          <a:xfrm>
            <a:off x="4480560" y="3886200"/>
            <a:ext cx="3063240" cy="594360"/>
          </a:xfrm>
          <a:prstGeom prst="rect">
            <a:avLst/>
          </a:prstGeom>
          <a:noFill/>
          <a:ln/>
        </p:spPr>
        <p:txBody>
          <a:bodyPr wrap="square" lIns="0" tIns="0" rIns="0" bIns="0" rtlCol="0" anchor="t"/>
          <a:lstStyle/>
          <a:p>
            <a:pPr indent="0" marL="0">
              <a:buNone/>
            </a:pPr>
            <a:r>
              <a:rPr lang="en-US" sz="1500" b="1" dirty="0">
                <a:solidFill>
                  <a:srgbClr val="FFFFFF"/>
                </a:solidFill>
                <a:latin typeface="Calibri" pitchFamily="34" charset="0"/>
                <a:ea typeface="Calibri" pitchFamily="34" charset="-122"/>
                <a:cs typeface="Calibri" pitchFamily="34" charset="-120"/>
              </a:rPr>
              <a:t>Longer coaching, training, and consulting</a:t>
            </a:r>
            <a:endParaRPr lang="en-US" sz="1500" dirty="0"/>
          </a:p>
        </p:txBody>
      </p:sp>
      <p:sp>
        <p:nvSpPr>
          <p:cNvPr id="14" name="Text 11"/>
          <p:cNvSpPr txBox="1"/>
          <p:nvPr/>
        </p:nvSpPr>
        <p:spPr>
          <a:xfrm>
            <a:off x="4480560" y="4480560"/>
            <a:ext cx="3063240" cy="548640"/>
          </a:xfrm>
          <a:prstGeom prst="rect">
            <a:avLst/>
          </a:prstGeom>
          <a:noFill/>
          <a:ln/>
        </p:spPr>
        <p:txBody>
          <a:bodyPr wrap="square" lIns="0" tIns="0" rIns="0" bIns="0" rtlCol="0" anchor="t"/>
          <a:lstStyle/>
          <a:p>
            <a:pPr indent="0" marL="0">
              <a:buNone/>
            </a:pPr>
            <a:r>
              <a:rPr lang="en-US" sz="1300" dirty="0">
                <a:solidFill>
                  <a:srgbClr val="FFFFFF"/>
                </a:solidFill>
                <a:latin typeface="Calibri" pitchFamily="34" charset="0"/>
                <a:ea typeface="Calibri" pitchFamily="34" charset="-122"/>
                <a:cs typeface="Calibri" pitchFamily="34" charset="-120"/>
              </a:rPr>
              <a:t>Example: A four-week program or a fixed-fee project</a:t>
            </a:r>
            <a:endParaRPr lang="en-US" sz="1300" dirty="0"/>
          </a:p>
        </p:txBody>
      </p:sp>
      <p:sp>
        <p:nvSpPr>
          <p:cNvPr id="15" name="Shape 12"/>
          <p:cNvSpPr/>
          <p:nvPr/>
        </p:nvSpPr>
        <p:spPr>
          <a:xfrm>
            <a:off x="7955280" y="1783080"/>
            <a:ext cx="3520440" cy="4251960"/>
          </a:xfrm>
          <a:prstGeom prst="rect">
            <a:avLst>
              <a:gd name="adj" fmla="val 2078"/>
            </a:avLst>
          </a:prstGeom>
          <a:solidFill>
            <a:srgbClr val="2F6690"/>
          </a:solidFill>
          <a:ln/>
        </p:spPr>
      </p:sp>
      <p:sp>
        <p:nvSpPr>
          <p:cNvPr id="16" name="Text 13"/>
          <p:cNvSpPr txBox="1"/>
          <p:nvPr/>
        </p:nvSpPr>
        <p:spPr>
          <a:xfrm>
            <a:off x="8183880" y="1965960"/>
            <a:ext cx="3063240" cy="320040"/>
          </a:xfrm>
          <a:prstGeom prst="rect">
            <a:avLst/>
          </a:prstGeom>
          <a:noFill/>
          <a:ln/>
        </p:spPr>
        <p:txBody>
          <a:bodyPr wrap="square" lIns="0" tIns="0" rIns="0" bIns="0" rtlCol="0" anchor="t"/>
          <a:lstStyle/>
          <a:p>
            <a:pPr indent="0" marL="0">
              <a:buNone/>
            </a:pPr>
            <a:r>
              <a:rPr lang="en-US" sz="1300" b="1" dirty="0">
                <a:solidFill>
                  <a:srgbClr val="FFFFFF"/>
                </a:solidFill>
                <a:latin typeface="Calibri" pitchFamily="34" charset="0"/>
                <a:ea typeface="Calibri" pitchFamily="34" charset="-122"/>
                <a:cs typeface="Calibri" pitchFamily="34" charset="-120"/>
              </a:rPr>
              <a:t>Stay</a:t>
            </a:r>
            <a:endParaRPr lang="en-US" sz="1300" dirty="0"/>
          </a:p>
        </p:txBody>
      </p:sp>
      <p:sp>
        <p:nvSpPr>
          <p:cNvPr id="17" name="Text 14"/>
          <p:cNvSpPr txBox="1"/>
          <p:nvPr/>
        </p:nvSpPr>
        <p:spPr>
          <a:xfrm>
            <a:off x="8183880" y="2286000"/>
            <a:ext cx="3063240" cy="548640"/>
          </a:xfrm>
          <a:prstGeom prst="rect">
            <a:avLst/>
          </a:prstGeom>
          <a:noFill/>
          <a:ln/>
        </p:spPr>
        <p:txBody>
          <a:bodyPr wrap="square" lIns="0" tIns="0" rIns="0" bIns="0" rtlCol="0" anchor="t"/>
          <a:lstStyle/>
          <a:p>
            <a:pPr indent="0" marL="0">
              <a:buNone/>
            </a:pPr>
            <a:r>
              <a:rPr lang="en-US" sz="2800" b="1" dirty="0">
                <a:solidFill>
                  <a:srgbClr val="FFFFFF"/>
                </a:solidFill>
                <a:latin typeface="Cambria" pitchFamily="34" charset="0"/>
                <a:ea typeface="Cambria" pitchFamily="34" charset="-122"/>
                <a:cs typeface="Cambria" pitchFamily="34" charset="-120"/>
              </a:rPr>
              <a:t>$50k+</a:t>
            </a:r>
            <a:endParaRPr lang="en-US" sz="2800" dirty="0"/>
          </a:p>
        </p:txBody>
      </p:sp>
      <p:sp>
        <p:nvSpPr>
          <p:cNvPr id="18" name="Text 15"/>
          <p:cNvSpPr txBox="1"/>
          <p:nvPr/>
        </p:nvSpPr>
        <p:spPr>
          <a:xfrm>
            <a:off x="8183880" y="2880360"/>
            <a:ext cx="3063240" cy="594360"/>
          </a:xfrm>
          <a:prstGeom prst="rect">
            <a:avLst/>
          </a:prstGeom>
          <a:noFill/>
          <a:ln/>
        </p:spPr>
        <p:txBody>
          <a:bodyPr wrap="square" lIns="0" tIns="0" rIns="0" bIns="0" rtlCol="0" anchor="t"/>
          <a:lstStyle/>
          <a:p>
            <a:pPr indent="0" marL="0">
              <a:buNone/>
            </a:pPr>
            <a:r>
              <a:rPr lang="en-US" sz="1500" b="1" dirty="0">
                <a:solidFill>
                  <a:srgbClr val="FFFFFF"/>
                </a:solidFill>
                <a:latin typeface="Calibri" pitchFamily="34" charset="0"/>
                <a:ea typeface="Calibri" pitchFamily="34" charset="-122"/>
                <a:cs typeface="Calibri" pitchFamily="34" charset="-120"/>
              </a:rPr>
              <a:t>Retainer or other long-term relationship</a:t>
            </a:r>
            <a:endParaRPr lang="en-US" sz="1500" dirty="0"/>
          </a:p>
        </p:txBody>
      </p:sp>
      <p:sp>
        <p:nvSpPr>
          <p:cNvPr id="19" name="Text 16"/>
          <p:cNvSpPr txBox="1"/>
          <p:nvPr/>
        </p:nvSpPr>
        <p:spPr>
          <a:xfrm>
            <a:off x="8183880" y="3474720"/>
            <a:ext cx="3063240" cy="548640"/>
          </a:xfrm>
          <a:prstGeom prst="rect">
            <a:avLst/>
          </a:prstGeom>
          <a:noFill/>
          <a:ln/>
        </p:spPr>
        <p:txBody>
          <a:bodyPr wrap="square" lIns="0" tIns="0" rIns="0" bIns="0" rtlCol="0" anchor="t"/>
          <a:lstStyle/>
          <a:p>
            <a:pPr indent="0" marL="0">
              <a:buNone/>
            </a:pPr>
            <a:r>
              <a:rPr lang="en-US" sz="1300" dirty="0">
                <a:solidFill>
                  <a:srgbClr val="FFFFFF"/>
                </a:solidFill>
                <a:latin typeface="Calibri" pitchFamily="34" charset="0"/>
                <a:ea typeface="Calibri" pitchFamily="34" charset="-122"/>
                <a:cs typeface="Calibri" pitchFamily="34" charset="-120"/>
              </a:rPr>
              <a:t>Example: Ongoing advisory, a few days a month</a:t>
            </a:r>
            <a:endParaRPr lang="en-US" sz="13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I can work on site, remotely, with a small team, or as an advisor</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 </a:t>
            </a:r>
            <a:endParaRPr lang="en-US" sz="1000" dirty="0"/>
          </a:p>
        </p:txBody>
      </p:sp>
      <p:sp>
        <p:nvSpPr>
          <p:cNvPr id="5" name="Shape 2"/>
          <p:cNvSpPr/>
          <p:nvPr/>
        </p:nvSpPr>
        <p:spPr>
          <a:xfrm>
            <a:off x="548640" y="1783080"/>
            <a:ext cx="2606040" cy="109728"/>
          </a:xfrm>
          <a:prstGeom prst="rect">
            <a:avLst>
              <a:gd name="adj" fmla="val 66667"/>
            </a:avLst>
          </a:prstGeom>
          <a:solidFill>
            <a:srgbClr val="2F6690"/>
          </a:solidFill>
          <a:ln/>
        </p:spPr>
        <p:txBody>
          <a:bodyPr/>
          <a:p/>
        </p:txBody>
      </p:sp>
      <p:sp>
        <p:nvSpPr>
          <p:cNvPr id="6" name="Text 3"/>
          <p:cNvSpPr txBox="1"/>
          <p:nvPr/>
        </p:nvSpPr>
        <p:spPr>
          <a:xfrm>
            <a:off x="548640" y="2103120"/>
            <a:ext cx="2606040" cy="457200"/>
          </a:xfrm>
          <a:prstGeom prst="rect">
            <a:avLst/>
          </a:prstGeom>
          <a:noFill/>
          <a:ln/>
        </p:spPr>
        <p:txBody>
          <a:bodyPr wrap="square" lIns="0" tIns="0" rIns="0" bIns="0" rtlCol="0" anchor="t"/>
          <a:lstStyle/>
          <a:p>
            <a:pPr indent="0" marL="0">
              <a:buNone/>
            </a:pPr>
            <a:r>
              <a:rPr lang="en-US" sz="2000" b="1" dirty="0">
                <a:solidFill>
                  <a:srgbClr val="13294B"/>
                </a:solidFill>
                <a:latin typeface="Calibri" pitchFamily="34" charset="0"/>
                <a:ea typeface="Calibri" pitchFamily="34" charset="-122"/>
                <a:cs typeface="Calibri" pitchFamily="34" charset="-120"/>
              </a:rPr>
              <a:t>Embedded</a:t>
            </a:r>
            <a:endParaRPr lang="en-US" sz="2000" dirty="0"/>
          </a:p>
        </p:txBody>
      </p:sp>
      <p:sp>
        <p:nvSpPr>
          <p:cNvPr id="7" name="Text 4"/>
          <p:cNvSpPr txBox="1"/>
          <p:nvPr/>
        </p:nvSpPr>
        <p:spPr>
          <a:xfrm>
            <a:off x="548640" y="2651760"/>
            <a:ext cx="2606040" cy="1188720"/>
          </a:xfrm>
          <a:prstGeom prst="rect">
            <a:avLst/>
          </a:prstGeom>
          <a:noFill/>
          <a:ln/>
        </p:spPr>
        <p:txBody>
          <a:bodyPr wrap="square" lIns="0" tIns="0" rIns="0" bIns="0" rtlCol="0" anchor="t"/>
          <a:lstStyle/>
          <a:p>
            <a:pPr indent="0" marL="0">
              <a:buNone/>
            </a:pPr>
            <a:r>
              <a:rPr lang="en-US" sz="1500" dirty="0">
                <a:solidFill>
                  <a:srgbClr val="4A5868"/>
                </a:solidFill>
                <a:latin typeface="Calibri" pitchFamily="34" charset="0"/>
                <a:ea typeface="Calibri" pitchFamily="34" charset="-122"/>
                <a:cs typeface="Calibri" pitchFamily="34" charset="-120"/>
              </a:rPr>
              <a:t>On site with the team one to five days a week</a:t>
            </a:r>
            <a:endParaRPr lang="en-US" sz="1500" dirty="0"/>
          </a:p>
        </p:txBody>
      </p:sp>
      <p:sp>
        <p:nvSpPr>
          <p:cNvPr id="8" name="Shape 5"/>
          <p:cNvSpPr/>
          <p:nvPr/>
        </p:nvSpPr>
        <p:spPr>
          <a:xfrm>
            <a:off x="3355848" y="1783080"/>
            <a:ext cx="2606040" cy="109728"/>
          </a:xfrm>
          <a:prstGeom prst="rect">
            <a:avLst>
              <a:gd name="adj" fmla="val 66667"/>
            </a:avLst>
          </a:prstGeom>
          <a:solidFill>
            <a:srgbClr val="13294B"/>
          </a:solidFill>
          <a:ln/>
        </p:spPr>
        <p:txBody>
          <a:bodyPr/>
          <a:p/>
        </p:txBody>
      </p:sp>
      <p:sp>
        <p:nvSpPr>
          <p:cNvPr id="9" name="Text 6"/>
          <p:cNvSpPr txBox="1"/>
          <p:nvPr/>
        </p:nvSpPr>
        <p:spPr>
          <a:xfrm>
            <a:off x="3355848" y="2103120"/>
            <a:ext cx="2606040" cy="457200"/>
          </a:xfrm>
          <a:prstGeom prst="rect">
            <a:avLst/>
          </a:prstGeom>
          <a:noFill/>
          <a:ln/>
        </p:spPr>
        <p:txBody>
          <a:bodyPr wrap="square" lIns="0" tIns="0" rIns="0" bIns="0" rtlCol="0" anchor="t"/>
          <a:lstStyle/>
          <a:p>
            <a:pPr indent="0" marL="0">
              <a:buNone/>
            </a:pPr>
            <a:r>
              <a:rPr lang="en-US" sz="2000" b="1" dirty="0">
                <a:solidFill>
                  <a:srgbClr val="13294B"/>
                </a:solidFill>
                <a:latin typeface="Calibri" pitchFamily="34" charset="0"/>
                <a:ea typeface="Calibri" pitchFamily="34" charset="-122"/>
                <a:cs typeface="Calibri" pitchFamily="34" charset="-120"/>
              </a:rPr>
              <a:t>Remote</a:t>
            </a:r>
            <a:endParaRPr lang="en-US" sz="2000" dirty="0"/>
          </a:p>
        </p:txBody>
      </p:sp>
      <p:sp>
        <p:nvSpPr>
          <p:cNvPr id="10" name="Text 7"/>
          <p:cNvSpPr txBox="1"/>
          <p:nvPr/>
        </p:nvSpPr>
        <p:spPr>
          <a:xfrm>
            <a:off x="3355848" y="2651760"/>
            <a:ext cx="2606040" cy="1188720"/>
          </a:xfrm>
          <a:prstGeom prst="rect">
            <a:avLst/>
          </a:prstGeom>
          <a:noFill/>
          <a:ln/>
        </p:spPr>
        <p:txBody>
          <a:bodyPr wrap="square" lIns="0" tIns="0" rIns="0" bIns="0" rtlCol="0" anchor="t"/>
          <a:lstStyle/>
          <a:p>
            <a:pPr indent="0" marL="0">
              <a:buNone/>
            </a:pPr>
            <a:r>
              <a:rPr lang="en-US" sz="1500" dirty="0">
                <a:solidFill>
                  <a:srgbClr val="4A5868"/>
                </a:solidFill>
                <a:latin typeface="Calibri" pitchFamily="34" charset="0"/>
                <a:ea typeface="Calibri" pitchFamily="34" charset="-122"/>
                <a:cs typeface="Calibri" pitchFamily="34" charset="-120"/>
              </a:rPr>
              <a:t>Video calls, shared documents, and a weekly rhythm</a:t>
            </a:r>
            <a:endParaRPr lang="en-US" sz="1500" dirty="0"/>
          </a:p>
        </p:txBody>
      </p:sp>
      <p:sp>
        <p:nvSpPr>
          <p:cNvPr id="11" name="Shape 8"/>
          <p:cNvSpPr/>
          <p:nvPr/>
        </p:nvSpPr>
        <p:spPr>
          <a:xfrm>
            <a:off x="6163056" y="1783080"/>
            <a:ext cx="2606040" cy="109728"/>
          </a:xfrm>
          <a:prstGeom prst="rect">
            <a:avLst>
              <a:gd name="adj" fmla="val 66667"/>
            </a:avLst>
          </a:prstGeom>
          <a:solidFill>
            <a:srgbClr val="13294B"/>
          </a:solidFill>
          <a:ln/>
        </p:spPr>
        <p:txBody>
          <a:bodyPr/>
          <a:p/>
        </p:txBody>
      </p:sp>
      <p:sp>
        <p:nvSpPr>
          <p:cNvPr id="12" name="Text 9"/>
          <p:cNvSpPr txBox="1"/>
          <p:nvPr/>
        </p:nvSpPr>
        <p:spPr>
          <a:xfrm>
            <a:off x="6163056" y="2103120"/>
            <a:ext cx="2606040" cy="457200"/>
          </a:xfrm>
          <a:prstGeom prst="rect">
            <a:avLst/>
          </a:prstGeom>
          <a:noFill/>
          <a:ln/>
        </p:spPr>
        <p:txBody>
          <a:bodyPr wrap="square" lIns="0" tIns="0" rIns="0" bIns="0" rtlCol="0" anchor="t"/>
          <a:lstStyle/>
          <a:p>
            <a:pPr indent="0" marL="0">
              <a:buNone/>
            </a:pPr>
            <a:r>
              <a:rPr lang="en-US" sz="2000" b="1" dirty="0">
                <a:solidFill>
                  <a:srgbClr val="13294B"/>
                </a:solidFill>
                <a:latin typeface="Calibri" pitchFamily="34" charset="0"/>
                <a:ea typeface="Calibri" pitchFamily="34" charset="-122"/>
                <a:cs typeface="Calibri" pitchFamily="34" charset="-120"/>
              </a:rPr>
              <a:t>Small team</a:t>
            </a:r>
            <a:endParaRPr lang="en-US" sz="2000" dirty="0"/>
          </a:p>
        </p:txBody>
      </p:sp>
      <p:sp>
        <p:nvSpPr>
          <p:cNvPr id="13" name="Text 10"/>
          <p:cNvSpPr txBox="1"/>
          <p:nvPr/>
        </p:nvSpPr>
        <p:spPr>
          <a:xfrm>
            <a:off x="6163056" y="2651760"/>
            <a:ext cx="2606040" cy="1188720"/>
          </a:xfrm>
          <a:prstGeom prst="rect">
            <a:avLst/>
          </a:prstGeom>
          <a:noFill/>
          <a:ln/>
        </p:spPr>
        <p:txBody>
          <a:bodyPr wrap="square" lIns="0" tIns="0" rIns="0" bIns="0" rtlCol="0" anchor="t"/>
          <a:lstStyle/>
          <a:p>
            <a:pPr indent="0" marL="0">
              <a:buNone/>
            </a:pPr>
            <a:r>
              <a:rPr lang="en-US" sz="1500" dirty="0">
                <a:solidFill>
                  <a:srgbClr val="4A5868"/>
                </a:solidFill>
                <a:latin typeface="Calibri" pitchFamily="34" charset="0"/>
                <a:ea typeface="Calibri" pitchFamily="34" charset="-122"/>
                <a:cs typeface="Calibri" pitchFamily="34" charset="-120"/>
              </a:rPr>
              <a:t>I bring in designers, researchers, or other consultants when the work needs them</a:t>
            </a:r>
            <a:endParaRPr lang="en-US" sz="1500" dirty="0"/>
          </a:p>
        </p:txBody>
      </p:sp>
      <p:sp>
        <p:nvSpPr>
          <p:cNvPr id="14" name="Shape 11"/>
          <p:cNvSpPr/>
          <p:nvPr/>
        </p:nvSpPr>
        <p:spPr>
          <a:xfrm>
            <a:off x="8970264" y="1783080"/>
            <a:ext cx="2606040" cy="109728"/>
          </a:xfrm>
          <a:prstGeom prst="rect">
            <a:avLst>
              <a:gd name="adj" fmla="val 66667"/>
            </a:avLst>
          </a:prstGeom>
          <a:solidFill>
            <a:srgbClr val="13294B"/>
          </a:solidFill>
          <a:ln/>
        </p:spPr>
        <p:txBody>
          <a:bodyPr/>
          <a:p/>
        </p:txBody>
      </p:sp>
      <p:sp>
        <p:nvSpPr>
          <p:cNvPr id="15" name="Text 12"/>
          <p:cNvSpPr txBox="1"/>
          <p:nvPr/>
        </p:nvSpPr>
        <p:spPr>
          <a:xfrm>
            <a:off x="8970264" y="2103120"/>
            <a:ext cx="2606040" cy="457200"/>
          </a:xfrm>
          <a:prstGeom prst="rect">
            <a:avLst/>
          </a:prstGeom>
          <a:noFill/>
          <a:ln/>
        </p:spPr>
        <p:txBody>
          <a:bodyPr wrap="square" lIns="0" tIns="0" rIns="0" bIns="0" rtlCol="0" anchor="t"/>
          <a:lstStyle/>
          <a:p>
            <a:pPr indent="0" marL="0">
              <a:buNone/>
            </a:pPr>
            <a:r>
              <a:rPr lang="en-US" sz="2000" b="1" dirty="0">
                <a:solidFill>
                  <a:srgbClr val="13294B"/>
                </a:solidFill>
                <a:latin typeface="Calibri" pitchFamily="34" charset="0"/>
                <a:ea typeface="Calibri" pitchFamily="34" charset="-122"/>
                <a:cs typeface="Calibri" pitchFamily="34" charset="-120"/>
              </a:rPr>
              <a:t>Advisor</a:t>
            </a:r>
            <a:endParaRPr lang="en-US" sz="2000" dirty="0"/>
          </a:p>
        </p:txBody>
      </p:sp>
      <p:sp>
        <p:nvSpPr>
          <p:cNvPr id="16" name="Text 13"/>
          <p:cNvSpPr txBox="1"/>
          <p:nvPr/>
        </p:nvSpPr>
        <p:spPr>
          <a:xfrm>
            <a:off x="8970264" y="2651760"/>
            <a:ext cx="2606040" cy="1188720"/>
          </a:xfrm>
          <a:prstGeom prst="rect">
            <a:avLst/>
          </a:prstGeom>
          <a:noFill/>
          <a:ln/>
        </p:spPr>
        <p:txBody>
          <a:bodyPr wrap="square" lIns="0" tIns="0" rIns="0" bIns="0" rtlCol="0" anchor="t"/>
          <a:lstStyle/>
          <a:p>
            <a:pPr indent="0" marL="0">
              <a:buNone/>
            </a:pPr>
            <a:r>
              <a:rPr lang="en-US" sz="1500" dirty="0">
                <a:solidFill>
                  <a:srgbClr val="4A5868"/>
                </a:solidFill>
                <a:latin typeface="Calibri" pitchFamily="34" charset="0"/>
                <a:ea typeface="Calibri" pitchFamily="34" charset="-122"/>
                <a:cs typeface="Calibri" pitchFamily="34" charset="-120"/>
              </a:rPr>
              <a:t>A thinking partner for a leader on a few big decisions</a:t>
            </a:r>
            <a:endParaRPr lang="en-US" sz="1500" dirty="0"/>
          </a:p>
        </p:txBody>
      </p:sp>
      <p:sp>
        <p:nvSpPr>
          <p:cNvPr id="17" name="Text 14"/>
          <p:cNvSpPr txBox="1"/>
          <p:nvPr/>
        </p:nvSpPr>
        <p:spPr>
          <a:xfrm>
            <a:off x="548640" y="4160520"/>
            <a:ext cx="11094415" cy="365760"/>
          </a:xfrm>
          <a:prstGeom prst="rect">
            <a:avLst/>
          </a:prstGeom>
          <a:noFill/>
          <a:ln/>
        </p:spPr>
        <p:txBody>
          <a:bodyPr wrap="square" lIns="0" tIns="0" rIns="0" bIns="0" rtlCol="0" anchor="t"/>
          <a:lstStyle/>
          <a:p>
            <a:pPr indent="0" marL="0">
              <a:buNone/>
            </a:pPr>
            <a:r>
              <a:rPr lang="en-US" sz="1500" b="1" dirty="0">
                <a:solidFill>
                  <a:srgbClr val="13294B"/>
                </a:solidFill>
                <a:latin typeface="Calibri" pitchFamily="34" charset="0"/>
                <a:ea typeface="Calibri" pitchFamily="34" charset="-122"/>
                <a:cs typeface="Calibri" pitchFamily="34" charset="-120"/>
              </a:rPr>
              <a:t>Kinds of work I'm drawn to</a:t>
            </a:r>
            <a:endParaRPr lang="en-US" sz="1500" dirty="0"/>
          </a:p>
        </p:txBody>
      </p:sp>
      <p:sp>
        <p:nvSpPr>
          <p:cNvPr id="18" name="Shape 15"/>
          <p:cNvSpPr/>
          <p:nvPr/>
        </p:nvSpPr>
        <p:spPr>
          <a:xfrm>
            <a:off x="548640" y="4572000"/>
            <a:ext cx="11094415" cy="0"/>
          </a:xfrm>
          <a:prstGeom prst="line">
            <a:avLst/>
          </a:prstGeom>
          <a:noFill/>
          <a:ln w="12700">
            <a:solidFill>
              <a:srgbClr val="DDE3EA"/>
            </a:solidFill>
            <a:prstDash val="solid"/>
          </a:ln>
        </p:spPr>
        <p:txBody>
          <a:bodyPr/>
          <a:p/>
        </p:txBody>
      </p:sp>
      <p:sp>
        <p:nvSpPr>
          <p:cNvPr id="19" name="Text 16"/>
          <p:cNvSpPr txBox="1"/>
          <p:nvPr/>
        </p:nvSpPr>
        <p:spPr>
          <a:xfrm>
            <a:off x="548640" y="4709160"/>
            <a:ext cx="2606040" cy="365760"/>
          </a:xfrm>
          <a:prstGeom prst="rect">
            <a:avLst/>
          </a:prstGeom>
          <a:noFill/>
          <a:ln/>
        </p:spPr>
        <p:txBody>
          <a:bodyPr wrap="square" lIns="0" tIns="0" rIns="0" bIns="0" rtlCol="0" anchor="t"/>
          <a:lstStyle/>
          <a:p>
            <a:pPr indent="0" marL="0">
              <a:buNone/>
            </a:pPr>
            <a:r>
              <a:rPr lang="en-US" sz="1400" b="1" dirty="0">
                <a:solidFill>
                  <a:srgbClr val="2F6690"/>
                </a:solidFill>
                <a:latin typeface="Calibri" pitchFamily="34" charset="0"/>
                <a:ea typeface="Calibri" pitchFamily="34" charset="-122"/>
                <a:cs typeface="Calibri" pitchFamily="34" charset="-120"/>
              </a:rPr>
              <a:t>Strategy and research</a:t>
            </a:r>
            <a:endParaRPr lang="en-US" sz="1400" dirty="0"/>
          </a:p>
        </p:txBody>
      </p:sp>
      <p:sp>
        <p:nvSpPr>
          <p:cNvPr id="20" name="Text 17"/>
          <p:cNvSpPr txBox="1"/>
          <p:nvPr/>
        </p:nvSpPr>
        <p:spPr>
          <a:xfrm>
            <a:off x="548640" y="5074920"/>
            <a:ext cx="2606040" cy="822960"/>
          </a:xfrm>
          <a:prstGeom prst="rect">
            <a:avLst/>
          </a:prstGeom>
          <a:noFill/>
          <a:ln/>
        </p:spPr>
        <p:txBody>
          <a:bodyPr wrap="square" lIns="0" tIns="0" rIns="0" bIns="0" rtlCol="0" anchor="t"/>
          <a:lstStyle/>
          <a:p>
            <a:pPr indent="0" marL="0">
              <a:buNone/>
            </a:pPr>
            <a:r>
              <a:rPr lang="en-US" sz="1300" dirty="0">
                <a:solidFill>
                  <a:srgbClr val="4A5868"/>
                </a:solidFill>
                <a:latin typeface="Calibri" pitchFamily="34" charset="0"/>
                <a:ea typeface="Calibri" pitchFamily="34" charset="-122"/>
                <a:cs typeface="Calibri" pitchFamily="34" charset="-120"/>
              </a:rPr>
              <a:t>Market scans, interviews, and recommendations</a:t>
            </a:r>
            <a:endParaRPr lang="en-US" sz="1300" dirty="0"/>
          </a:p>
        </p:txBody>
      </p:sp>
      <p:sp>
        <p:nvSpPr>
          <p:cNvPr id="21" name="Text 18"/>
          <p:cNvSpPr txBox="1"/>
          <p:nvPr/>
        </p:nvSpPr>
        <p:spPr>
          <a:xfrm>
            <a:off x="3355848" y="4709160"/>
            <a:ext cx="2606040" cy="365760"/>
          </a:xfrm>
          <a:prstGeom prst="rect">
            <a:avLst/>
          </a:prstGeom>
          <a:noFill/>
          <a:ln/>
        </p:spPr>
        <p:txBody>
          <a:bodyPr wrap="square" lIns="0" tIns="0" rIns="0" bIns="0" rtlCol="0" anchor="t"/>
          <a:lstStyle/>
          <a:p>
            <a:pPr indent="0" marL="0">
              <a:buNone/>
            </a:pPr>
            <a:r>
              <a:rPr lang="en-US" sz="1400" b="1" dirty="0">
                <a:solidFill>
                  <a:srgbClr val="2F6690"/>
                </a:solidFill>
                <a:latin typeface="Calibri" pitchFamily="34" charset="0"/>
                <a:ea typeface="Calibri" pitchFamily="34" charset="-122"/>
                <a:cs typeface="Calibri" pitchFamily="34" charset="-120"/>
              </a:rPr>
              <a:t>Team and culture</a:t>
            </a:r>
            <a:endParaRPr lang="en-US" sz="1400" dirty="0"/>
          </a:p>
        </p:txBody>
      </p:sp>
      <p:sp>
        <p:nvSpPr>
          <p:cNvPr id="22" name="Text 19"/>
          <p:cNvSpPr txBox="1"/>
          <p:nvPr/>
        </p:nvSpPr>
        <p:spPr>
          <a:xfrm>
            <a:off x="3355848" y="5074920"/>
            <a:ext cx="2606040" cy="822960"/>
          </a:xfrm>
          <a:prstGeom prst="rect">
            <a:avLst/>
          </a:prstGeom>
          <a:noFill/>
          <a:ln/>
        </p:spPr>
        <p:txBody>
          <a:bodyPr wrap="square" lIns="0" tIns="0" rIns="0" bIns="0" rtlCol="0" anchor="t"/>
          <a:lstStyle/>
          <a:p>
            <a:pPr indent="0" marL="0">
              <a:buNone/>
            </a:pPr>
            <a:r>
              <a:rPr lang="en-US" sz="1300" dirty="0">
                <a:solidFill>
                  <a:srgbClr val="4A5868"/>
                </a:solidFill>
                <a:latin typeface="Calibri" pitchFamily="34" charset="0"/>
                <a:ea typeface="Calibri" pitchFamily="34" charset="-122"/>
                <a:cs typeface="Calibri" pitchFamily="34" charset="-120"/>
              </a:rPr>
              <a:t>Roles, priorities, and how the team works together</a:t>
            </a:r>
            <a:endParaRPr lang="en-US" sz="1300" dirty="0"/>
          </a:p>
        </p:txBody>
      </p:sp>
      <p:sp>
        <p:nvSpPr>
          <p:cNvPr id="23" name="Text 20"/>
          <p:cNvSpPr txBox="1"/>
          <p:nvPr/>
        </p:nvSpPr>
        <p:spPr>
          <a:xfrm>
            <a:off x="6163056" y="4709160"/>
            <a:ext cx="2606040" cy="365760"/>
          </a:xfrm>
          <a:prstGeom prst="rect">
            <a:avLst/>
          </a:prstGeom>
          <a:noFill/>
          <a:ln/>
        </p:spPr>
        <p:txBody>
          <a:bodyPr wrap="square" lIns="0" tIns="0" rIns="0" bIns="0" rtlCol="0" anchor="t"/>
          <a:lstStyle/>
          <a:p>
            <a:pPr indent="0" marL="0">
              <a:buNone/>
            </a:pPr>
            <a:r>
              <a:rPr lang="en-US" sz="1400" b="1" dirty="0">
                <a:solidFill>
                  <a:srgbClr val="2F6690"/>
                </a:solidFill>
                <a:latin typeface="Calibri" pitchFamily="34" charset="0"/>
                <a:ea typeface="Calibri" pitchFamily="34" charset="-122"/>
                <a:cs typeface="Calibri" pitchFamily="34" charset="-120"/>
              </a:rPr>
              <a:t>Training and facilitation</a:t>
            </a:r>
            <a:endParaRPr lang="en-US" sz="1400" dirty="0"/>
          </a:p>
        </p:txBody>
      </p:sp>
      <p:sp>
        <p:nvSpPr>
          <p:cNvPr id="24" name="Text 21"/>
          <p:cNvSpPr txBox="1"/>
          <p:nvPr/>
        </p:nvSpPr>
        <p:spPr>
          <a:xfrm>
            <a:off x="6163056" y="5074920"/>
            <a:ext cx="2606040" cy="822960"/>
          </a:xfrm>
          <a:prstGeom prst="rect">
            <a:avLst/>
          </a:prstGeom>
          <a:noFill/>
          <a:ln/>
        </p:spPr>
        <p:txBody>
          <a:bodyPr wrap="square" lIns="0" tIns="0" rIns="0" bIns="0" rtlCol="0" anchor="t"/>
          <a:lstStyle/>
          <a:p>
            <a:pPr indent="0" marL="0">
              <a:buNone/>
            </a:pPr>
            <a:r>
              <a:rPr lang="en-US" sz="1300" dirty="0">
                <a:solidFill>
                  <a:srgbClr val="4A5868"/>
                </a:solidFill>
                <a:latin typeface="Calibri" pitchFamily="34" charset="0"/>
                <a:ea typeface="Calibri" pitchFamily="34" charset="-122"/>
                <a:cs typeface="Calibri" pitchFamily="34" charset="-120"/>
              </a:rPr>
              <a:t>Workshops and programs that build skills</a:t>
            </a:r>
            <a:endParaRPr lang="en-US" sz="1300" dirty="0"/>
          </a:p>
        </p:txBody>
      </p:sp>
      <p:sp>
        <p:nvSpPr>
          <p:cNvPr id="25" name="Text 22"/>
          <p:cNvSpPr txBox="1"/>
          <p:nvPr/>
        </p:nvSpPr>
        <p:spPr>
          <a:xfrm>
            <a:off x="8970264" y="4709160"/>
            <a:ext cx="2606040" cy="365760"/>
          </a:xfrm>
          <a:prstGeom prst="rect">
            <a:avLst/>
          </a:prstGeom>
          <a:noFill/>
          <a:ln/>
        </p:spPr>
        <p:txBody>
          <a:bodyPr wrap="square" lIns="0" tIns="0" rIns="0" bIns="0" rtlCol="0" anchor="t"/>
          <a:lstStyle/>
          <a:p>
            <a:pPr indent="0" marL="0">
              <a:buNone/>
            </a:pPr>
            <a:r>
              <a:rPr lang="en-US" sz="1400" b="1" dirty="0">
                <a:solidFill>
                  <a:srgbClr val="2F6690"/>
                </a:solidFill>
                <a:latin typeface="Calibri" pitchFamily="34" charset="0"/>
                <a:ea typeface="Calibri" pitchFamily="34" charset="-122"/>
                <a:cs typeface="Calibri" pitchFamily="34" charset="-120"/>
              </a:rPr>
              <a:t>Project leadership</a:t>
            </a:r>
            <a:endParaRPr lang="en-US" sz="1400" dirty="0"/>
          </a:p>
        </p:txBody>
      </p:sp>
      <p:sp>
        <p:nvSpPr>
          <p:cNvPr id="26" name="Text 23"/>
          <p:cNvSpPr txBox="1"/>
          <p:nvPr/>
        </p:nvSpPr>
        <p:spPr>
          <a:xfrm>
            <a:off x="8970264" y="5074920"/>
            <a:ext cx="2606040" cy="822960"/>
          </a:xfrm>
          <a:prstGeom prst="rect">
            <a:avLst/>
          </a:prstGeom>
          <a:noFill/>
          <a:ln/>
        </p:spPr>
        <p:txBody>
          <a:bodyPr wrap="square" lIns="0" tIns="0" rIns="0" bIns="0" rtlCol="0" anchor="t"/>
          <a:lstStyle/>
          <a:p>
            <a:pPr indent="0" marL="0">
              <a:buNone/>
            </a:pPr>
            <a:r>
              <a:rPr lang="en-US" sz="1300" dirty="0">
                <a:solidFill>
                  <a:srgbClr val="4A5868"/>
                </a:solidFill>
                <a:latin typeface="Calibri" pitchFamily="34" charset="0"/>
                <a:ea typeface="Calibri" pitchFamily="34" charset="-122"/>
                <a:cs typeface="Calibri" pitchFamily="34" charset="-120"/>
              </a:rPr>
              <a:t>Running a project and coordinating specialists</a:t>
            </a:r>
            <a:endParaRPr lang="en-US" sz="13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9</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spTree>
      <p:nvGrpSpPr>
        <p:cNvPr id="1" name=""/>
        <p:cNvGrpSpPr/>
        <p:nvPr/>
      </p:nvGrpSpPr>
      <p:grpSpPr>
        <a:xfrm>
          <a:off x="0" y="0"/>
          <a:ext cx="0" cy="0"/>
          <a:chOff x="0" y="0"/>
          <a:chExt cx="0" cy="0"/>
        </a:xfrm>
      </p:grpSpPr>
      <p:sp>
        <p:nvSpPr>
          <p:cNvPr id="2" name="Text 0"/>
          <p:cNvSpPr/>
          <p:nvPr>
            <p:ph idx="100" type="title" hasCustomPrompt="1"/>
          </p:nvPr>
        </p:nvSpPr>
        <p:spPr>
          <a:xfrm>
            <a:off x="548640" y="1463040"/>
            <a:ext cx="9875520" cy="2560320"/>
          </a:xfrm>
          <a:prstGeom prst="rect">
            <a:avLst/>
          </a:prstGeom>
          <a:noFill/>
          <a:ln/>
        </p:spPr>
        <p:txBody>
          <a:bodyPr wrap="square" lIns="0" tIns="0" rIns="0" bIns="0" rtlCol="0" anchor="b"/>
          <a:lstStyle/>
          <a:p>
            <a:pPr algn="l" indent="0" marL="0">
              <a:buNone/>
            </a:pPr>
            <a:r>
              <a:rPr lang="en-US" sz="4400" dirty="0">
                <a:solidFill>
                  <a:schemeClr val="bg1"/>
                </a:solidFill>
              </a:rPr>
              <a:t>Sam Rivera: strategy and team design for professional services firms</a:t>
            </a:r>
            <a:endParaRPr lang="en-US" sz="4400" dirty="0"/>
          </a:p>
        </p:txBody>
      </p:sp>
      <p:sp>
        <p:nvSpPr>
          <p:cNvPr id="3" name="Text 0"/>
          <p:cNvSpPr/>
          <p:nvPr>
            <p:ph idx="101" type="body" hasCustomPrompt="1"/>
          </p:nvPr>
        </p:nvSpPr>
        <p:spPr>
          <a:xfrm>
            <a:off x="548640" y="4297680"/>
            <a:ext cx="9875520" cy="1097280"/>
          </a:xfrm>
          <a:prstGeom prst="rect">
            <a:avLst/>
          </a:prstGeom>
          <a:noFill/>
          <a:ln/>
        </p:spPr>
        <p:txBody>
          <a:bodyPr wrap="square" lIns="0" tIns="0" rIns="0" bIns="0" rtlCol="0" anchor="t"/>
          <a:lstStyle/>
          <a:p>
            <a:pPr algn="l" indent="0" marL="0">
              <a:buNone/>
            </a:pPr>
            <a:r>
              <a:rPr lang="en-US" sz="1800" dirty="0">
                <a:solidFill>
                  <a:schemeClr val="accent3"/>
                </a:solidFill>
              </a:rPr>
              <a:t>Credentials and offerings, 2026</a:t>
            </a:r>
            <a:endParaRPr lang="en-US" sz="18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I help leaders of growing professional services firms agree on priorities and build the teams to deliver them</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 </a:t>
            </a:r>
            <a:endParaRPr lang="en-US" sz="1000" dirty="0"/>
          </a:p>
        </p:txBody>
      </p:sp>
      <p:sp>
        <p:nvSpPr>
          <p:cNvPr id="5" name="Shape 2"/>
          <p:cNvSpPr/>
          <p:nvPr/>
        </p:nvSpPr>
        <p:spPr>
          <a:xfrm>
            <a:off x="548640" y="1783080"/>
            <a:ext cx="3520440" cy="109728"/>
          </a:xfrm>
          <a:prstGeom prst="rect">
            <a:avLst>
              <a:gd name="adj" fmla="val 66667"/>
            </a:avLst>
          </a:prstGeom>
          <a:solidFill>
            <a:srgbClr val="2F6690"/>
          </a:solidFill>
          <a:ln/>
        </p:spPr>
        <p:txBody>
          <a:bodyPr/>
          <a:p/>
        </p:txBody>
      </p:sp>
      <p:sp>
        <p:nvSpPr>
          <p:cNvPr id="6" name="Text 3"/>
          <p:cNvSpPr txBox="1"/>
          <p:nvPr/>
        </p:nvSpPr>
        <p:spPr>
          <a:xfrm>
            <a:off x="548640" y="2103120"/>
            <a:ext cx="3520440" cy="1188720"/>
          </a:xfrm>
          <a:prstGeom prst="rect">
            <a:avLst/>
          </a:prstGeom>
          <a:noFill/>
          <a:ln/>
        </p:spPr>
        <p:txBody>
          <a:bodyPr wrap="square" lIns="0" tIns="0" rIns="0" bIns="0" rtlCol="0" anchor="t"/>
          <a:lstStyle/>
          <a:p>
            <a:pPr indent="0" marL="0">
              <a:buNone/>
            </a:pPr>
            <a:r>
              <a:rPr lang="en-US" sz="2000" b="1" dirty="0">
                <a:solidFill>
                  <a:srgbClr val="13294B"/>
                </a:solidFill>
                <a:latin typeface="Calibri" pitchFamily="34" charset="0"/>
                <a:ea typeface="Calibri" pitchFamily="34" charset="-122"/>
                <a:cs typeface="Calibri" pitchFamily="34" charset="-120"/>
              </a:rPr>
              <a:t>Everyone is busy, but no one agrees what matters most</a:t>
            </a:r>
            <a:endParaRPr lang="en-US" sz="2000" dirty="0"/>
          </a:p>
        </p:txBody>
      </p:sp>
      <p:sp>
        <p:nvSpPr>
          <p:cNvPr id="7" name="Text 4"/>
          <p:cNvSpPr txBox="1"/>
          <p:nvPr/>
        </p:nvSpPr>
        <p:spPr>
          <a:xfrm>
            <a:off x="548640" y="3383280"/>
            <a:ext cx="3520440" cy="1280160"/>
          </a:xfrm>
          <a:prstGeom prst="rect">
            <a:avLst/>
          </a:prstGeom>
          <a:noFill/>
          <a:ln/>
        </p:spPr>
        <p:txBody>
          <a:bodyPr wrap="square" lIns="0" tIns="0" rIns="0" bIns="0" rtlCol="0" anchor="t"/>
          <a:lstStyle/>
          <a:p>
            <a:pPr indent="0" marL="0">
              <a:buNone/>
            </a:pPr>
            <a:r>
              <a:rPr lang="en-US" sz="1500" dirty="0">
                <a:solidFill>
                  <a:srgbClr val="4A5868"/>
                </a:solidFill>
                <a:latin typeface="Calibri" pitchFamily="34" charset="0"/>
                <a:ea typeface="Calibri" pitchFamily="34" charset="-122"/>
                <a:cs typeface="Calibri" pitchFamily="34" charset="-120"/>
              </a:rPr>
              <a:t>Priorities change depending on who asks, and the loudest request wins.</a:t>
            </a:r>
            <a:endParaRPr lang="en-US" sz="1500" dirty="0"/>
          </a:p>
        </p:txBody>
      </p:sp>
      <p:sp>
        <p:nvSpPr>
          <p:cNvPr id="8" name="Shape 5"/>
          <p:cNvSpPr/>
          <p:nvPr/>
        </p:nvSpPr>
        <p:spPr>
          <a:xfrm>
            <a:off x="4297680" y="1783080"/>
            <a:ext cx="3520440" cy="109728"/>
          </a:xfrm>
          <a:prstGeom prst="rect">
            <a:avLst>
              <a:gd name="adj" fmla="val 66667"/>
            </a:avLst>
          </a:prstGeom>
          <a:solidFill>
            <a:srgbClr val="13294B"/>
          </a:solidFill>
          <a:ln/>
        </p:spPr>
        <p:txBody>
          <a:bodyPr/>
          <a:p/>
        </p:txBody>
      </p:sp>
      <p:sp>
        <p:nvSpPr>
          <p:cNvPr id="9" name="Text 6"/>
          <p:cNvSpPr txBox="1"/>
          <p:nvPr/>
        </p:nvSpPr>
        <p:spPr>
          <a:xfrm>
            <a:off x="4297680" y="2103120"/>
            <a:ext cx="3520440" cy="1188720"/>
          </a:xfrm>
          <a:prstGeom prst="rect">
            <a:avLst/>
          </a:prstGeom>
          <a:noFill/>
          <a:ln/>
        </p:spPr>
        <p:txBody>
          <a:bodyPr wrap="square" lIns="0" tIns="0" rIns="0" bIns="0" rtlCol="0" anchor="t"/>
          <a:lstStyle/>
          <a:p>
            <a:pPr indent="0" marL="0">
              <a:buNone/>
            </a:pPr>
            <a:r>
              <a:rPr lang="en-US" sz="2000" b="1" dirty="0">
                <a:solidFill>
                  <a:srgbClr val="13294B"/>
                </a:solidFill>
                <a:latin typeface="Calibri" pitchFamily="34" charset="0"/>
                <a:ea typeface="Calibri" pitchFamily="34" charset="-122"/>
                <a:cs typeface="Calibri" pitchFamily="34" charset="-120"/>
              </a:rPr>
              <a:t>A key role keeps turning over</a:t>
            </a:r>
            <a:endParaRPr lang="en-US" sz="2000" dirty="0"/>
          </a:p>
        </p:txBody>
      </p:sp>
      <p:sp>
        <p:nvSpPr>
          <p:cNvPr id="10" name="Text 7"/>
          <p:cNvSpPr txBox="1"/>
          <p:nvPr/>
        </p:nvSpPr>
        <p:spPr>
          <a:xfrm>
            <a:off x="4297680" y="3383280"/>
            <a:ext cx="3520440" cy="1280160"/>
          </a:xfrm>
          <a:prstGeom prst="rect">
            <a:avLst/>
          </a:prstGeom>
          <a:noFill/>
          <a:ln/>
        </p:spPr>
        <p:txBody>
          <a:bodyPr wrap="square" lIns="0" tIns="0" rIns="0" bIns="0" rtlCol="0" anchor="t"/>
          <a:lstStyle/>
          <a:p>
            <a:pPr indent="0" marL="0">
              <a:buNone/>
            </a:pPr>
            <a:r>
              <a:rPr lang="en-US" sz="1500" dirty="0">
                <a:solidFill>
                  <a:srgbClr val="4A5868"/>
                </a:solidFill>
                <a:latin typeface="Calibri" pitchFamily="34" charset="0"/>
                <a:ea typeface="Calibri" pitchFamily="34" charset="-122"/>
                <a:cs typeface="Calibri" pitchFamily="34" charset="-120"/>
              </a:rPr>
              <a:t>Good people leave within two years because the role was never defined.</a:t>
            </a:r>
            <a:endParaRPr lang="en-US" sz="1500" dirty="0"/>
          </a:p>
        </p:txBody>
      </p:sp>
      <p:sp>
        <p:nvSpPr>
          <p:cNvPr id="11" name="Shape 8"/>
          <p:cNvSpPr/>
          <p:nvPr/>
        </p:nvSpPr>
        <p:spPr>
          <a:xfrm>
            <a:off x="8046720" y="1783080"/>
            <a:ext cx="3520440" cy="109728"/>
          </a:xfrm>
          <a:prstGeom prst="rect">
            <a:avLst>
              <a:gd name="adj" fmla="val 66667"/>
            </a:avLst>
          </a:prstGeom>
          <a:solidFill>
            <a:srgbClr val="13294B"/>
          </a:solidFill>
          <a:ln/>
        </p:spPr>
        <p:txBody>
          <a:bodyPr/>
          <a:p/>
        </p:txBody>
      </p:sp>
      <p:sp>
        <p:nvSpPr>
          <p:cNvPr id="12" name="Text 9"/>
          <p:cNvSpPr txBox="1"/>
          <p:nvPr/>
        </p:nvSpPr>
        <p:spPr>
          <a:xfrm>
            <a:off x="8046720" y="2103120"/>
            <a:ext cx="3520440" cy="1188720"/>
          </a:xfrm>
          <a:prstGeom prst="rect">
            <a:avLst/>
          </a:prstGeom>
          <a:noFill/>
          <a:ln/>
        </p:spPr>
        <p:txBody>
          <a:bodyPr wrap="square" lIns="0" tIns="0" rIns="0" bIns="0" rtlCol="0" anchor="t"/>
          <a:lstStyle/>
          <a:p>
            <a:pPr indent="0" marL="0">
              <a:buNone/>
            </a:pPr>
            <a:r>
              <a:rPr lang="en-US" sz="2000" b="1" dirty="0">
                <a:solidFill>
                  <a:srgbClr val="13294B"/>
                </a:solidFill>
                <a:latin typeface="Calibri" pitchFamily="34" charset="0"/>
                <a:ea typeface="Calibri" pitchFamily="34" charset="-122"/>
                <a:cs typeface="Calibri" pitchFamily="34" charset="-120"/>
              </a:rPr>
              <a:t>Growth is outrunning how decisions get made</a:t>
            </a:r>
            <a:endParaRPr lang="en-US" sz="2000" dirty="0"/>
          </a:p>
        </p:txBody>
      </p:sp>
      <p:sp>
        <p:nvSpPr>
          <p:cNvPr id="13" name="Text 10"/>
          <p:cNvSpPr txBox="1"/>
          <p:nvPr/>
        </p:nvSpPr>
        <p:spPr>
          <a:xfrm>
            <a:off x="8046720" y="3383280"/>
            <a:ext cx="3520440" cy="1280160"/>
          </a:xfrm>
          <a:prstGeom prst="rect">
            <a:avLst/>
          </a:prstGeom>
          <a:noFill/>
          <a:ln/>
        </p:spPr>
        <p:txBody>
          <a:bodyPr wrap="square" lIns="0" tIns="0" rIns="0" bIns="0" rtlCol="0" anchor="t"/>
          <a:lstStyle/>
          <a:p>
            <a:pPr indent="0" marL="0">
              <a:buNone/>
            </a:pPr>
            <a:r>
              <a:rPr lang="en-US" sz="1500" dirty="0">
                <a:solidFill>
                  <a:srgbClr val="4A5868"/>
                </a:solidFill>
                <a:latin typeface="Calibri" pitchFamily="34" charset="0"/>
                <a:ea typeface="Calibri" pitchFamily="34" charset="-122"/>
                <a:cs typeface="Calibri" pitchFamily="34" charset="-120"/>
              </a:rPr>
              <a:t>New offices and new hires, with the same informal ways of working.</a:t>
            </a:r>
            <a:endParaRPr lang="en-US" sz="1500" dirty="0"/>
          </a:p>
        </p:txBody>
      </p:sp>
      <p:sp>
        <p:nvSpPr>
          <p:cNvPr id="14" name="Shape 11"/>
          <p:cNvSpPr/>
          <p:nvPr/>
        </p:nvSpPr>
        <p:spPr>
          <a:xfrm>
            <a:off x="548640" y="4983480"/>
            <a:ext cx="11094415" cy="868680"/>
          </a:xfrm>
          <a:prstGeom prst="roundRect">
            <a:avLst>
              <a:gd name="adj" fmla="val 8421"/>
            </a:avLst>
          </a:prstGeom>
          <a:solidFill>
            <a:srgbClr val="F2F5F8"/>
          </a:solidFill>
          <a:ln/>
        </p:spPr>
        <p:txBody>
          <a:bodyPr/>
          <a:p/>
        </p:txBody>
      </p:sp>
      <p:sp>
        <p:nvSpPr>
          <p:cNvPr id="15" name="Text 12"/>
          <p:cNvSpPr txBox="1"/>
          <p:nvPr/>
        </p:nvSpPr>
        <p:spPr>
          <a:xfrm>
            <a:off x="822960" y="4983480"/>
            <a:ext cx="10545775" cy="868680"/>
          </a:xfrm>
          <a:prstGeom prst="rect">
            <a:avLst/>
          </a:prstGeom>
          <a:noFill/>
          <a:ln/>
        </p:spPr>
        <p:txBody>
          <a:bodyPr wrap="square" lIns="0" tIns="0" rIns="0" bIns="0" rtlCol="0" anchor="ctr"/>
          <a:lstStyle/>
          <a:p>
            <a:pPr indent="0" marL="0">
              <a:buNone/>
            </a:pPr>
            <a:r>
              <a:rPr lang="en-US" sz="1500" b="1" dirty="0">
                <a:solidFill>
                  <a:srgbClr val="2F6690"/>
                </a:solidFill>
                <a:latin typeface="Calibri" pitchFamily="34" charset="0"/>
                <a:ea typeface="Calibri" pitchFamily="34" charset="-122"/>
                <a:cs typeface="Calibri" pitchFamily="34" charset="-120"/>
              </a:rPr>
              <a:t>A typical first question: </a:t>
            </a:r>
            <a:pPr indent="0" marL="0">
              <a:buNone/>
            </a:pPr>
            <a:r>
              <a:rPr lang="en-US" sz="1500" dirty="0">
                <a:solidFill>
                  <a:srgbClr val="13294B"/>
                </a:solidFill>
                <a:latin typeface="Calibri" pitchFamily="34" charset="0"/>
                <a:ea typeface="Calibri" pitchFamily="34" charset="-122"/>
                <a:cs typeface="Calibri" pitchFamily="34" charset="-120"/>
              </a:rPr>
              <a:t>"Our research team is overwhelmed, and we keep losing good people. Where do we start?"</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Most clients are 20- to 500-person firms whose leaders want help making a decision</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 </a:t>
            </a:r>
            <a:endParaRPr lang="en-US" sz="1000" dirty="0"/>
          </a:p>
        </p:txBody>
      </p:sp>
      <p:sp>
        <p:nvSpPr>
          <p:cNvPr id="5" name="Text 2"/>
          <p:cNvSpPr txBox="1"/>
          <p:nvPr/>
        </p:nvSpPr>
        <p:spPr>
          <a:xfrm>
            <a:off x="548640" y="1783080"/>
            <a:ext cx="3291840" cy="365760"/>
          </a:xfrm>
          <a:prstGeom prst="rect">
            <a:avLst/>
          </a:prstGeom>
          <a:noFill/>
          <a:ln/>
        </p:spPr>
        <p:txBody>
          <a:bodyPr wrap="square" lIns="0" tIns="0" rIns="0" bIns="0" rtlCol="0" anchor="t"/>
          <a:lstStyle/>
          <a:p>
            <a:pPr indent="0" marL="0">
              <a:buNone/>
            </a:pPr>
            <a:r>
              <a:rPr lang="en-US" sz="1600" b="1" dirty="0">
                <a:solidFill>
                  <a:srgbClr val="2F6690"/>
                </a:solidFill>
                <a:latin typeface="Calibri" pitchFamily="34" charset="0"/>
                <a:ea typeface="Calibri" pitchFamily="34" charset="-122"/>
                <a:cs typeface="Calibri" pitchFamily="34" charset="-120"/>
              </a:rPr>
              <a:t>Industries</a:t>
            </a:r>
            <a:endParaRPr lang="en-US" sz="1600" dirty="0"/>
          </a:p>
        </p:txBody>
      </p:sp>
      <p:sp>
        <p:nvSpPr>
          <p:cNvPr id="6" name="Shape 3"/>
          <p:cNvSpPr/>
          <p:nvPr/>
        </p:nvSpPr>
        <p:spPr>
          <a:xfrm>
            <a:off x="548640" y="2194560"/>
            <a:ext cx="3291840" cy="0"/>
          </a:xfrm>
          <a:prstGeom prst="line">
            <a:avLst/>
          </a:prstGeom>
          <a:noFill/>
          <a:ln w="25400">
            <a:solidFill>
              <a:srgbClr val="2F6690"/>
            </a:solidFill>
            <a:prstDash val="solid"/>
          </a:ln>
        </p:spPr>
        <p:txBody>
          <a:bodyPr/>
          <a:p/>
        </p:txBody>
      </p:sp>
      <p:sp>
        <p:nvSpPr>
          <p:cNvPr id="7" name="Text 4"/>
          <p:cNvSpPr txBox="1"/>
          <p:nvPr/>
        </p:nvSpPr>
        <p:spPr>
          <a:xfrm>
            <a:off x="548640" y="2377440"/>
            <a:ext cx="3291840" cy="3200400"/>
          </a:xfrm>
          <a:prstGeom prst="rect">
            <a:avLst/>
          </a:prstGeom>
          <a:noFill/>
          <a:ln/>
        </p:spPr>
        <p:txBody>
          <a:bodyPr wrap="square" lIns="0" tIns="0" rIns="0" bIns="0" rtlCol="0" anchor="t"/>
          <a:lstStyle/>
          <a:p>
            <a:pPr marL="177800" indent="-177800">
              <a:spcAft>
                <a:spcPts val="800"/>
              </a:spcAft>
              <a:buSzPct val="100000"/>
              <a:buChar char="•"/>
            </a:pPr>
            <a:r>
              <a:rPr lang="en-US" sz="1600" dirty="0">
                <a:solidFill>
                  <a:srgbClr val="13294B"/>
                </a:solidFill>
                <a:latin typeface="Calibri" pitchFamily="34" charset="0"/>
                <a:ea typeface="Calibri" pitchFamily="34" charset="-122"/>
                <a:cs typeface="Calibri" pitchFamily="34" charset="-120"/>
              </a:rPr>
              <a:t>Executive search</a:t>
            </a:r>
            <a:endParaRPr lang="en-US" sz="1600" dirty="0"/>
          </a:p>
          <a:p>
            <a:pPr marL="177800" indent="-177800">
              <a:spcAft>
                <a:spcPts val="800"/>
              </a:spcAft>
              <a:buSzPct val="100000"/>
              <a:buChar char="•"/>
            </a:pPr>
            <a:r>
              <a:rPr lang="en-US" sz="1600" dirty="0">
                <a:solidFill>
                  <a:srgbClr val="13294B"/>
                </a:solidFill>
                <a:latin typeface="Calibri" pitchFamily="34" charset="0"/>
                <a:ea typeface="Calibri" pitchFamily="34" charset="-122"/>
                <a:cs typeface="Calibri" pitchFamily="34" charset="-120"/>
              </a:rPr>
              <a:t>Law and accounting firms</a:t>
            </a:r>
            <a:endParaRPr lang="en-US" sz="1600" dirty="0"/>
          </a:p>
          <a:p>
            <a:pPr marL="177800" indent="-177800">
              <a:spcAft>
                <a:spcPts val="800"/>
              </a:spcAft>
              <a:buSzPct val="100000"/>
              <a:buChar char="•"/>
            </a:pPr>
            <a:r>
              <a:rPr lang="en-US" sz="1600" dirty="0">
                <a:solidFill>
                  <a:srgbClr val="13294B"/>
                </a:solidFill>
                <a:latin typeface="Calibri" pitchFamily="34" charset="0"/>
                <a:ea typeface="Calibri" pitchFamily="34" charset="-122"/>
                <a:cs typeface="Calibri" pitchFamily="34" charset="-120"/>
              </a:rPr>
              <a:t>Boutique consulting firms</a:t>
            </a:r>
            <a:endParaRPr lang="en-US" sz="1600" dirty="0"/>
          </a:p>
          <a:p>
            <a:pPr marL="177800" indent="-177800">
              <a:spcAft>
                <a:spcPts val="800"/>
              </a:spcAft>
              <a:buSzPct val="100000"/>
              <a:buChar char="•"/>
            </a:pPr>
            <a:r>
              <a:rPr lang="en-US" sz="1600" dirty="0">
                <a:solidFill>
                  <a:srgbClr val="13294B"/>
                </a:solidFill>
                <a:latin typeface="Calibri" pitchFamily="34" charset="0"/>
                <a:ea typeface="Calibri" pitchFamily="34" charset="-122"/>
                <a:cs typeface="Calibri" pitchFamily="34" charset="-120"/>
              </a:rPr>
              <a:t>Training and education companies</a:t>
            </a:r>
            <a:endParaRPr lang="en-US" sz="1600" dirty="0"/>
          </a:p>
        </p:txBody>
      </p:sp>
      <p:sp>
        <p:nvSpPr>
          <p:cNvPr id="8" name="Text 5"/>
          <p:cNvSpPr txBox="1"/>
          <p:nvPr/>
        </p:nvSpPr>
        <p:spPr>
          <a:xfrm>
            <a:off x="4343400" y="1783080"/>
            <a:ext cx="3520440" cy="365760"/>
          </a:xfrm>
          <a:prstGeom prst="rect">
            <a:avLst/>
          </a:prstGeom>
          <a:noFill/>
          <a:ln/>
        </p:spPr>
        <p:txBody>
          <a:bodyPr wrap="square" lIns="0" tIns="0" rIns="0" bIns="0" rtlCol="0" anchor="t"/>
          <a:lstStyle/>
          <a:p>
            <a:pPr indent="0" marL="0">
              <a:buNone/>
            </a:pPr>
            <a:r>
              <a:rPr lang="en-US" sz="1600" b="1" dirty="0">
                <a:solidFill>
                  <a:srgbClr val="13294B"/>
                </a:solidFill>
                <a:latin typeface="Calibri" pitchFamily="34" charset="0"/>
                <a:ea typeface="Calibri" pitchFamily="34" charset="-122"/>
                <a:cs typeface="Calibri" pitchFamily="34" charset="-120"/>
              </a:rPr>
              <a:t>A good fit</a:t>
            </a:r>
            <a:endParaRPr lang="en-US" sz="1600" dirty="0"/>
          </a:p>
        </p:txBody>
      </p:sp>
      <p:sp>
        <p:nvSpPr>
          <p:cNvPr id="9" name="Shape 6"/>
          <p:cNvSpPr/>
          <p:nvPr/>
        </p:nvSpPr>
        <p:spPr>
          <a:xfrm>
            <a:off x="4343400" y="2194560"/>
            <a:ext cx="3520440" cy="0"/>
          </a:xfrm>
          <a:prstGeom prst="line">
            <a:avLst/>
          </a:prstGeom>
          <a:noFill/>
          <a:ln w="25400">
            <a:solidFill>
              <a:srgbClr val="13294B"/>
            </a:solidFill>
            <a:prstDash val="solid"/>
          </a:ln>
        </p:spPr>
        <p:txBody>
          <a:bodyPr/>
          <a:p/>
        </p:txBody>
      </p:sp>
      <p:sp>
        <p:nvSpPr>
          <p:cNvPr id="10" name="Text 7"/>
          <p:cNvSpPr txBox="1"/>
          <p:nvPr/>
        </p:nvSpPr>
        <p:spPr>
          <a:xfrm>
            <a:off x="4343400" y="2377440"/>
            <a:ext cx="3520440" cy="3200400"/>
          </a:xfrm>
          <a:prstGeom prst="rect">
            <a:avLst/>
          </a:prstGeom>
          <a:noFill/>
          <a:ln/>
        </p:spPr>
        <p:txBody>
          <a:bodyPr wrap="square" lIns="0" tIns="0" rIns="0" bIns="0" rtlCol="0" anchor="t"/>
          <a:lstStyle/>
          <a:p>
            <a:pPr marL="177800" indent="-177800">
              <a:spcAft>
                <a:spcPts val="800"/>
              </a:spcAft>
              <a:buSzPct val="100000"/>
              <a:buChar char="•"/>
            </a:pPr>
            <a:r>
              <a:rPr lang="en-US" sz="1500" dirty="0">
                <a:solidFill>
                  <a:srgbClr val="4A5868"/>
                </a:solidFill>
                <a:latin typeface="Calibri" pitchFamily="34" charset="0"/>
                <a:ea typeface="Calibri" pitchFamily="34" charset="-122"/>
                <a:cs typeface="Calibri" pitchFamily="34" charset="-120"/>
              </a:rPr>
              <a:t>The leader who hires me is involved every week</a:t>
            </a:r>
            <a:endParaRPr lang="en-US" sz="1500" dirty="0"/>
          </a:p>
          <a:p>
            <a:pPr marL="177800" indent="-177800">
              <a:spcAft>
                <a:spcPts val="800"/>
              </a:spcAft>
              <a:buSzPct val="100000"/>
              <a:buChar char="•"/>
            </a:pPr>
            <a:r>
              <a:rPr lang="en-US" sz="1500" dirty="0">
                <a:solidFill>
                  <a:srgbClr val="4A5868"/>
                </a:solidFill>
                <a:latin typeface="Calibri" pitchFamily="34" charset="0"/>
                <a:ea typeface="Calibri" pitchFamily="34" charset="-122"/>
                <a:cs typeface="Calibri" pitchFamily="34" charset="-120"/>
              </a:rPr>
              <a:t>A real decision is waiting on the answer</a:t>
            </a:r>
            <a:endParaRPr lang="en-US" sz="1500" dirty="0"/>
          </a:p>
          <a:p>
            <a:pPr marL="177800" indent="-177800">
              <a:spcAft>
                <a:spcPts val="800"/>
              </a:spcAft>
              <a:buSzPct val="100000"/>
              <a:buChar char="•"/>
            </a:pPr>
            <a:r>
              <a:rPr lang="en-US" sz="1500" dirty="0">
                <a:solidFill>
                  <a:srgbClr val="4A5868"/>
                </a:solidFill>
                <a:latin typeface="Calibri" pitchFamily="34" charset="0"/>
                <a:ea typeface="Calibri" pitchFamily="34" charset="-122"/>
                <a:cs typeface="Calibri" pitchFamily="34" charset="-120"/>
              </a:rPr>
              <a:t>The team is willing to try things before they're perfect</a:t>
            </a:r>
            <a:endParaRPr lang="en-US" sz="1500" dirty="0"/>
          </a:p>
        </p:txBody>
      </p:sp>
      <p:sp>
        <p:nvSpPr>
          <p:cNvPr id="11" name="Text 8"/>
          <p:cNvSpPr txBox="1"/>
          <p:nvPr/>
        </p:nvSpPr>
        <p:spPr>
          <a:xfrm>
            <a:off x="8046720" y="1783080"/>
            <a:ext cx="3520440" cy="365760"/>
          </a:xfrm>
          <a:prstGeom prst="rect">
            <a:avLst/>
          </a:prstGeom>
          <a:noFill/>
          <a:ln/>
        </p:spPr>
        <p:txBody>
          <a:bodyPr wrap="square" lIns="0" tIns="0" rIns="0" bIns="0" rtlCol="0" anchor="t"/>
          <a:lstStyle/>
          <a:p>
            <a:pPr indent="0" marL="0">
              <a:buNone/>
            </a:pPr>
            <a:r>
              <a:rPr lang="en-US" sz="1600" b="1" dirty="0">
                <a:solidFill>
                  <a:srgbClr val="4A5868"/>
                </a:solidFill>
                <a:latin typeface="Calibri" pitchFamily="34" charset="0"/>
                <a:ea typeface="Calibri" pitchFamily="34" charset="-122"/>
                <a:cs typeface="Calibri" pitchFamily="34" charset="-120"/>
              </a:rPr>
              <a:t>Not a fit</a:t>
            </a:r>
            <a:endParaRPr lang="en-US" sz="1600" dirty="0"/>
          </a:p>
        </p:txBody>
      </p:sp>
      <p:sp>
        <p:nvSpPr>
          <p:cNvPr id="12" name="Shape 9"/>
          <p:cNvSpPr/>
          <p:nvPr/>
        </p:nvSpPr>
        <p:spPr>
          <a:xfrm>
            <a:off x="8046720" y="2194560"/>
            <a:ext cx="3520440" cy="0"/>
          </a:xfrm>
          <a:prstGeom prst="line">
            <a:avLst/>
          </a:prstGeom>
          <a:noFill/>
          <a:ln w="25400">
            <a:solidFill>
              <a:srgbClr val="4A5868"/>
            </a:solidFill>
            <a:prstDash val="solid"/>
          </a:ln>
        </p:spPr>
        <p:txBody>
          <a:bodyPr/>
          <a:p/>
        </p:txBody>
      </p:sp>
      <p:sp>
        <p:nvSpPr>
          <p:cNvPr id="13" name="Text 10"/>
          <p:cNvSpPr txBox="1"/>
          <p:nvPr/>
        </p:nvSpPr>
        <p:spPr>
          <a:xfrm>
            <a:off x="8046720" y="2377440"/>
            <a:ext cx="3520440" cy="3200400"/>
          </a:xfrm>
          <a:prstGeom prst="rect">
            <a:avLst/>
          </a:prstGeom>
          <a:noFill/>
          <a:ln/>
        </p:spPr>
        <p:txBody>
          <a:bodyPr wrap="square" lIns="0" tIns="0" rIns="0" bIns="0" rtlCol="0" anchor="t"/>
          <a:lstStyle/>
          <a:p>
            <a:pPr marL="177800" indent="-177800">
              <a:spcAft>
                <a:spcPts val="800"/>
              </a:spcAft>
              <a:buSzPct val="100000"/>
              <a:buChar char="•"/>
            </a:pPr>
            <a:r>
              <a:rPr lang="en-US" sz="1500" dirty="0">
                <a:solidFill>
                  <a:srgbClr val="4A5868"/>
                </a:solidFill>
                <a:latin typeface="Calibri" pitchFamily="34" charset="0"/>
                <a:ea typeface="Calibri" pitchFamily="34" charset="-122"/>
                <a:cs typeface="Calibri" pitchFamily="34" charset="-120"/>
              </a:rPr>
              <a:t>Projects that need someone in the office full time</a:t>
            </a:r>
            <a:endParaRPr lang="en-US" sz="1500" dirty="0"/>
          </a:p>
          <a:p>
            <a:pPr marL="177800" indent="-177800">
              <a:spcAft>
                <a:spcPts val="800"/>
              </a:spcAft>
              <a:buSzPct val="100000"/>
              <a:buChar char="•"/>
            </a:pPr>
            <a:r>
              <a:rPr lang="en-US" sz="1500" dirty="0">
                <a:solidFill>
                  <a:srgbClr val="4A5868"/>
                </a:solidFill>
                <a:latin typeface="Calibri" pitchFamily="34" charset="0"/>
                <a:ea typeface="Calibri" pitchFamily="34" charset="-122"/>
                <a:cs typeface="Calibri" pitchFamily="34" charset="-120"/>
              </a:rPr>
              <a:t>A report to file away, with no one to own it</a:t>
            </a:r>
            <a:endParaRPr lang="en-US" sz="1500" dirty="0"/>
          </a:p>
          <a:p>
            <a:pPr marL="177800" indent="-177800">
              <a:spcAft>
                <a:spcPts val="800"/>
              </a:spcAft>
              <a:buSzPct val="100000"/>
              <a:buChar char="•"/>
            </a:pPr>
            <a:r>
              <a:rPr lang="en-US" sz="1500" dirty="0">
                <a:solidFill>
                  <a:srgbClr val="4A5868"/>
                </a:solidFill>
                <a:latin typeface="Calibri" pitchFamily="34" charset="0"/>
                <a:ea typeface="Calibri" pitchFamily="34" charset="-122"/>
                <a:cs typeface="Calibri" pitchFamily="34" charset="-120"/>
              </a:rPr>
              <a:t>Work the firm's own team could do</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Every project starts with a written problem statement and ends with a plan someone at the firm owns</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 </a:t>
            </a:r>
            <a:endParaRPr lang="en-US" sz="1000" dirty="0"/>
          </a:p>
        </p:txBody>
      </p:sp>
      <p:sp>
        <p:nvSpPr>
          <p:cNvPr id="5" name="Shape 2"/>
          <p:cNvSpPr/>
          <p:nvPr/>
        </p:nvSpPr>
        <p:spPr>
          <a:xfrm>
            <a:off x="548640" y="1828800"/>
            <a:ext cx="566928" cy="566928"/>
          </a:xfrm>
          <a:prstGeom prst="ellipse">
            <a:avLst/>
          </a:prstGeom>
          <a:solidFill>
            <a:srgbClr val="2F6690"/>
          </a:solidFill>
          <a:ln/>
        </p:spPr>
        <p:txBody>
          <a:bodyPr/>
          <a:p/>
        </p:txBody>
      </p:sp>
      <p:sp>
        <p:nvSpPr>
          <p:cNvPr id="6" name="Text 3"/>
          <p:cNvSpPr txBox="1"/>
          <p:nvPr/>
        </p:nvSpPr>
        <p:spPr>
          <a:xfrm>
            <a:off x="548640" y="1828800"/>
            <a:ext cx="566928" cy="566928"/>
          </a:xfrm>
          <a:prstGeom prst="rect">
            <a:avLst/>
          </a:prstGeom>
          <a:noFill/>
          <a:ln/>
        </p:spPr>
        <p:txBody>
          <a:bodyPr wrap="square" lIns="0" tIns="0" rIns="0" bIns="0" rtlCol="0" anchor="ctr"/>
          <a:lstStyle/>
          <a:p>
            <a:pPr algn="ctr" indent="0" marL="0">
              <a:buNone/>
            </a:pPr>
            <a:r>
              <a:rPr lang="en-US" sz="1900" b="1" dirty="0">
                <a:solidFill>
                  <a:srgbClr val="FFFFFF"/>
                </a:solidFill>
                <a:latin typeface="Calibri" pitchFamily="34" charset="0"/>
                <a:ea typeface="Calibri" pitchFamily="34" charset="-122"/>
                <a:cs typeface="Calibri" pitchFamily="34" charset="-120"/>
              </a:rPr>
              <a:t>1</a:t>
            </a:r>
            <a:endParaRPr lang="en-US" sz="1900" dirty="0"/>
          </a:p>
        </p:txBody>
      </p:sp>
      <p:sp>
        <p:nvSpPr>
          <p:cNvPr id="7" name="Shape 4"/>
          <p:cNvSpPr/>
          <p:nvPr/>
        </p:nvSpPr>
        <p:spPr>
          <a:xfrm>
            <a:off x="1234440" y="2112264"/>
            <a:ext cx="2057400" cy="0"/>
          </a:xfrm>
          <a:prstGeom prst="line">
            <a:avLst/>
          </a:prstGeom>
          <a:noFill/>
          <a:ln w="19050">
            <a:solidFill>
              <a:srgbClr val="BFC8D2"/>
            </a:solidFill>
            <a:prstDash val="solid"/>
          </a:ln>
        </p:spPr>
        <p:txBody>
          <a:bodyPr/>
          <a:p/>
        </p:txBody>
      </p:sp>
      <p:sp>
        <p:nvSpPr>
          <p:cNvPr id="8" name="Text 5"/>
          <p:cNvSpPr txBox="1"/>
          <p:nvPr/>
        </p:nvSpPr>
        <p:spPr>
          <a:xfrm>
            <a:off x="548640" y="2606040"/>
            <a:ext cx="2606040" cy="457200"/>
          </a:xfrm>
          <a:prstGeom prst="rect">
            <a:avLst/>
          </a:prstGeom>
          <a:noFill/>
          <a:ln/>
        </p:spPr>
        <p:txBody>
          <a:bodyPr wrap="square" lIns="0" tIns="0" rIns="0" bIns="0" rtlCol="0" anchor="t"/>
          <a:lstStyle/>
          <a:p>
            <a:pPr indent="0" marL="0">
              <a:buNone/>
            </a:pPr>
            <a:r>
              <a:rPr lang="en-US" sz="1800" b="1" dirty="0">
                <a:solidFill>
                  <a:srgbClr val="13294B"/>
                </a:solidFill>
                <a:latin typeface="Calibri" pitchFamily="34" charset="0"/>
                <a:ea typeface="Calibri" pitchFamily="34" charset="-122"/>
                <a:cs typeface="Calibri" pitchFamily="34" charset="-120"/>
              </a:rPr>
              <a:t>Agree the problem</a:t>
            </a:r>
            <a:endParaRPr lang="en-US" sz="1800" dirty="0"/>
          </a:p>
        </p:txBody>
      </p:sp>
      <p:sp>
        <p:nvSpPr>
          <p:cNvPr id="9" name="Text 6"/>
          <p:cNvSpPr txBox="1"/>
          <p:nvPr/>
        </p:nvSpPr>
        <p:spPr>
          <a:xfrm>
            <a:off x="548640" y="3108960"/>
            <a:ext cx="2606040" cy="1463040"/>
          </a:xfrm>
          <a:prstGeom prst="rect">
            <a:avLst/>
          </a:prstGeom>
          <a:noFill/>
          <a:ln/>
        </p:spPr>
        <p:txBody>
          <a:bodyPr wrap="square" lIns="0" tIns="0" rIns="0" bIns="0" rtlCol="0" anchor="t"/>
          <a:lstStyle/>
          <a:p>
            <a:pPr indent="0" marL="0">
              <a:buNone/>
            </a:pPr>
            <a:r>
              <a:rPr lang="en-US" sz="1400" dirty="0">
                <a:solidFill>
                  <a:srgbClr val="4A5868"/>
                </a:solidFill>
                <a:latin typeface="Calibri" pitchFamily="34" charset="0"/>
                <a:ea typeface="Calibri" pitchFamily="34" charset="-122"/>
                <a:cs typeface="Calibri" pitchFamily="34" charset="-120"/>
              </a:rPr>
              <a:t>A one-page problem statement the client edits, including what's out of scope</a:t>
            </a:r>
            <a:endParaRPr lang="en-US" sz="1400" dirty="0"/>
          </a:p>
        </p:txBody>
      </p:sp>
      <p:sp>
        <p:nvSpPr>
          <p:cNvPr id="10" name="Shape 7"/>
          <p:cNvSpPr/>
          <p:nvPr/>
        </p:nvSpPr>
        <p:spPr>
          <a:xfrm>
            <a:off x="3355848" y="1828800"/>
            <a:ext cx="566928" cy="566928"/>
          </a:xfrm>
          <a:prstGeom prst="ellipse">
            <a:avLst/>
          </a:prstGeom>
          <a:solidFill>
            <a:srgbClr val="2F6690"/>
          </a:solidFill>
          <a:ln/>
        </p:spPr>
        <p:txBody>
          <a:bodyPr/>
          <a:p/>
        </p:txBody>
      </p:sp>
      <p:sp>
        <p:nvSpPr>
          <p:cNvPr id="11" name="Text 8"/>
          <p:cNvSpPr txBox="1"/>
          <p:nvPr/>
        </p:nvSpPr>
        <p:spPr>
          <a:xfrm>
            <a:off x="3355848" y="1828800"/>
            <a:ext cx="566928" cy="566928"/>
          </a:xfrm>
          <a:prstGeom prst="rect">
            <a:avLst/>
          </a:prstGeom>
          <a:noFill/>
          <a:ln/>
        </p:spPr>
        <p:txBody>
          <a:bodyPr wrap="square" lIns="0" tIns="0" rIns="0" bIns="0" rtlCol="0" anchor="ctr"/>
          <a:lstStyle/>
          <a:p>
            <a:pPr algn="ctr" indent="0" marL="0">
              <a:buNone/>
            </a:pPr>
            <a:r>
              <a:rPr lang="en-US" sz="1900" b="1" dirty="0">
                <a:solidFill>
                  <a:srgbClr val="FFFFFF"/>
                </a:solidFill>
                <a:latin typeface="Calibri" pitchFamily="34" charset="0"/>
                <a:ea typeface="Calibri" pitchFamily="34" charset="-122"/>
                <a:cs typeface="Calibri" pitchFamily="34" charset="-120"/>
              </a:rPr>
              <a:t>2</a:t>
            </a:r>
            <a:endParaRPr lang="en-US" sz="1900" dirty="0"/>
          </a:p>
        </p:txBody>
      </p:sp>
      <p:sp>
        <p:nvSpPr>
          <p:cNvPr id="12" name="Shape 9"/>
          <p:cNvSpPr/>
          <p:nvPr/>
        </p:nvSpPr>
        <p:spPr>
          <a:xfrm>
            <a:off x="4041648" y="2112264"/>
            <a:ext cx="2057400" cy="0"/>
          </a:xfrm>
          <a:prstGeom prst="line">
            <a:avLst/>
          </a:prstGeom>
          <a:noFill/>
          <a:ln w="19050">
            <a:solidFill>
              <a:srgbClr val="BFC8D2"/>
            </a:solidFill>
            <a:prstDash val="solid"/>
          </a:ln>
        </p:spPr>
        <p:txBody>
          <a:bodyPr/>
          <a:p/>
        </p:txBody>
      </p:sp>
      <p:sp>
        <p:nvSpPr>
          <p:cNvPr id="13" name="Text 10"/>
          <p:cNvSpPr txBox="1"/>
          <p:nvPr/>
        </p:nvSpPr>
        <p:spPr>
          <a:xfrm>
            <a:off x="3355848" y="2606040"/>
            <a:ext cx="2606040" cy="457200"/>
          </a:xfrm>
          <a:prstGeom prst="rect">
            <a:avLst/>
          </a:prstGeom>
          <a:noFill/>
          <a:ln/>
        </p:spPr>
        <p:txBody>
          <a:bodyPr wrap="square" lIns="0" tIns="0" rIns="0" bIns="0" rtlCol="0" anchor="t"/>
          <a:lstStyle/>
          <a:p>
            <a:pPr indent="0" marL="0">
              <a:buNone/>
            </a:pPr>
            <a:r>
              <a:rPr lang="en-US" sz="1800" b="1" dirty="0">
                <a:solidFill>
                  <a:srgbClr val="13294B"/>
                </a:solidFill>
                <a:latin typeface="Calibri" pitchFamily="34" charset="0"/>
                <a:ea typeface="Calibri" pitchFamily="34" charset="-122"/>
                <a:cs typeface="Calibri" pitchFamily="34" charset="-120"/>
              </a:rPr>
              <a:t>Listen</a:t>
            </a:r>
            <a:endParaRPr lang="en-US" sz="1800" dirty="0"/>
          </a:p>
        </p:txBody>
      </p:sp>
      <p:sp>
        <p:nvSpPr>
          <p:cNvPr id="14" name="Text 11"/>
          <p:cNvSpPr txBox="1"/>
          <p:nvPr/>
        </p:nvSpPr>
        <p:spPr>
          <a:xfrm>
            <a:off x="3355848" y="3108960"/>
            <a:ext cx="2606040" cy="1463040"/>
          </a:xfrm>
          <a:prstGeom prst="rect">
            <a:avLst/>
          </a:prstGeom>
          <a:noFill/>
          <a:ln/>
        </p:spPr>
        <p:txBody>
          <a:bodyPr wrap="square" lIns="0" tIns="0" rIns="0" bIns="0" rtlCol="0" anchor="t"/>
          <a:lstStyle/>
          <a:p>
            <a:pPr indent="0" marL="0">
              <a:buNone/>
            </a:pPr>
            <a:r>
              <a:rPr lang="en-US" sz="1400" dirty="0">
                <a:solidFill>
                  <a:srgbClr val="4A5868"/>
                </a:solidFill>
                <a:latin typeface="Calibri" pitchFamily="34" charset="0"/>
                <a:ea typeface="Calibri" pitchFamily="34" charset="-122"/>
                <a:cs typeface="Calibri" pitchFamily="34" charset="-120"/>
              </a:rPr>
              <a:t>Interviews and the documents that already exist, before any answers</a:t>
            </a:r>
            <a:endParaRPr lang="en-US" sz="1400" dirty="0"/>
          </a:p>
        </p:txBody>
      </p:sp>
      <p:sp>
        <p:nvSpPr>
          <p:cNvPr id="15" name="Shape 12"/>
          <p:cNvSpPr/>
          <p:nvPr/>
        </p:nvSpPr>
        <p:spPr>
          <a:xfrm>
            <a:off x="6163056" y="1828800"/>
            <a:ext cx="566928" cy="566928"/>
          </a:xfrm>
          <a:prstGeom prst="ellipse">
            <a:avLst/>
          </a:prstGeom>
          <a:solidFill>
            <a:srgbClr val="2F6690"/>
          </a:solidFill>
          <a:ln/>
        </p:spPr>
        <p:txBody>
          <a:bodyPr/>
          <a:p/>
        </p:txBody>
      </p:sp>
      <p:sp>
        <p:nvSpPr>
          <p:cNvPr id="16" name="Text 13"/>
          <p:cNvSpPr txBox="1"/>
          <p:nvPr/>
        </p:nvSpPr>
        <p:spPr>
          <a:xfrm>
            <a:off x="6163056" y="1828800"/>
            <a:ext cx="566928" cy="566928"/>
          </a:xfrm>
          <a:prstGeom prst="rect">
            <a:avLst/>
          </a:prstGeom>
          <a:noFill/>
          <a:ln/>
        </p:spPr>
        <p:txBody>
          <a:bodyPr wrap="square" lIns="0" tIns="0" rIns="0" bIns="0" rtlCol="0" anchor="ctr"/>
          <a:lstStyle/>
          <a:p>
            <a:pPr algn="ctr" indent="0" marL="0">
              <a:buNone/>
            </a:pPr>
            <a:r>
              <a:rPr lang="en-US" sz="1900" b="1" dirty="0">
                <a:solidFill>
                  <a:srgbClr val="FFFFFF"/>
                </a:solidFill>
                <a:latin typeface="Calibri" pitchFamily="34" charset="0"/>
                <a:ea typeface="Calibri" pitchFamily="34" charset="-122"/>
                <a:cs typeface="Calibri" pitchFamily="34" charset="-120"/>
              </a:rPr>
              <a:t>3</a:t>
            </a:r>
            <a:endParaRPr lang="en-US" sz="1900" dirty="0"/>
          </a:p>
        </p:txBody>
      </p:sp>
      <p:sp>
        <p:nvSpPr>
          <p:cNvPr id="17" name="Shape 14"/>
          <p:cNvSpPr/>
          <p:nvPr/>
        </p:nvSpPr>
        <p:spPr>
          <a:xfrm>
            <a:off x="6848856" y="2112264"/>
            <a:ext cx="2057400" cy="0"/>
          </a:xfrm>
          <a:prstGeom prst="line">
            <a:avLst/>
          </a:prstGeom>
          <a:noFill/>
          <a:ln w="19050">
            <a:solidFill>
              <a:srgbClr val="BFC8D2"/>
            </a:solidFill>
            <a:prstDash val="solid"/>
          </a:ln>
        </p:spPr>
        <p:txBody>
          <a:bodyPr/>
          <a:p/>
        </p:txBody>
      </p:sp>
      <p:sp>
        <p:nvSpPr>
          <p:cNvPr id="18" name="Text 15"/>
          <p:cNvSpPr txBox="1"/>
          <p:nvPr/>
        </p:nvSpPr>
        <p:spPr>
          <a:xfrm>
            <a:off x="6163056" y="2606040"/>
            <a:ext cx="2606040" cy="457200"/>
          </a:xfrm>
          <a:prstGeom prst="rect">
            <a:avLst/>
          </a:prstGeom>
          <a:noFill/>
          <a:ln/>
        </p:spPr>
        <p:txBody>
          <a:bodyPr wrap="square" lIns="0" tIns="0" rIns="0" bIns="0" rtlCol="0" anchor="t"/>
          <a:lstStyle/>
          <a:p>
            <a:pPr indent="0" marL="0">
              <a:buNone/>
            </a:pPr>
            <a:r>
              <a:rPr lang="en-US" sz="1800" b="1" dirty="0">
                <a:solidFill>
                  <a:srgbClr val="13294B"/>
                </a:solidFill>
                <a:latin typeface="Calibri" pitchFamily="34" charset="0"/>
                <a:ea typeface="Calibri" pitchFamily="34" charset="-122"/>
                <a:cs typeface="Calibri" pitchFamily="34" charset="-120"/>
              </a:rPr>
              <a:t>Draft at 80%</a:t>
            </a:r>
            <a:endParaRPr lang="en-US" sz="1800" dirty="0"/>
          </a:p>
        </p:txBody>
      </p:sp>
      <p:sp>
        <p:nvSpPr>
          <p:cNvPr id="19" name="Text 16"/>
          <p:cNvSpPr txBox="1"/>
          <p:nvPr/>
        </p:nvSpPr>
        <p:spPr>
          <a:xfrm>
            <a:off x="6163056" y="3108960"/>
            <a:ext cx="2606040" cy="1463040"/>
          </a:xfrm>
          <a:prstGeom prst="rect">
            <a:avLst/>
          </a:prstGeom>
          <a:noFill/>
          <a:ln/>
        </p:spPr>
        <p:txBody>
          <a:bodyPr wrap="square" lIns="0" tIns="0" rIns="0" bIns="0" rtlCol="0" anchor="t"/>
          <a:lstStyle/>
          <a:p>
            <a:pPr indent="0" marL="0">
              <a:buNone/>
            </a:pPr>
            <a:r>
              <a:rPr lang="en-US" sz="1400" dirty="0">
                <a:solidFill>
                  <a:srgbClr val="4A5868"/>
                </a:solidFill>
                <a:latin typeface="Calibri" pitchFamily="34" charset="0"/>
                <a:ea typeface="Calibri" pitchFamily="34" charset="-122"/>
                <a:cs typeface="Calibri" pitchFamily="34" charset="-120"/>
              </a:rPr>
              <a:t>Early drafts and check-ins every two weeks, so the client steers the work</a:t>
            </a:r>
            <a:endParaRPr lang="en-US" sz="1400" dirty="0"/>
          </a:p>
        </p:txBody>
      </p:sp>
      <p:sp>
        <p:nvSpPr>
          <p:cNvPr id="20" name="Shape 17"/>
          <p:cNvSpPr/>
          <p:nvPr/>
        </p:nvSpPr>
        <p:spPr>
          <a:xfrm>
            <a:off x="8970264" y="1828800"/>
            <a:ext cx="566928" cy="566928"/>
          </a:xfrm>
          <a:prstGeom prst="ellipse">
            <a:avLst/>
          </a:prstGeom>
          <a:solidFill>
            <a:srgbClr val="2F6690"/>
          </a:solidFill>
          <a:ln/>
        </p:spPr>
        <p:txBody>
          <a:bodyPr/>
          <a:p/>
        </p:txBody>
      </p:sp>
      <p:sp>
        <p:nvSpPr>
          <p:cNvPr id="21" name="Text 18"/>
          <p:cNvSpPr txBox="1"/>
          <p:nvPr/>
        </p:nvSpPr>
        <p:spPr>
          <a:xfrm>
            <a:off x="8970264" y="1828800"/>
            <a:ext cx="566928" cy="566928"/>
          </a:xfrm>
          <a:prstGeom prst="rect">
            <a:avLst/>
          </a:prstGeom>
          <a:noFill/>
          <a:ln/>
        </p:spPr>
        <p:txBody>
          <a:bodyPr wrap="square" lIns="0" tIns="0" rIns="0" bIns="0" rtlCol="0" anchor="ctr"/>
          <a:lstStyle/>
          <a:p>
            <a:pPr algn="ctr" indent="0" marL="0">
              <a:buNone/>
            </a:pPr>
            <a:r>
              <a:rPr lang="en-US" sz="1900" b="1" dirty="0">
                <a:solidFill>
                  <a:srgbClr val="FFFFFF"/>
                </a:solidFill>
                <a:latin typeface="Calibri" pitchFamily="34" charset="0"/>
                <a:ea typeface="Calibri" pitchFamily="34" charset="-122"/>
                <a:cs typeface="Calibri" pitchFamily="34" charset="-120"/>
              </a:rPr>
              <a:t>4</a:t>
            </a:r>
            <a:endParaRPr lang="en-US" sz="1900" dirty="0"/>
          </a:p>
        </p:txBody>
      </p:sp>
      <p:sp>
        <p:nvSpPr>
          <p:cNvPr id="22" name="Text 19"/>
          <p:cNvSpPr txBox="1"/>
          <p:nvPr/>
        </p:nvSpPr>
        <p:spPr>
          <a:xfrm>
            <a:off x="8970264" y="2606040"/>
            <a:ext cx="2606040" cy="457200"/>
          </a:xfrm>
          <a:prstGeom prst="rect">
            <a:avLst/>
          </a:prstGeom>
          <a:noFill/>
          <a:ln/>
        </p:spPr>
        <p:txBody>
          <a:bodyPr wrap="square" lIns="0" tIns="0" rIns="0" bIns="0" rtlCol="0" anchor="t"/>
          <a:lstStyle/>
          <a:p>
            <a:pPr indent="0" marL="0">
              <a:buNone/>
            </a:pPr>
            <a:r>
              <a:rPr lang="en-US" sz="1800" b="1" dirty="0">
                <a:solidFill>
                  <a:srgbClr val="13294B"/>
                </a:solidFill>
                <a:latin typeface="Calibri" pitchFamily="34" charset="0"/>
                <a:ea typeface="Calibri" pitchFamily="34" charset="-122"/>
                <a:cs typeface="Calibri" pitchFamily="34" charset="-120"/>
              </a:rPr>
              <a:t>Hand over</a:t>
            </a:r>
            <a:endParaRPr lang="en-US" sz="1800" dirty="0"/>
          </a:p>
        </p:txBody>
      </p:sp>
      <p:sp>
        <p:nvSpPr>
          <p:cNvPr id="23" name="Text 20"/>
          <p:cNvSpPr txBox="1"/>
          <p:nvPr/>
        </p:nvSpPr>
        <p:spPr>
          <a:xfrm>
            <a:off x="8970264" y="3108960"/>
            <a:ext cx="2606040" cy="1463040"/>
          </a:xfrm>
          <a:prstGeom prst="rect">
            <a:avLst/>
          </a:prstGeom>
          <a:noFill/>
          <a:ln/>
        </p:spPr>
        <p:txBody>
          <a:bodyPr wrap="square" lIns="0" tIns="0" rIns="0" bIns="0" rtlCol="0" anchor="t"/>
          <a:lstStyle/>
          <a:p>
            <a:pPr indent="0" marL="0">
              <a:buNone/>
            </a:pPr>
            <a:r>
              <a:rPr lang="en-US" sz="1400" dirty="0">
                <a:solidFill>
                  <a:srgbClr val="4A5868"/>
                </a:solidFill>
                <a:latin typeface="Calibri" pitchFamily="34" charset="0"/>
                <a:ea typeface="Calibri" pitchFamily="34" charset="-122"/>
                <a:cs typeface="Calibri" pitchFamily="34" charset="-120"/>
              </a:rPr>
              <a:t>A plan with an owner for every action, and the tools to keep it going</a:t>
            </a:r>
            <a:endParaRPr lang="en-US" sz="14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Three ways to start, from a two-hour workshop to an ongoing retainer</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 </a:t>
            </a:r>
            <a:endParaRPr lang="en-US" sz="1000" dirty="0"/>
          </a:p>
        </p:txBody>
      </p:sp>
      <p:sp>
        <p:nvSpPr>
          <p:cNvPr id="5" name="Shape 2"/>
          <p:cNvSpPr/>
          <p:nvPr/>
        </p:nvSpPr>
        <p:spPr>
          <a:xfrm>
            <a:off x="548640" y="1783080"/>
            <a:ext cx="3520440" cy="4023360"/>
          </a:xfrm>
          <a:prstGeom prst="rect">
            <a:avLst>
              <a:gd name="adj" fmla="val 2078"/>
            </a:avLst>
          </a:prstGeom>
          <a:solidFill>
            <a:srgbClr val="F2F5F8"/>
          </a:solidFill>
          <a:ln/>
        </p:spPr>
        <p:txBody>
          <a:bodyPr/>
          <a:p/>
        </p:txBody>
      </p:sp>
      <p:sp>
        <p:nvSpPr>
          <p:cNvPr id="6" name="Text 3"/>
          <p:cNvSpPr txBox="1"/>
          <p:nvPr/>
        </p:nvSpPr>
        <p:spPr>
          <a:xfrm>
            <a:off x="822960" y="2057400"/>
            <a:ext cx="2971800" cy="411480"/>
          </a:xfrm>
          <a:prstGeom prst="rect">
            <a:avLst/>
          </a:prstGeom>
          <a:noFill/>
          <a:ln/>
        </p:spPr>
        <p:txBody>
          <a:bodyPr wrap="square" lIns="0" tIns="0" rIns="0" bIns="0" rtlCol="0" anchor="t"/>
          <a:lstStyle/>
          <a:p>
            <a:pPr indent="0" marL="0">
              <a:buNone/>
            </a:pPr>
            <a:r>
              <a:rPr lang="en-US" sz="2000" b="1" dirty="0">
                <a:solidFill>
                  <a:srgbClr val="13294B"/>
                </a:solidFill>
                <a:latin typeface="Calibri" pitchFamily="34" charset="0"/>
                <a:ea typeface="Calibri" pitchFamily="34" charset="-122"/>
                <a:cs typeface="Calibri" pitchFamily="34" charset="-120"/>
              </a:rPr>
              <a:t>Workshop</a:t>
            </a:r>
            <a:endParaRPr lang="en-US" sz="2000" dirty="0"/>
          </a:p>
        </p:txBody>
      </p:sp>
      <p:sp>
        <p:nvSpPr>
          <p:cNvPr id="7" name="Text 4"/>
          <p:cNvSpPr txBox="1"/>
          <p:nvPr/>
        </p:nvSpPr>
        <p:spPr>
          <a:xfrm>
            <a:off x="822960" y="2560320"/>
            <a:ext cx="2971800" cy="640080"/>
          </a:xfrm>
          <a:prstGeom prst="rect">
            <a:avLst/>
          </a:prstGeom>
          <a:noFill/>
          <a:ln/>
        </p:spPr>
        <p:txBody>
          <a:bodyPr wrap="square" lIns="0" tIns="0" rIns="0" bIns="0" rtlCol="0" anchor="t"/>
          <a:lstStyle/>
          <a:p>
            <a:pPr indent="0" marL="0">
              <a:buNone/>
            </a:pPr>
            <a:r>
              <a:rPr lang="en-US" sz="2400" b="1" dirty="0">
                <a:solidFill>
                  <a:srgbClr val="2F6690"/>
                </a:solidFill>
                <a:latin typeface="Cambria" pitchFamily="34" charset="0"/>
                <a:ea typeface="Cambria" pitchFamily="34" charset="-122"/>
                <a:cs typeface="Cambria" pitchFamily="34" charset="-120"/>
              </a:rPr>
              <a:t>$7,500</a:t>
            </a:r>
            <a:endParaRPr lang="en-US" sz="2400" dirty="0"/>
          </a:p>
        </p:txBody>
      </p:sp>
      <p:sp>
        <p:nvSpPr>
          <p:cNvPr id="8" name="Text 5"/>
          <p:cNvSpPr txBox="1"/>
          <p:nvPr/>
        </p:nvSpPr>
        <p:spPr>
          <a:xfrm>
            <a:off x="822960" y="3429000"/>
            <a:ext cx="2971800" cy="2011680"/>
          </a:xfrm>
          <a:prstGeom prst="rect">
            <a:avLst/>
          </a:prstGeom>
          <a:noFill/>
          <a:ln/>
        </p:spPr>
        <p:txBody>
          <a:bodyPr wrap="square" lIns="0" tIns="0" rIns="0" bIns="0" rtlCol="0" anchor="t"/>
          <a:lstStyle/>
          <a:p>
            <a:pPr indent="0" marL="0">
              <a:buNone/>
            </a:pPr>
            <a:r>
              <a:rPr lang="en-US" sz="1500" dirty="0">
                <a:solidFill>
                  <a:srgbClr val="13294B"/>
                </a:solidFill>
                <a:latin typeface="Calibri" pitchFamily="34" charset="0"/>
                <a:ea typeface="Calibri" pitchFamily="34" charset="-122"/>
                <a:cs typeface="Calibri" pitchFamily="34" charset="-120"/>
              </a:rPr>
              <a:t>A two-hour virtual session for a leadership team on one problem, with a follow-up call</a:t>
            </a:r>
            <a:endParaRPr lang="en-US" sz="1500" dirty="0"/>
          </a:p>
        </p:txBody>
      </p:sp>
      <p:sp>
        <p:nvSpPr>
          <p:cNvPr id="9" name="Shape 6"/>
          <p:cNvSpPr/>
          <p:nvPr/>
        </p:nvSpPr>
        <p:spPr>
          <a:xfrm>
            <a:off x="4297680" y="1783080"/>
            <a:ext cx="3520440" cy="4023360"/>
          </a:xfrm>
          <a:prstGeom prst="rect">
            <a:avLst>
              <a:gd name="adj" fmla="val 2078"/>
            </a:avLst>
          </a:prstGeom>
          <a:solidFill>
            <a:srgbClr val="13294B"/>
          </a:solidFill>
          <a:ln/>
        </p:spPr>
        <p:txBody>
          <a:bodyPr/>
          <a:p/>
        </p:txBody>
      </p:sp>
      <p:sp>
        <p:nvSpPr>
          <p:cNvPr id="10" name="Text 7"/>
          <p:cNvSpPr txBox="1"/>
          <p:nvPr/>
        </p:nvSpPr>
        <p:spPr>
          <a:xfrm>
            <a:off x="4572000" y="2057400"/>
            <a:ext cx="2971800" cy="411480"/>
          </a:xfrm>
          <a:prstGeom prst="rect">
            <a:avLst/>
          </a:prstGeom>
          <a:noFill/>
          <a:ln/>
        </p:spPr>
        <p:txBody>
          <a:bodyPr wrap="square" lIns="0" tIns="0" rIns="0" bIns="0" rtlCol="0" anchor="t"/>
          <a:lstStyle/>
          <a:p>
            <a:pPr indent="0" marL="0">
              <a:buNone/>
            </a:pPr>
            <a:r>
              <a:rPr lang="en-US" sz="2000" b="1" dirty="0">
                <a:solidFill>
                  <a:srgbClr val="FFFFFF"/>
                </a:solidFill>
                <a:latin typeface="Calibri" pitchFamily="34" charset="0"/>
                <a:ea typeface="Calibri" pitchFamily="34" charset="-122"/>
                <a:cs typeface="Calibri" pitchFamily="34" charset="-120"/>
              </a:rPr>
              <a:t>Project</a:t>
            </a:r>
            <a:endParaRPr lang="en-US" sz="2000" dirty="0"/>
          </a:p>
        </p:txBody>
      </p:sp>
      <p:sp>
        <p:nvSpPr>
          <p:cNvPr id="11" name="Text 8"/>
          <p:cNvSpPr txBox="1"/>
          <p:nvPr/>
        </p:nvSpPr>
        <p:spPr>
          <a:xfrm>
            <a:off x="4572000" y="2560320"/>
            <a:ext cx="2971800" cy="640080"/>
          </a:xfrm>
          <a:prstGeom prst="rect">
            <a:avLst/>
          </a:prstGeom>
          <a:noFill/>
          <a:ln/>
        </p:spPr>
        <p:txBody>
          <a:bodyPr wrap="square" lIns="0" tIns="0" rIns="0" bIns="0" rtlCol="0" anchor="t"/>
          <a:lstStyle/>
          <a:p>
            <a:pPr indent="0" marL="0">
              <a:buNone/>
            </a:pPr>
            <a:r>
              <a:rPr lang="en-US" sz="2400" b="1" dirty="0">
                <a:solidFill>
                  <a:srgbClr val="FFFFFF"/>
                </a:solidFill>
                <a:latin typeface="Cambria" pitchFamily="34" charset="0"/>
                <a:ea typeface="Cambria" pitchFamily="34" charset="-122"/>
                <a:cs typeface="Cambria" pitchFamily="34" charset="-120"/>
              </a:rPr>
              <a:t>From $15,000</a:t>
            </a:r>
            <a:endParaRPr lang="en-US" sz="2400" dirty="0"/>
          </a:p>
        </p:txBody>
      </p:sp>
      <p:sp>
        <p:nvSpPr>
          <p:cNvPr id="12" name="Text 9"/>
          <p:cNvSpPr txBox="1"/>
          <p:nvPr/>
        </p:nvSpPr>
        <p:spPr>
          <a:xfrm>
            <a:off x="4572000" y="3429000"/>
            <a:ext cx="2971800" cy="2011680"/>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A fixed fee for a defined problem, usually six to twelve weeks, with check-ins every two weeks</a:t>
            </a:r>
            <a:endParaRPr lang="en-US" sz="1500" dirty="0"/>
          </a:p>
        </p:txBody>
      </p:sp>
      <p:sp>
        <p:nvSpPr>
          <p:cNvPr id="13" name="Shape 10"/>
          <p:cNvSpPr/>
          <p:nvPr/>
        </p:nvSpPr>
        <p:spPr>
          <a:xfrm>
            <a:off x="8046720" y="1783080"/>
            <a:ext cx="3520440" cy="4023360"/>
          </a:xfrm>
          <a:prstGeom prst="rect">
            <a:avLst>
              <a:gd name="adj" fmla="val 2078"/>
            </a:avLst>
          </a:prstGeom>
          <a:solidFill>
            <a:srgbClr val="2F6690"/>
          </a:solidFill>
          <a:ln/>
        </p:spPr>
        <p:txBody>
          <a:bodyPr/>
          <a:p/>
        </p:txBody>
      </p:sp>
      <p:sp>
        <p:nvSpPr>
          <p:cNvPr id="14" name="Text 11"/>
          <p:cNvSpPr txBox="1"/>
          <p:nvPr/>
        </p:nvSpPr>
        <p:spPr>
          <a:xfrm>
            <a:off x="8321040" y="2057400"/>
            <a:ext cx="2971800" cy="411480"/>
          </a:xfrm>
          <a:prstGeom prst="rect">
            <a:avLst/>
          </a:prstGeom>
          <a:noFill/>
          <a:ln/>
        </p:spPr>
        <p:txBody>
          <a:bodyPr wrap="square" lIns="0" tIns="0" rIns="0" bIns="0" rtlCol="0" anchor="t"/>
          <a:lstStyle/>
          <a:p>
            <a:pPr indent="0" marL="0">
              <a:buNone/>
            </a:pPr>
            <a:r>
              <a:rPr lang="en-US" sz="2000" b="1" dirty="0">
                <a:solidFill>
                  <a:srgbClr val="FFFFFF"/>
                </a:solidFill>
                <a:latin typeface="Calibri" pitchFamily="34" charset="0"/>
                <a:ea typeface="Calibri" pitchFamily="34" charset="-122"/>
                <a:cs typeface="Calibri" pitchFamily="34" charset="-120"/>
              </a:rPr>
              <a:t>Retainer</a:t>
            </a:r>
            <a:endParaRPr lang="en-US" sz="2000" dirty="0"/>
          </a:p>
        </p:txBody>
      </p:sp>
      <p:sp>
        <p:nvSpPr>
          <p:cNvPr id="15" name="Text 12"/>
          <p:cNvSpPr txBox="1"/>
          <p:nvPr/>
        </p:nvSpPr>
        <p:spPr>
          <a:xfrm>
            <a:off x="8321040" y="2560320"/>
            <a:ext cx="2971800" cy="640080"/>
          </a:xfrm>
          <a:prstGeom prst="rect">
            <a:avLst/>
          </a:prstGeom>
          <a:noFill/>
          <a:ln/>
        </p:spPr>
        <p:txBody>
          <a:bodyPr wrap="square" lIns="0" tIns="0" rIns="0" bIns="0" rtlCol="0" anchor="t"/>
          <a:lstStyle/>
          <a:p>
            <a:pPr indent="0" marL="0">
              <a:buNone/>
            </a:pPr>
            <a:r>
              <a:rPr lang="en-US" sz="2400" b="1" dirty="0">
                <a:solidFill>
                  <a:srgbClr val="FFFFFF"/>
                </a:solidFill>
                <a:latin typeface="Cambria" pitchFamily="34" charset="0"/>
                <a:ea typeface="Cambria" pitchFamily="34" charset="-122"/>
                <a:cs typeface="Cambria" pitchFamily="34" charset="-120"/>
              </a:rPr>
              <a:t>From $6,000/mo</a:t>
            </a:r>
            <a:endParaRPr lang="en-US" sz="2400" dirty="0"/>
          </a:p>
        </p:txBody>
      </p:sp>
      <p:sp>
        <p:nvSpPr>
          <p:cNvPr id="16" name="Text 13"/>
          <p:cNvSpPr txBox="1"/>
          <p:nvPr/>
        </p:nvSpPr>
        <p:spPr>
          <a:xfrm>
            <a:off x="8321040" y="3429000"/>
            <a:ext cx="2971800" cy="2011680"/>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Up to three days a month working with the leadership team on its biggest decisions</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Four recent projects show the kind of problems I take on</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 </a:t>
            </a:r>
            <a:endParaRPr lang="en-US" sz="1000" dirty="0"/>
          </a:p>
        </p:txBody>
      </p:sp>
      <p:sp>
        <p:nvSpPr>
          <p:cNvPr id="5" name="Shape 2"/>
          <p:cNvSpPr/>
          <p:nvPr/>
        </p:nvSpPr>
        <p:spPr>
          <a:xfrm>
            <a:off x="548640" y="1783080"/>
            <a:ext cx="5440680" cy="1874520"/>
          </a:xfrm>
          <a:prstGeom prst="rect">
            <a:avLst>
              <a:gd name="adj" fmla="val 3902"/>
            </a:avLst>
          </a:prstGeom>
          <a:solidFill>
            <a:srgbClr val="F2F5F8"/>
          </a:solidFill>
          <a:ln/>
        </p:spPr>
        <p:txBody>
          <a:bodyPr/>
          <a:p/>
        </p:txBody>
      </p:sp>
      <p:sp>
        <p:nvSpPr>
          <p:cNvPr id="6" name="Text 3"/>
          <p:cNvSpPr txBox="1"/>
          <p:nvPr/>
        </p:nvSpPr>
        <p:spPr>
          <a:xfrm>
            <a:off x="822960" y="1965960"/>
            <a:ext cx="4892040" cy="365760"/>
          </a:xfrm>
          <a:prstGeom prst="rect">
            <a:avLst/>
          </a:prstGeom>
          <a:noFill/>
          <a:ln/>
        </p:spPr>
        <p:txBody>
          <a:bodyPr wrap="square" lIns="0" tIns="0" rIns="0" bIns="0" rtlCol="0" anchor="t"/>
          <a:lstStyle/>
          <a:p>
            <a:pPr indent="0" marL="0">
              <a:buNone/>
            </a:pPr>
            <a:r>
              <a:rPr lang="en-US" sz="1600" b="1" dirty="0">
                <a:solidFill>
                  <a:srgbClr val="2F6690"/>
                </a:solidFill>
                <a:latin typeface="Calibri" pitchFamily="34" charset="0"/>
                <a:ea typeface="Calibri" pitchFamily="34" charset="-122"/>
                <a:cs typeface="Calibri" pitchFamily="34" charset="-120"/>
              </a:rPr>
              <a:t>Executive search firm, 60 people</a:t>
            </a:r>
            <a:endParaRPr lang="en-US" sz="1600" dirty="0"/>
          </a:p>
        </p:txBody>
      </p:sp>
      <p:sp>
        <p:nvSpPr>
          <p:cNvPr id="7" name="Text 4"/>
          <p:cNvSpPr txBox="1"/>
          <p:nvPr/>
        </p:nvSpPr>
        <p:spPr>
          <a:xfrm>
            <a:off x="822960" y="2423160"/>
            <a:ext cx="4892040" cy="502920"/>
          </a:xfrm>
          <a:prstGeom prst="rect">
            <a:avLst/>
          </a:prstGeom>
          <a:noFill/>
          <a:ln/>
        </p:spPr>
        <p:txBody>
          <a:bodyPr wrap="square" lIns="0" tIns="0" rIns="0" bIns="0" rtlCol="0" anchor="t"/>
          <a:lstStyle/>
          <a:p>
            <a:pPr indent="0" marL="0">
              <a:buNone/>
            </a:pPr>
            <a:r>
              <a:rPr lang="en-US" sz="1400" b="1" dirty="0">
                <a:solidFill>
                  <a:srgbClr val="13294B"/>
                </a:solidFill>
                <a:latin typeface="Calibri" pitchFamily="34" charset="0"/>
                <a:ea typeface="Calibri" pitchFamily="34" charset="-122"/>
                <a:cs typeface="Calibri" pitchFamily="34" charset="-120"/>
              </a:rPr>
              <a:t>Problem: </a:t>
            </a:r>
            <a:pPr indent="0" marL="0">
              <a:buNone/>
            </a:pPr>
            <a:r>
              <a:rPr lang="en-US" sz="1400" dirty="0">
                <a:solidFill>
                  <a:srgbClr val="13294B"/>
                </a:solidFill>
                <a:latin typeface="Calibri" pitchFamily="34" charset="0"/>
                <a:ea typeface="Calibri" pitchFamily="34" charset="-122"/>
                <a:cs typeface="Calibri" pitchFamily="34" charset="-120"/>
              </a:rPr>
              <a:t>Research team turned over every year</a:t>
            </a:r>
            <a:endParaRPr lang="en-US" sz="1400" dirty="0"/>
          </a:p>
        </p:txBody>
      </p:sp>
      <p:sp>
        <p:nvSpPr>
          <p:cNvPr id="8" name="Text 5"/>
          <p:cNvSpPr txBox="1"/>
          <p:nvPr/>
        </p:nvSpPr>
        <p:spPr>
          <a:xfrm>
            <a:off x="822960" y="2926080"/>
            <a:ext cx="4892040" cy="594360"/>
          </a:xfrm>
          <a:prstGeom prst="rect">
            <a:avLst/>
          </a:prstGeom>
          <a:noFill/>
          <a:ln/>
        </p:spPr>
        <p:txBody>
          <a:bodyPr wrap="square" lIns="0" tIns="0" rIns="0" bIns="0" rtlCol="0" anchor="t"/>
          <a:lstStyle/>
          <a:p>
            <a:pPr indent="0" marL="0">
              <a:buNone/>
            </a:pPr>
            <a:r>
              <a:rPr lang="en-US" sz="1400" b="1" dirty="0">
                <a:solidFill>
                  <a:srgbClr val="13294B"/>
                </a:solidFill>
                <a:latin typeface="Calibri" pitchFamily="34" charset="0"/>
                <a:ea typeface="Calibri" pitchFamily="34" charset="-122"/>
                <a:cs typeface="Calibri" pitchFamily="34" charset="-120"/>
              </a:rPr>
              <a:t>What we did: </a:t>
            </a:r>
            <a:pPr indent="0" marL="0">
              <a:buNone/>
            </a:pPr>
            <a:r>
              <a:rPr lang="en-US" sz="1400" dirty="0">
                <a:solidFill>
                  <a:srgbClr val="13294B"/>
                </a:solidFill>
                <a:latin typeface="Calibri" pitchFamily="34" charset="0"/>
                <a:ea typeface="Calibri" pitchFamily="34" charset="-122"/>
                <a:cs typeface="Calibri" pitchFamily="34" charset="-120"/>
              </a:rPr>
              <a:t>Defined the role, priorities, and a training plan the managers own</a:t>
            </a:r>
            <a:endParaRPr lang="en-US" sz="1400" dirty="0"/>
          </a:p>
        </p:txBody>
      </p:sp>
      <p:sp>
        <p:nvSpPr>
          <p:cNvPr id="9" name="Shape 6"/>
          <p:cNvSpPr/>
          <p:nvPr/>
        </p:nvSpPr>
        <p:spPr>
          <a:xfrm>
            <a:off x="6172200" y="1783080"/>
            <a:ext cx="5440680" cy="1874520"/>
          </a:xfrm>
          <a:prstGeom prst="rect">
            <a:avLst>
              <a:gd name="adj" fmla="val 3902"/>
            </a:avLst>
          </a:prstGeom>
          <a:solidFill>
            <a:srgbClr val="F2F5F8"/>
          </a:solidFill>
          <a:ln/>
        </p:spPr>
        <p:txBody>
          <a:bodyPr/>
          <a:p/>
        </p:txBody>
      </p:sp>
      <p:sp>
        <p:nvSpPr>
          <p:cNvPr id="10" name="Text 7"/>
          <p:cNvSpPr txBox="1"/>
          <p:nvPr/>
        </p:nvSpPr>
        <p:spPr>
          <a:xfrm>
            <a:off x="6446520" y="1965960"/>
            <a:ext cx="4892040" cy="365760"/>
          </a:xfrm>
          <a:prstGeom prst="rect">
            <a:avLst/>
          </a:prstGeom>
          <a:noFill/>
          <a:ln/>
        </p:spPr>
        <p:txBody>
          <a:bodyPr wrap="square" lIns="0" tIns="0" rIns="0" bIns="0" rtlCol="0" anchor="t"/>
          <a:lstStyle/>
          <a:p>
            <a:pPr indent="0" marL="0">
              <a:buNone/>
            </a:pPr>
            <a:r>
              <a:rPr lang="en-US" sz="1600" b="1" dirty="0">
                <a:solidFill>
                  <a:srgbClr val="2F6690"/>
                </a:solidFill>
                <a:latin typeface="Calibri" pitchFamily="34" charset="0"/>
                <a:ea typeface="Calibri" pitchFamily="34" charset="-122"/>
                <a:cs typeface="Calibri" pitchFamily="34" charset="-120"/>
              </a:rPr>
              <a:t>Law firm, 120 people</a:t>
            </a:r>
            <a:endParaRPr lang="en-US" sz="1600" dirty="0"/>
          </a:p>
        </p:txBody>
      </p:sp>
      <p:sp>
        <p:nvSpPr>
          <p:cNvPr id="11" name="Text 8"/>
          <p:cNvSpPr txBox="1"/>
          <p:nvPr/>
        </p:nvSpPr>
        <p:spPr>
          <a:xfrm>
            <a:off x="6446520" y="2423160"/>
            <a:ext cx="4892040" cy="502920"/>
          </a:xfrm>
          <a:prstGeom prst="rect">
            <a:avLst/>
          </a:prstGeom>
          <a:noFill/>
          <a:ln/>
        </p:spPr>
        <p:txBody>
          <a:bodyPr wrap="square" lIns="0" tIns="0" rIns="0" bIns="0" rtlCol="0" anchor="t"/>
          <a:lstStyle/>
          <a:p>
            <a:pPr indent="0" marL="0">
              <a:buNone/>
            </a:pPr>
            <a:r>
              <a:rPr lang="en-US" sz="1400" b="1" dirty="0">
                <a:solidFill>
                  <a:srgbClr val="13294B"/>
                </a:solidFill>
                <a:latin typeface="Calibri" pitchFamily="34" charset="0"/>
                <a:ea typeface="Calibri" pitchFamily="34" charset="-122"/>
                <a:cs typeface="Calibri" pitchFamily="34" charset="-120"/>
              </a:rPr>
              <a:t>Problem: </a:t>
            </a:r>
            <a:pPr indent="0" marL="0">
              <a:buNone/>
            </a:pPr>
            <a:r>
              <a:rPr lang="en-US" sz="1400" dirty="0">
                <a:solidFill>
                  <a:srgbClr val="13294B"/>
                </a:solidFill>
                <a:latin typeface="Calibri" pitchFamily="34" charset="0"/>
                <a:ea typeface="Calibri" pitchFamily="34" charset="-122"/>
                <a:cs typeface="Calibri" pitchFamily="34" charset="-120"/>
              </a:rPr>
              <a:t>No shared view of what makes a strong associate</a:t>
            </a:r>
            <a:endParaRPr lang="en-US" sz="1400" dirty="0"/>
          </a:p>
        </p:txBody>
      </p:sp>
      <p:sp>
        <p:nvSpPr>
          <p:cNvPr id="12" name="Text 9"/>
          <p:cNvSpPr txBox="1"/>
          <p:nvPr/>
        </p:nvSpPr>
        <p:spPr>
          <a:xfrm>
            <a:off x="6446520" y="2926080"/>
            <a:ext cx="4892040" cy="594360"/>
          </a:xfrm>
          <a:prstGeom prst="rect">
            <a:avLst/>
          </a:prstGeom>
          <a:noFill/>
          <a:ln/>
        </p:spPr>
        <p:txBody>
          <a:bodyPr wrap="square" lIns="0" tIns="0" rIns="0" bIns="0" rtlCol="0" anchor="t"/>
          <a:lstStyle/>
          <a:p>
            <a:pPr indent="0" marL="0">
              <a:buNone/>
            </a:pPr>
            <a:r>
              <a:rPr lang="en-US" sz="1400" b="1" dirty="0">
                <a:solidFill>
                  <a:srgbClr val="13294B"/>
                </a:solidFill>
                <a:latin typeface="Calibri" pitchFamily="34" charset="0"/>
                <a:ea typeface="Calibri" pitchFamily="34" charset="-122"/>
                <a:cs typeface="Calibri" pitchFamily="34" charset="-120"/>
              </a:rPr>
              <a:t>What we did: </a:t>
            </a:r>
            <a:pPr indent="0" marL="0">
              <a:buNone/>
            </a:pPr>
            <a:r>
              <a:rPr lang="en-US" sz="1400" dirty="0">
                <a:solidFill>
                  <a:srgbClr val="13294B"/>
                </a:solidFill>
                <a:latin typeface="Calibri" pitchFamily="34" charset="0"/>
                <a:ea typeface="Calibri" pitchFamily="34" charset="-122"/>
                <a:cs typeface="Calibri" pitchFamily="34" charset="-120"/>
              </a:rPr>
              <a:t>Built an associate development program from 15 interviews</a:t>
            </a:r>
            <a:endParaRPr lang="en-US" sz="1400" dirty="0"/>
          </a:p>
        </p:txBody>
      </p:sp>
      <p:sp>
        <p:nvSpPr>
          <p:cNvPr id="13" name="Shape 10"/>
          <p:cNvSpPr/>
          <p:nvPr/>
        </p:nvSpPr>
        <p:spPr>
          <a:xfrm>
            <a:off x="548640" y="3886200"/>
            <a:ext cx="5440680" cy="1874520"/>
          </a:xfrm>
          <a:prstGeom prst="rect">
            <a:avLst>
              <a:gd name="adj" fmla="val 3902"/>
            </a:avLst>
          </a:prstGeom>
          <a:solidFill>
            <a:srgbClr val="F2F5F8"/>
          </a:solidFill>
          <a:ln/>
        </p:spPr>
        <p:txBody>
          <a:bodyPr/>
          <a:p/>
        </p:txBody>
      </p:sp>
      <p:sp>
        <p:nvSpPr>
          <p:cNvPr id="14" name="Text 11"/>
          <p:cNvSpPr txBox="1"/>
          <p:nvPr/>
        </p:nvSpPr>
        <p:spPr>
          <a:xfrm>
            <a:off x="822960" y="4069080"/>
            <a:ext cx="4892040" cy="365760"/>
          </a:xfrm>
          <a:prstGeom prst="rect">
            <a:avLst/>
          </a:prstGeom>
          <a:noFill/>
          <a:ln/>
        </p:spPr>
        <p:txBody>
          <a:bodyPr wrap="square" lIns="0" tIns="0" rIns="0" bIns="0" rtlCol="0" anchor="t"/>
          <a:lstStyle/>
          <a:p>
            <a:pPr indent="0" marL="0">
              <a:buNone/>
            </a:pPr>
            <a:r>
              <a:rPr lang="en-US" sz="1600" b="1" dirty="0">
                <a:solidFill>
                  <a:srgbClr val="2F6690"/>
                </a:solidFill>
                <a:latin typeface="Calibri" pitchFamily="34" charset="0"/>
                <a:ea typeface="Calibri" pitchFamily="34" charset="-122"/>
                <a:cs typeface="Calibri" pitchFamily="34" charset="-120"/>
              </a:rPr>
              <a:t>Training company, 25 people</a:t>
            </a:r>
            <a:endParaRPr lang="en-US" sz="1600" dirty="0"/>
          </a:p>
        </p:txBody>
      </p:sp>
      <p:sp>
        <p:nvSpPr>
          <p:cNvPr id="15" name="Text 12"/>
          <p:cNvSpPr txBox="1"/>
          <p:nvPr/>
        </p:nvSpPr>
        <p:spPr>
          <a:xfrm>
            <a:off x="822960" y="4526280"/>
            <a:ext cx="4892040" cy="502920"/>
          </a:xfrm>
          <a:prstGeom prst="rect">
            <a:avLst/>
          </a:prstGeom>
          <a:noFill/>
          <a:ln/>
        </p:spPr>
        <p:txBody>
          <a:bodyPr wrap="square" lIns="0" tIns="0" rIns="0" bIns="0" rtlCol="0" anchor="t"/>
          <a:lstStyle/>
          <a:p>
            <a:pPr indent="0" marL="0">
              <a:buNone/>
            </a:pPr>
            <a:r>
              <a:rPr lang="en-US" sz="1400" b="1" dirty="0">
                <a:solidFill>
                  <a:srgbClr val="13294B"/>
                </a:solidFill>
                <a:latin typeface="Calibri" pitchFamily="34" charset="0"/>
                <a:ea typeface="Calibri" pitchFamily="34" charset="-122"/>
                <a:cs typeface="Calibri" pitchFamily="34" charset="-120"/>
              </a:rPr>
              <a:t>Problem: </a:t>
            </a:r>
            <a:pPr indent="0" marL="0">
              <a:buNone/>
            </a:pPr>
            <a:r>
              <a:rPr lang="en-US" sz="1400" dirty="0">
                <a:solidFill>
                  <a:srgbClr val="13294B"/>
                </a:solidFill>
                <a:latin typeface="Calibri" pitchFamily="34" charset="0"/>
                <a:ea typeface="Calibri" pitchFamily="34" charset="-122"/>
                <a:cs typeface="Calibri" pitchFamily="34" charset="-120"/>
              </a:rPr>
              <a:t>Fast growth, unclear culture</a:t>
            </a:r>
            <a:endParaRPr lang="en-US" sz="1400" dirty="0"/>
          </a:p>
        </p:txBody>
      </p:sp>
      <p:sp>
        <p:nvSpPr>
          <p:cNvPr id="16" name="Text 13"/>
          <p:cNvSpPr txBox="1"/>
          <p:nvPr/>
        </p:nvSpPr>
        <p:spPr>
          <a:xfrm>
            <a:off x="822960" y="5029200"/>
            <a:ext cx="4892040" cy="594360"/>
          </a:xfrm>
          <a:prstGeom prst="rect">
            <a:avLst/>
          </a:prstGeom>
          <a:noFill/>
          <a:ln/>
        </p:spPr>
        <p:txBody>
          <a:bodyPr wrap="square" lIns="0" tIns="0" rIns="0" bIns="0" rtlCol="0" anchor="t"/>
          <a:lstStyle/>
          <a:p>
            <a:pPr indent="0" marL="0">
              <a:buNone/>
            </a:pPr>
            <a:r>
              <a:rPr lang="en-US" sz="1400" b="1" dirty="0">
                <a:solidFill>
                  <a:srgbClr val="13294B"/>
                </a:solidFill>
                <a:latin typeface="Calibri" pitchFamily="34" charset="0"/>
                <a:ea typeface="Calibri" pitchFamily="34" charset="-122"/>
                <a:cs typeface="Calibri" pitchFamily="34" charset="-120"/>
              </a:rPr>
              <a:t>What we did: </a:t>
            </a:r>
            <a:pPr indent="0" marL="0">
              <a:buNone/>
            </a:pPr>
            <a:r>
              <a:rPr lang="en-US" sz="1400" dirty="0">
                <a:solidFill>
                  <a:srgbClr val="13294B"/>
                </a:solidFill>
                <a:latin typeface="Calibri" pitchFamily="34" charset="0"/>
                <a:ea typeface="Calibri" pitchFamily="34" charset="-122"/>
                <a:cs typeface="Calibri" pitchFamily="34" charset="-120"/>
              </a:rPr>
              <a:t>Defined the firm's values and the capabilities it hires for</a:t>
            </a:r>
            <a:endParaRPr lang="en-US" sz="1400" dirty="0"/>
          </a:p>
        </p:txBody>
      </p:sp>
      <p:sp>
        <p:nvSpPr>
          <p:cNvPr id="17" name="Shape 14"/>
          <p:cNvSpPr/>
          <p:nvPr/>
        </p:nvSpPr>
        <p:spPr>
          <a:xfrm>
            <a:off x="6172200" y="3886200"/>
            <a:ext cx="5440680" cy="1874520"/>
          </a:xfrm>
          <a:prstGeom prst="rect">
            <a:avLst>
              <a:gd name="adj" fmla="val 3902"/>
            </a:avLst>
          </a:prstGeom>
          <a:solidFill>
            <a:srgbClr val="F2F5F8"/>
          </a:solidFill>
          <a:ln/>
        </p:spPr>
        <p:txBody>
          <a:bodyPr/>
          <a:p/>
        </p:txBody>
      </p:sp>
      <p:sp>
        <p:nvSpPr>
          <p:cNvPr id="18" name="Text 15"/>
          <p:cNvSpPr txBox="1"/>
          <p:nvPr/>
        </p:nvSpPr>
        <p:spPr>
          <a:xfrm>
            <a:off x="6446520" y="4069080"/>
            <a:ext cx="4892040" cy="365760"/>
          </a:xfrm>
          <a:prstGeom prst="rect">
            <a:avLst/>
          </a:prstGeom>
          <a:noFill/>
          <a:ln/>
        </p:spPr>
        <p:txBody>
          <a:bodyPr wrap="square" lIns="0" tIns="0" rIns="0" bIns="0" rtlCol="0" anchor="t"/>
          <a:lstStyle/>
          <a:p>
            <a:pPr indent="0" marL="0">
              <a:buNone/>
            </a:pPr>
            <a:r>
              <a:rPr lang="en-US" sz="1600" b="1" dirty="0">
                <a:solidFill>
                  <a:srgbClr val="2F6690"/>
                </a:solidFill>
                <a:latin typeface="Calibri" pitchFamily="34" charset="0"/>
                <a:ea typeface="Calibri" pitchFamily="34" charset="-122"/>
                <a:cs typeface="Calibri" pitchFamily="34" charset="-120"/>
              </a:rPr>
              <a:t>Accounting firm, 60 people</a:t>
            </a:r>
            <a:endParaRPr lang="en-US" sz="1600" dirty="0"/>
          </a:p>
        </p:txBody>
      </p:sp>
      <p:sp>
        <p:nvSpPr>
          <p:cNvPr id="19" name="Text 16"/>
          <p:cNvSpPr txBox="1"/>
          <p:nvPr/>
        </p:nvSpPr>
        <p:spPr>
          <a:xfrm>
            <a:off x="6446520" y="4526280"/>
            <a:ext cx="4892040" cy="502920"/>
          </a:xfrm>
          <a:prstGeom prst="rect">
            <a:avLst/>
          </a:prstGeom>
          <a:noFill/>
          <a:ln/>
        </p:spPr>
        <p:txBody>
          <a:bodyPr wrap="square" lIns="0" tIns="0" rIns="0" bIns="0" rtlCol="0" anchor="t"/>
          <a:lstStyle/>
          <a:p>
            <a:pPr indent="0" marL="0">
              <a:buNone/>
            </a:pPr>
            <a:r>
              <a:rPr lang="en-US" sz="1400" b="1" dirty="0">
                <a:solidFill>
                  <a:srgbClr val="13294B"/>
                </a:solidFill>
                <a:latin typeface="Calibri" pitchFamily="34" charset="0"/>
                <a:ea typeface="Calibri" pitchFamily="34" charset="-122"/>
                <a:cs typeface="Calibri" pitchFamily="34" charset="-120"/>
              </a:rPr>
              <a:t>Problem: </a:t>
            </a:r>
            <a:pPr indent="0" marL="0">
              <a:buNone/>
            </a:pPr>
            <a:r>
              <a:rPr lang="en-US" sz="1400" dirty="0">
                <a:solidFill>
                  <a:srgbClr val="13294B"/>
                </a:solidFill>
                <a:latin typeface="Calibri" pitchFamily="34" charset="0"/>
                <a:ea typeface="Calibri" pitchFamily="34" charset="-122"/>
                <a:cs typeface="Calibri" pitchFamily="34" charset="-120"/>
              </a:rPr>
              <a:t>Too many priorities for a small leadership team</a:t>
            </a:r>
            <a:endParaRPr lang="en-US" sz="1400" dirty="0"/>
          </a:p>
        </p:txBody>
      </p:sp>
      <p:sp>
        <p:nvSpPr>
          <p:cNvPr id="20" name="Text 17"/>
          <p:cNvSpPr txBox="1"/>
          <p:nvPr/>
        </p:nvSpPr>
        <p:spPr>
          <a:xfrm>
            <a:off x="6446520" y="5029200"/>
            <a:ext cx="4892040" cy="594360"/>
          </a:xfrm>
          <a:prstGeom prst="rect">
            <a:avLst/>
          </a:prstGeom>
          <a:noFill/>
          <a:ln/>
        </p:spPr>
        <p:txBody>
          <a:bodyPr wrap="square" lIns="0" tIns="0" rIns="0" bIns="0" rtlCol="0" anchor="t"/>
          <a:lstStyle/>
          <a:p>
            <a:pPr indent="0" marL="0">
              <a:buNone/>
            </a:pPr>
            <a:r>
              <a:rPr lang="en-US" sz="1400" b="1" dirty="0">
                <a:solidFill>
                  <a:srgbClr val="13294B"/>
                </a:solidFill>
                <a:latin typeface="Calibri" pitchFamily="34" charset="0"/>
                <a:ea typeface="Calibri" pitchFamily="34" charset="-122"/>
                <a:cs typeface="Calibri" pitchFamily="34" charset="-120"/>
              </a:rPr>
              <a:t>What we did: </a:t>
            </a:r>
            <a:pPr indent="0" marL="0">
              <a:buNone/>
            </a:pPr>
            <a:r>
              <a:rPr lang="en-US" sz="1400" dirty="0">
                <a:solidFill>
                  <a:srgbClr val="13294B"/>
                </a:solidFill>
                <a:latin typeface="Calibri" pitchFamily="34" charset="0"/>
                <a:ea typeface="Calibri" pitchFamily="34" charset="-122"/>
                <a:cs typeface="Calibri" pitchFamily="34" charset="-120"/>
              </a:rPr>
              <a:t>Set team priorities and a hiring plan for the next year</a:t>
            </a:r>
            <a:endParaRPr lang="en-US" sz="14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A research team went from yearly turnover to a training plan its managers own</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 </a:t>
            </a:r>
            <a:endParaRPr lang="en-US" sz="1000" dirty="0"/>
          </a:p>
        </p:txBody>
      </p:sp>
      <p:sp>
        <p:nvSpPr>
          <p:cNvPr id="5" name="Text 2"/>
          <p:cNvSpPr txBox="1"/>
          <p:nvPr/>
        </p:nvSpPr>
        <p:spPr>
          <a:xfrm>
            <a:off x="548640" y="1783080"/>
            <a:ext cx="3520440" cy="411480"/>
          </a:xfrm>
          <a:prstGeom prst="rect">
            <a:avLst/>
          </a:prstGeom>
          <a:noFill/>
          <a:ln/>
        </p:spPr>
        <p:txBody>
          <a:bodyPr wrap="square" lIns="0" tIns="0" rIns="0" bIns="0" rtlCol="0" anchor="t"/>
          <a:lstStyle/>
          <a:p>
            <a:pPr indent="0" marL="0">
              <a:buNone/>
            </a:pPr>
            <a:r>
              <a:rPr lang="en-US" sz="1800" b="1" dirty="0">
                <a:solidFill>
                  <a:srgbClr val="13294B"/>
                </a:solidFill>
                <a:latin typeface="Calibri" pitchFamily="34" charset="0"/>
                <a:ea typeface="Calibri" pitchFamily="34" charset="-122"/>
                <a:cs typeface="Calibri" pitchFamily="34" charset="-120"/>
              </a:rPr>
              <a:t>The situation</a:t>
            </a:r>
            <a:endParaRPr lang="en-US" sz="1800" dirty="0"/>
          </a:p>
        </p:txBody>
      </p:sp>
      <p:sp>
        <p:nvSpPr>
          <p:cNvPr id="6" name="Shape 3"/>
          <p:cNvSpPr/>
          <p:nvPr/>
        </p:nvSpPr>
        <p:spPr>
          <a:xfrm>
            <a:off x="548640" y="2240280"/>
            <a:ext cx="3520440" cy="0"/>
          </a:xfrm>
          <a:prstGeom prst="line">
            <a:avLst/>
          </a:prstGeom>
          <a:noFill/>
          <a:ln w="25400">
            <a:solidFill>
              <a:srgbClr val="13294B"/>
            </a:solidFill>
            <a:prstDash val="solid"/>
          </a:ln>
        </p:spPr>
        <p:txBody>
          <a:bodyPr/>
          <a:p/>
        </p:txBody>
      </p:sp>
      <p:sp>
        <p:nvSpPr>
          <p:cNvPr id="7" name="Text 4"/>
          <p:cNvSpPr txBox="1"/>
          <p:nvPr/>
        </p:nvSpPr>
        <p:spPr>
          <a:xfrm>
            <a:off x="548640" y="2423160"/>
            <a:ext cx="3520440" cy="3291840"/>
          </a:xfrm>
          <a:prstGeom prst="rect">
            <a:avLst/>
          </a:prstGeom>
          <a:noFill/>
          <a:ln/>
        </p:spPr>
        <p:txBody>
          <a:bodyPr wrap="square" lIns="0" tIns="0" rIns="0" bIns="0" rtlCol="0" anchor="t"/>
          <a:lstStyle/>
          <a:p>
            <a:pPr marL="177800" indent="-177800">
              <a:spcAft>
                <a:spcPts val="1000"/>
              </a:spcAft>
              <a:buSzPct val="100000"/>
              <a:buChar char="•"/>
            </a:pPr>
            <a:r>
              <a:rPr lang="en-US" sz="1500" dirty="0">
                <a:solidFill>
                  <a:srgbClr val="4A5868"/>
                </a:solidFill>
                <a:latin typeface="Calibri" pitchFamily="34" charset="0"/>
                <a:ea typeface="Calibri" pitchFamily="34" charset="-122"/>
                <a:cs typeface="Calibri" pitchFamily="34" charset="-120"/>
              </a:rPr>
              <a:t>A boutique executive search firm opening two offices</a:t>
            </a:r>
            <a:endParaRPr lang="en-US" sz="1500" dirty="0"/>
          </a:p>
          <a:p>
            <a:pPr marL="177800" indent="-177800">
              <a:spcAft>
                <a:spcPts val="1000"/>
              </a:spcAft>
              <a:buSzPct val="100000"/>
              <a:buChar char="•"/>
            </a:pPr>
            <a:r>
              <a:rPr lang="en-US" sz="1500" dirty="0">
                <a:solidFill>
                  <a:srgbClr val="4A5868"/>
                </a:solidFill>
                <a:latin typeface="Calibri" pitchFamily="34" charset="0"/>
                <a:ea typeface="Calibri" pitchFamily="34" charset="-122"/>
                <a:cs typeface="Calibri" pitchFamily="34" charset="-120"/>
              </a:rPr>
              <a:t>Researchers juggled requests from every consultant</a:t>
            </a:r>
            <a:endParaRPr lang="en-US" sz="1500" dirty="0"/>
          </a:p>
          <a:p>
            <a:pPr marL="177800" indent="-177800">
              <a:spcAft>
                <a:spcPts val="1000"/>
              </a:spcAft>
              <a:buSzPct val="100000"/>
              <a:buChar char="•"/>
            </a:pPr>
            <a:r>
              <a:rPr lang="en-US" sz="1500" dirty="0">
                <a:solidFill>
                  <a:srgbClr val="4A5868"/>
                </a:solidFill>
                <a:latin typeface="Calibri" pitchFamily="34" charset="0"/>
                <a:ea typeface="Calibri" pitchFamily="34" charset="-122"/>
                <a:cs typeface="Calibri" pitchFamily="34" charset="-120"/>
              </a:rPr>
              <a:t>The team had turned over three times in three years</a:t>
            </a:r>
            <a:endParaRPr lang="en-US" sz="1500" dirty="0"/>
          </a:p>
        </p:txBody>
      </p:sp>
      <p:sp>
        <p:nvSpPr>
          <p:cNvPr id="8" name="Text 5"/>
          <p:cNvSpPr txBox="1"/>
          <p:nvPr/>
        </p:nvSpPr>
        <p:spPr>
          <a:xfrm>
            <a:off x="4297680" y="1783080"/>
            <a:ext cx="3520440" cy="411480"/>
          </a:xfrm>
          <a:prstGeom prst="rect">
            <a:avLst/>
          </a:prstGeom>
          <a:noFill/>
          <a:ln/>
        </p:spPr>
        <p:txBody>
          <a:bodyPr wrap="square" lIns="0" tIns="0" rIns="0" bIns="0" rtlCol="0" anchor="t"/>
          <a:lstStyle/>
          <a:p>
            <a:pPr indent="0" marL="0">
              <a:buNone/>
            </a:pPr>
            <a:r>
              <a:rPr lang="en-US" sz="1800" b="1" dirty="0">
                <a:solidFill>
                  <a:srgbClr val="13294B"/>
                </a:solidFill>
                <a:latin typeface="Calibri" pitchFamily="34" charset="0"/>
                <a:ea typeface="Calibri" pitchFamily="34" charset="-122"/>
                <a:cs typeface="Calibri" pitchFamily="34" charset="-120"/>
              </a:rPr>
              <a:t>What we did</a:t>
            </a:r>
            <a:endParaRPr lang="en-US" sz="1800" dirty="0"/>
          </a:p>
        </p:txBody>
      </p:sp>
      <p:sp>
        <p:nvSpPr>
          <p:cNvPr id="9" name="Shape 6"/>
          <p:cNvSpPr/>
          <p:nvPr/>
        </p:nvSpPr>
        <p:spPr>
          <a:xfrm>
            <a:off x="4297680" y="2240280"/>
            <a:ext cx="3520440" cy="0"/>
          </a:xfrm>
          <a:prstGeom prst="line">
            <a:avLst/>
          </a:prstGeom>
          <a:noFill/>
          <a:ln w="25400">
            <a:solidFill>
              <a:srgbClr val="13294B"/>
            </a:solidFill>
            <a:prstDash val="solid"/>
          </a:ln>
        </p:spPr>
        <p:txBody>
          <a:bodyPr/>
          <a:p/>
        </p:txBody>
      </p:sp>
      <p:sp>
        <p:nvSpPr>
          <p:cNvPr id="10" name="Text 7"/>
          <p:cNvSpPr txBox="1"/>
          <p:nvPr/>
        </p:nvSpPr>
        <p:spPr>
          <a:xfrm>
            <a:off x="4297680" y="2423160"/>
            <a:ext cx="3520440" cy="3291840"/>
          </a:xfrm>
          <a:prstGeom prst="rect">
            <a:avLst/>
          </a:prstGeom>
          <a:noFill/>
          <a:ln/>
        </p:spPr>
        <p:txBody>
          <a:bodyPr wrap="square" lIns="0" tIns="0" rIns="0" bIns="0" rtlCol="0" anchor="t"/>
          <a:lstStyle/>
          <a:p>
            <a:pPr marL="177800" indent="-177800">
              <a:spcAft>
                <a:spcPts val="1000"/>
              </a:spcAft>
              <a:buSzPct val="100000"/>
              <a:buChar char="•"/>
            </a:pPr>
            <a:r>
              <a:rPr lang="en-US" sz="1500" dirty="0">
                <a:solidFill>
                  <a:srgbClr val="4A5868"/>
                </a:solidFill>
                <a:latin typeface="Calibri" pitchFamily="34" charset="0"/>
                <a:ea typeface="Calibri" pitchFamily="34" charset="-122"/>
                <a:cs typeface="Calibri" pitchFamily="34" charset="-120"/>
              </a:rPr>
              <a:t>Interviewed 10 consultants and researchers</a:t>
            </a:r>
            <a:endParaRPr lang="en-US" sz="1500" dirty="0"/>
          </a:p>
          <a:p>
            <a:pPr marL="177800" indent="-177800">
              <a:spcAft>
                <a:spcPts val="1000"/>
              </a:spcAft>
              <a:buSzPct val="100000"/>
              <a:buChar char="•"/>
            </a:pPr>
            <a:r>
              <a:rPr lang="en-US" sz="1500" dirty="0">
                <a:solidFill>
                  <a:srgbClr val="4A5868"/>
                </a:solidFill>
                <a:latin typeface="Calibri" pitchFamily="34" charset="0"/>
                <a:ea typeface="Calibri" pitchFamily="34" charset="-122"/>
                <a:cs typeface="Calibri" pitchFamily="34" charset="-120"/>
              </a:rPr>
              <a:t>Agreed research's role and one order of priorities</a:t>
            </a:r>
            <a:endParaRPr lang="en-US" sz="1500" dirty="0"/>
          </a:p>
          <a:p>
            <a:pPr marL="177800" indent="-177800">
              <a:spcAft>
                <a:spcPts val="1000"/>
              </a:spcAft>
              <a:buSzPct val="100000"/>
              <a:buChar char="•"/>
            </a:pPr>
            <a:r>
              <a:rPr lang="en-US" sz="1500" dirty="0">
                <a:solidFill>
                  <a:srgbClr val="4A5868"/>
                </a:solidFill>
                <a:latin typeface="Calibri" pitchFamily="34" charset="0"/>
                <a:ea typeface="Calibri" pitchFamily="34" charset="-122"/>
                <a:cs typeface="Calibri" pitchFamily="34" charset="-120"/>
              </a:rPr>
              <a:t>Built expectations at 3, 6, and 12 months, and a training plan</a:t>
            </a:r>
            <a:endParaRPr lang="en-US" sz="1500" dirty="0"/>
          </a:p>
        </p:txBody>
      </p:sp>
      <p:sp>
        <p:nvSpPr>
          <p:cNvPr id="11" name="Text 8"/>
          <p:cNvSpPr txBox="1"/>
          <p:nvPr/>
        </p:nvSpPr>
        <p:spPr>
          <a:xfrm>
            <a:off x="8046720" y="1783080"/>
            <a:ext cx="3520440" cy="411480"/>
          </a:xfrm>
          <a:prstGeom prst="rect">
            <a:avLst/>
          </a:prstGeom>
          <a:noFill/>
          <a:ln/>
        </p:spPr>
        <p:txBody>
          <a:bodyPr wrap="square" lIns="0" tIns="0" rIns="0" bIns="0" rtlCol="0" anchor="t"/>
          <a:lstStyle/>
          <a:p>
            <a:pPr indent="0" marL="0">
              <a:buNone/>
            </a:pPr>
            <a:r>
              <a:rPr lang="en-US" sz="1800" b="1" dirty="0">
                <a:solidFill>
                  <a:srgbClr val="2F6690"/>
                </a:solidFill>
                <a:latin typeface="Calibri" pitchFamily="34" charset="0"/>
                <a:ea typeface="Calibri" pitchFamily="34" charset="-122"/>
                <a:cs typeface="Calibri" pitchFamily="34" charset="-120"/>
              </a:rPr>
              <a:t>What changed</a:t>
            </a:r>
            <a:endParaRPr lang="en-US" sz="1800" dirty="0"/>
          </a:p>
        </p:txBody>
      </p:sp>
      <p:sp>
        <p:nvSpPr>
          <p:cNvPr id="12" name="Shape 9"/>
          <p:cNvSpPr/>
          <p:nvPr/>
        </p:nvSpPr>
        <p:spPr>
          <a:xfrm>
            <a:off x="8046720" y="2240280"/>
            <a:ext cx="3520440" cy="0"/>
          </a:xfrm>
          <a:prstGeom prst="line">
            <a:avLst/>
          </a:prstGeom>
          <a:noFill/>
          <a:ln w="25400">
            <a:solidFill>
              <a:srgbClr val="2F6690"/>
            </a:solidFill>
            <a:prstDash val="solid"/>
          </a:ln>
        </p:spPr>
        <p:txBody>
          <a:bodyPr/>
          <a:p/>
        </p:txBody>
      </p:sp>
      <p:sp>
        <p:nvSpPr>
          <p:cNvPr id="13" name="Text 10"/>
          <p:cNvSpPr txBox="1"/>
          <p:nvPr/>
        </p:nvSpPr>
        <p:spPr>
          <a:xfrm>
            <a:off x="8046720" y="2423160"/>
            <a:ext cx="3520440" cy="3291840"/>
          </a:xfrm>
          <a:prstGeom prst="rect">
            <a:avLst/>
          </a:prstGeom>
          <a:noFill/>
          <a:ln/>
        </p:spPr>
        <p:txBody>
          <a:bodyPr wrap="square" lIns="0" tIns="0" rIns="0" bIns="0" rtlCol="0" anchor="t"/>
          <a:lstStyle/>
          <a:p>
            <a:pPr marL="177800" indent="-177800">
              <a:spcAft>
                <a:spcPts val="1000"/>
              </a:spcAft>
              <a:buSzPct val="100000"/>
              <a:buChar char="•"/>
            </a:pPr>
            <a:r>
              <a:rPr lang="en-US" sz="1500" dirty="0">
                <a:solidFill>
                  <a:srgbClr val="4A5868"/>
                </a:solidFill>
                <a:latin typeface="Calibri" pitchFamily="34" charset="0"/>
                <a:ea typeface="Calibri" pitchFamily="34" charset="-122"/>
                <a:cs typeface="Calibri" pitchFamily="34" charset="-120"/>
              </a:rPr>
              <a:t>Every consultant uses the same priority order</a:t>
            </a:r>
            <a:endParaRPr lang="en-US" sz="1500" dirty="0"/>
          </a:p>
          <a:p>
            <a:pPr marL="177800" indent="-177800">
              <a:spcAft>
                <a:spcPts val="1000"/>
              </a:spcAft>
              <a:buSzPct val="100000"/>
              <a:buChar char="•"/>
            </a:pPr>
            <a:r>
              <a:rPr lang="en-US" sz="1500" dirty="0">
                <a:solidFill>
                  <a:srgbClr val="4A5868"/>
                </a:solidFill>
                <a:latin typeface="Calibri" pitchFamily="34" charset="0"/>
                <a:ea typeface="Calibri" pitchFamily="34" charset="-122"/>
                <a:cs typeface="Calibri" pitchFamily="34" charset="-120"/>
              </a:rPr>
              <a:t>New researchers know what's expected at each stage</a:t>
            </a:r>
            <a:endParaRPr lang="en-US" sz="1500" dirty="0"/>
          </a:p>
          <a:p>
            <a:pPr marL="177800" indent="-177800">
              <a:spcAft>
                <a:spcPts val="1000"/>
              </a:spcAft>
              <a:buSzPct val="100000"/>
              <a:buChar char="•"/>
            </a:pPr>
            <a:r>
              <a:rPr lang="en-US" sz="1500" dirty="0">
                <a:solidFill>
                  <a:srgbClr val="4A5868"/>
                </a:solidFill>
                <a:latin typeface="Calibri" pitchFamily="34" charset="0"/>
                <a:ea typeface="Calibri" pitchFamily="34" charset="-122"/>
                <a:cs typeface="Calibri" pitchFamily="34" charset="-120"/>
              </a:rPr>
              <a:t>The research managers own the plan</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Eight years in strategy consulting, then six years working independently</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 </a:t>
            </a:r>
            <a:endParaRPr lang="en-US" sz="1000" dirty="0"/>
          </a:p>
        </p:txBody>
      </p:sp>
      <p:sp>
        <p:nvSpPr>
          <p:cNvPr id="5" name="Shape 2"/>
          <p:cNvSpPr/>
          <p:nvPr/>
        </p:nvSpPr>
        <p:spPr>
          <a:xfrm>
            <a:off x="548640" y="2743200"/>
            <a:ext cx="11094415" cy="0"/>
          </a:xfrm>
          <a:prstGeom prst="line">
            <a:avLst/>
          </a:prstGeom>
          <a:noFill/>
          <a:ln w="38100">
            <a:solidFill>
              <a:srgbClr val="13294B"/>
            </a:solidFill>
            <a:prstDash val="solid"/>
          </a:ln>
        </p:spPr>
        <p:txBody>
          <a:bodyPr/>
          <a:p/>
        </p:txBody>
      </p:sp>
      <p:sp>
        <p:nvSpPr>
          <p:cNvPr id="6" name="Shape 3"/>
          <p:cNvSpPr/>
          <p:nvPr/>
        </p:nvSpPr>
        <p:spPr>
          <a:xfrm>
            <a:off x="576072" y="2587752"/>
            <a:ext cx="310896" cy="310896"/>
          </a:xfrm>
          <a:prstGeom prst="ellipse">
            <a:avLst/>
          </a:prstGeom>
          <a:solidFill>
            <a:srgbClr val="13294B"/>
          </a:solidFill>
          <a:ln w="25400">
            <a:solidFill>
              <a:srgbClr val="FFFFFF"/>
            </a:solidFill>
            <a:prstDash val="solid"/>
          </a:ln>
        </p:spPr>
        <p:txBody>
          <a:bodyPr/>
          <a:p/>
        </p:txBody>
      </p:sp>
      <p:sp>
        <p:nvSpPr>
          <p:cNvPr id="7" name="Text 4"/>
          <p:cNvSpPr txBox="1"/>
          <p:nvPr/>
        </p:nvSpPr>
        <p:spPr>
          <a:xfrm>
            <a:off x="640080" y="1783080"/>
            <a:ext cx="2926080" cy="548640"/>
          </a:xfrm>
          <a:prstGeom prst="rect">
            <a:avLst/>
          </a:prstGeom>
          <a:noFill/>
          <a:ln/>
        </p:spPr>
        <p:txBody>
          <a:bodyPr wrap="square" lIns="0" tIns="0" rIns="0" bIns="0" rtlCol="0" anchor="t"/>
          <a:lstStyle/>
          <a:p>
            <a:pPr indent="0" marL="0">
              <a:buNone/>
            </a:pPr>
            <a:r>
              <a:rPr lang="en-US" sz="2400" b="1" dirty="0">
                <a:solidFill>
                  <a:srgbClr val="13294B"/>
                </a:solidFill>
                <a:latin typeface="Cambria" pitchFamily="34" charset="0"/>
                <a:ea typeface="Cambria" pitchFamily="34" charset="-122"/>
                <a:cs typeface="Cambria" pitchFamily="34" charset="-120"/>
              </a:rPr>
              <a:t>2011</a:t>
            </a:r>
            <a:endParaRPr lang="en-US" sz="2400" dirty="0"/>
          </a:p>
        </p:txBody>
      </p:sp>
      <p:sp>
        <p:nvSpPr>
          <p:cNvPr id="8" name="Text 5"/>
          <p:cNvSpPr txBox="1"/>
          <p:nvPr/>
        </p:nvSpPr>
        <p:spPr>
          <a:xfrm>
            <a:off x="640080" y="3017520"/>
            <a:ext cx="3383280" cy="411480"/>
          </a:xfrm>
          <a:prstGeom prst="rect">
            <a:avLst/>
          </a:prstGeom>
          <a:noFill/>
          <a:ln/>
        </p:spPr>
        <p:txBody>
          <a:bodyPr wrap="square" lIns="0" tIns="0" rIns="0" bIns="0" rtlCol="0" anchor="t"/>
          <a:lstStyle/>
          <a:p>
            <a:pPr indent="0" marL="0">
              <a:buNone/>
            </a:pPr>
            <a:r>
              <a:rPr lang="en-US" sz="1600" b="1" dirty="0">
                <a:solidFill>
                  <a:srgbClr val="13294B"/>
                </a:solidFill>
                <a:latin typeface="Calibri" pitchFamily="34" charset="0"/>
                <a:ea typeface="Calibri" pitchFamily="34" charset="-122"/>
                <a:cs typeface="Calibri" pitchFamily="34" charset="-120"/>
              </a:rPr>
              <a:t>Strategy consulting, firm one</a:t>
            </a:r>
            <a:endParaRPr lang="en-US" sz="1600" dirty="0"/>
          </a:p>
        </p:txBody>
      </p:sp>
      <p:sp>
        <p:nvSpPr>
          <p:cNvPr id="9" name="Text 6"/>
          <p:cNvSpPr txBox="1"/>
          <p:nvPr/>
        </p:nvSpPr>
        <p:spPr>
          <a:xfrm>
            <a:off x="640080" y="3429000"/>
            <a:ext cx="3383280" cy="822960"/>
          </a:xfrm>
          <a:prstGeom prst="rect">
            <a:avLst/>
          </a:prstGeom>
          <a:noFill/>
          <a:ln/>
        </p:spPr>
        <p:txBody>
          <a:bodyPr wrap="square" lIns="0" tIns="0" rIns="0" bIns="0" rtlCol="0" anchor="t"/>
          <a:lstStyle/>
          <a:p>
            <a:pPr indent="0" marL="0">
              <a:buNone/>
            </a:pPr>
            <a:r>
              <a:rPr lang="en-US" sz="1400" dirty="0">
                <a:solidFill>
                  <a:srgbClr val="4A5868"/>
                </a:solidFill>
                <a:latin typeface="Calibri" pitchFamily="34" charset="0"/>
                <a:ea typeface="Calibri" pitchFamily="34" charset="-122"/>
                <a:cs typeface="Calibri" pitchFamily="34" charset="-120"/>
              </a:rPr>
              <a:t>Operations and cost projects for large companies</a:t>
            </a:r>
            <a:endParaRPr lang="en-US" sz="1400" dirty="0"/>
          </a:p>
        </p:txBody>
      </p:sp>
      <p:sp>
        <p:nvSpPr>
          <p:cNvPr id="10" name="Shape 7"/>
          <p:cNvSpPr/>
          <p:nvPr/>
        </p:nvSpPr>
        <p:spPr>
          <a:xfrm>
            <a:off x="4116528" y="2587752"/>
            <a:ext cx="310896" cy="310896"/>
          </a:xfrm>
          <a:prstGeom prst="ellipse">
            <a:avLst/>
          </a:prstGeom>
          <a:solidFill>
            <a:srgbClr val="13294B"/>
          </a:solidFill>
          <a:ln w="25400">
            <a:solidFill>
              <a:srgbClr val="FFFFFF"/>
            </a:solidFill>
            <a:prstDash val="solid"/>
          </a:ln>
        </p:spPr>
        <p:txBody>
          <a:bodyPr/>
          <a:p/>
        </p:txBody>
      </p:sp>
      <p:sp>
        <p:nvSpPr>
          <p:cNvPr id="11" name="Text 8"/>
          <p:cNvSpPr txBox="1"/>
          <p:nvPr/>
        </p:nvSpPr>
        <p:spPr>
          <a:xfrm>
            <a:off x="4180536" y="1783080"/>
            <a:ext cx="2926080" cy="548640"/>
          </a:xfrm>
          <a:prstGeom prst="rect">
            <a:avLst/>
          </a:prstGeom>
          <a:noFill/>
          <a:ln/>
        </p:spPr>
        <p:txBody>
          <a:bodyPr wrap="square" lIns="0" tIns="0" rIns="0" bIns="0" rtlCol="0" anchor="t"/>
          <a:lstStyle/>
          <a:p>
            <a:pPr indent="0" marL="0">
              <a:buNone/>
            </a:pPr>
            <a:r>
              <a:rPr lang="en-US" sz="2400" b="1" dirty="0">
                <a:solidFill>
                  <a:srgbClr val="13294B"/>
                </a:solidFill>
                <a:latin typeface="Cambria" pitchFamily="34" charset="0"/>
                <a:ea typeface="Cambria" pitchFamily="34" charset="-122"/>
                <a:cs typeface="Cambria" pitchFamily="34" charset="-120"/>
              </a:rPr>
              <a:t>2015</a:t>
            </a:r>
            <a:endParaRPr lang="en-US" sz="2400" dirty="0"/>
          </a:p>
        </p:txBody>
      </p:sp>
      <p:sp>
        <p:nvSpPr>
          <p:cNvPr id="12" name="Text 9"/>
          <p:cNvSpPr txBox="1"/>
          <p:nvPr/>
        </p:nvSpPr>
        <p:spPr>
          <a:xfrm>
            <a:off x="4180536" y="3017520"/>
            <a:ext cx="3383280" cy="411480"/>
          </a:xfrm>
          <a:prstGeom prst="rect">
            <a:avLst/>
          </a:prstGeom>
          <a:noFill/>
          <a:ln/>
        </p:spPr>
        <p:txBody>
          <a:bodyPr wrap="square" lIns="0" tIns="0" rIns="0" bIns="0" rtlCol="0" anchor="t"/>
          <a:lstStyle/>
          <a:p>
            <a:pPr indent="0" marL="0">
              <a:buNone/>
            </a:pPr>
            <a:r>
              <a:rPr lang="en-US" sz="1600" b="1" dirty="0">
                <a:solidFill>
                  <a:srgbClr val="13294B"/>
                </a:solidFill>
                <a:latin typeface="Calibri" pitchFamily="34" charset="0"/>
                <a:ea typeface="Calibri" pitchFamily="34" charset="-122"/>
                <a:cs typeface="Calibri" pitchFamily="34" charset="-120"/>
              </a:rPr>
              <a:t>Strategy consulting, firm two</a:t>
            </a:r>
            <a:endParaRPr lang="en-US" sz="1600" dirty="0"/>
          </a:p>
        </p:txBody>
      </p:sp>
      <p:sp>
        <p:nvSpPr>
          <p:cNvPr id="13" name="Text 10"/>
          <p:cNvSpPr txBox="1"/>
          <p:nvPr/>
        </p:nvSpPr>
        <p:spPr>
          <a:xfrm>
            <a:off x="4180536" y="3429000"/>
            <a:ext cx="3383280" cy="822960"/>
          </a:xfrm>
          <a:prstGeom prst="rect">
            <a:avLst/>
          </a:prstGeom>
          <a:noFill/>
          <a:ln/>
        </p:spPr>
        <p:txBody>
          <a:bodyPr wrap="square" lIns="0" tIns="0" rIns="0" bIns="0" rtlCol="0" anchor="t"/>
          <a:lstStyle/>
          <a:p>
            <a:pPr indent="0" marL="0">
              <a:buNone/>
            </a:pPr>
            <a:r>
              <a:rPr lang="en-US" sz="1400" dirty="0">
                <a:solidFill>
                  <a:srgbClr val="4A5868"/>
                </a:solidFill>
                <a:latin typeface="Calibri" pitchFamily="34" charset="0"/>
                <a:ea typeface="Calibri" pitchFamily="34" charset="-122"/>
                <a:cs typeface="Calibri" pitchFamily="34" charset="-120"/>
              </a:rPr>
              <a:t>Talent and organization projects; led client teams</a:t>
            </a:r>
            <a:endParaRPr lang="en-US" sz="1400" dirty="0"/>
          </a:p>
        </p:txBody>
      </p:sp>
      <p:sp>
        <p:nvSpPr>
          <p:cNvPr id="14" name="Shape 11"/>
          <p:cNvSpPr/>
          <p:nvPr/>
        </p:nvSpPr>
        <p:spPr>
          <a:xfrm>
            <a:off x="7656984" y="2587752"/>
            <a:ext cx="310896" cy="310896"/>
          </a:xfrm>
          <a:prstGeom prst="ellipse">
            <a:avLst/>
          </a:prstGeom>
          <a:solidFill>
            <a:srgbClr val="2F6690"/>
          </a:solidFill>
          <a:ln w="25400">
            <a:solidFill>
              <a:srgbClr val="FFFFFF"/>
            </a:solidFill>
            <a:prstDash val="solid"/>
          </a:ln>
        </p:spPr>
        <p:txBody>
          <a:bodyPr/>
          <a:p/>
        </p:txBody>
      </p:sp>
      <p:sp>
        <p:nvSpPr>
          <p:cNvPr id="15" name="Text 12"/>
          <p:cNvSpPr txBox="1"/>
          <p:nvPr/>
        </p:nvSpPr>
        <p:spPr>
          <a:xfrm>
            <a:off x="7720992" y="1783080"/>
            <a:ext cx="2926080" cy="548640"/>
          </a:xfrm>
          <a:prstGeom prst="rect">
            <a:avLst/>
          </a:prstGeom>
          <a:noFill/>
          <a:ln/>
        </p:spPr>
        <p:txBody>
          <a:bodyPr wrap="square" lIns="0" tIns="0" rIns="0" bIns="0" rtlCol="0" anchor="t"/>
          <a:lstStyle/>
          <a:p>
            <a:pPr indent="0" marL="0">
              <a:buNone/>
            </a:pPr>
            <a:r>
              <a:rPr lang="en-US" sz="2400" b="1" dirty="0">
                <a:solidFill>
                  <a:srgbClr val="2F6690"/>
                </a:solidFill>
                <a:latin typeface="Cambria" pitchFamily="34" charset="0"/>
                <a:ea typeface="Cambria" pitchFamily="34" charset="-122"/>
                <a:cs typeface="Cambria" pitchFamily="34" charset="-120"/>
              </a:rPr>
              <a:t>2019</a:t>
            </a:r>
            <a:endParaRPr lang="en-US" sz="2400" dirty="0"/>
          </a:p>
        </p:txBody>
      </p:sp>
      <p:sp>
        <p:nvSpPr>
          <p:cNvPr id="16" name="Text 13"/>
          <p:cNvSpPr txBox="1"/>
          <p:nvPr/>
        </p:nvSpPr>
        <p:spPr>
          <a:xfrm>
            <a:off x="7720992" y="3017520"/>
            <a:ext cx="3383280" cy="411480"/>
          </a:xfrm>
          <a:prstGeom prst="rect">
            <a:avLst/>
          </a:prstGeom>
          <a:noFill/>
          <a:ln/>
        </p:spPr>
        <p:txBody>
          <a:bodyPr wrap="square" lIns="0" tIns="0" rIns="0" bIns="0" rtlCol="0" anchor="t"/>
          <a:lstStyle/>
          <a:p>
            <a:pPr indent="0" marL="0">
              <a:buNone/>
            </a:pPr>
            <a:r>
              <a:rPr lang="en-US" sz="1600" b="1" dirty="0">
                <a:solidFill>
                  <a:srgbClr val="13294B"/>
                </a:solidFill>
                <a:latin typeface="Calibri" pitchFamily="34" charset="0"/>
                <a:ea typeface="Calibri" pitchFamily="34" charset="-122"/>
                <a:cs typeface="Calibri" pitchFamily="34" charset="-120"/>
              </a:rPr>
              <a:t>Independent</a:t>
            </a:r>
            <a:endParaRPr lang="en-US" sz="1600" dirty="0"/>
          </a:p>
        </p:txBody>
      </p:sp>
      <p:sp>
        <p:nvSpPr>
          <p:cNvPr id="17" name="Text 14"/>
          <p:cNvSpPr txBox="1"/>
          <p:nvPr/>
        </p:nvSpPr>
        <p:spPr>
          <a:xfrm>
            <a:off x="7720992" y="3429000"/>
            <a:ext cx="3383280" cy="822960"/>
          </a:xfrm>
          <a:prstGeom prst="rect">
            <a:avLst/>
          </a:prstGeom>
          <a:noFill/>
          <a:ln/>
        </p:spPr>
        <p:txBody>
          <a:bodyPr wrap="square" lIns="0" tIns="0" rIns="0" bIns="0" rtlCol="0" anchor="t"/>
          <a:lstStyle/>
          <a:p>
            <a:pPr indent="0" marL="0">
              <a:buNone/>
            </a:pPr>
            <a:r>
              <a:rPr lang="en-US" sz="1400" dirty="0">
                <a:solidFill>
                  <a:srgbClr val="4A5868"/>
                </a:solidFill>
                <a:latin typeface="Calibri" pitchFamily="34" charset="0"/>
                <a:ea typeface="Calibri" pitchFamily="34" charset="-122"/>
                <a:cs typeface="Calibri" pitchFamily="34" charset="-120"/>
              </a:rPr>
              <a:t>Strategy and team design for professional services firms</a:t>
            </a:r>
            <a:endParaRPr lang="en-US" sz="1400" dirty="0"/>
          </a:p>
        </p:txBody>
      </p:sp>
      <p:sp>
        <p:nvSpPr>
          <p:cNvPr id="18" name="Text 15"/>
          <p:cNvSpPr txBox="1"/>
          <p:nvPr/>
        </p:nvSpPr>
        <p:spPr>
          <a:xfrm>
            <a:off x="548640" y="4617720"/>
            <a:ext cx="11094415" cy="365760"/>
          </a:xfrm>
          <a:prstGeom prst="rect">
            <a:avLst/>
          </a:prstGeom>
          <a:noFill/>
          <a:ln/>
        </p:spPr>
        <p:txBody>
          <a:bodyPr wrap="square" lIns="0" tIns="0" rIns="0" bIns="0" rtlCol="0" anchor="t"/>
          <a:lstStyle/>
          <a:p>
            <a:pPr indent="0" marL="0">
              <a:buNone/>
            </a:pPr>
            <a:r>
              <a:rPr lang="en-US" sz="1500" b="1" dirty="0">
                <a:solidFill>
                  <a:srgbClr val="13294B"/>
                </a:solidFill>
                <a:latin typeface="Calibri" pitchFamily="34" charset="0"/>
                <a:ea typeface="Calibri" pitchFamily="34" charset="-122"/>
                <a:cs typeface="Calibri" pitchFamily="34" charset="-120"/>
              </a:rPr>
              <a:t>What clients hire me for</a:t>
            </a:r>
            <a:endParaRPr lang="en-US" sz="1500" dirty="0"/>
          </a:p>
        </p:txBody>
      </p:sp>
      <p:sp>
        <p:nvSpPr>
          <p:cNvPr id="19" name="Shape 16"/>
          <p:cNvSpPr/>
          <p:nvPr/>
        </p:nvSpPr>
        <p:spPr>
          <a:xfrm>
            <a:off x="548640" y="5074920"/>
            <a:ext cx="2606040" cy="685800"/>
          </a:xfrm>
          <a:prstGeom prst="rect">
            <a:avLst>
              <a:gd name="adj" fmla="val 10667"/>
            </a:avLst>
          </a:prstGeom>
          <a:solidFill>
            <a:srgbClr val="F2F5F8"/>
          </a:solidFill>
          <a:ln/>
        </p:spPr>
        <p:txBody>
          <a:bodyPr/>
          <a:p/>
        </p:txBody>
      </p:sp>
      <p:sp>
        <p:nvSpPr>
          <p:cNvPr id="20" name="Text 17"/>
          <p:cNvSpPr txBox="1"/>
          <p:nvPr/>
        </p:nvSpPr>
        <p:spPr>
          <a:xfrm>
            <a:off x="731520" y="5074920"/>
            <a:ext cx="2286000" cy="685800"/>
          </a:xfrm>
          <a:prstGeom prst="rect">
            <a:avLst/>
          </a:prstGeom>
          <a:noFill/>
          <a:ln/>
        </p:spPr>
        <p:txBody>
          <a:bodyPr wrap="square" lIns="0" tIns="0" rIns="0" bIns="0" rtlCol="0" anchor="ctr"/>
          <a:lstStyle/>
          <a:p>
            <a:pPr indent="0" marL="0">
              <a:buNone/>
            </a:pPr>
            <a:r>
              <a:rPr lang="en-US" sz="1400" dirty="0">
                <a:solidFill>
                  <a:srgbClr val="13294B"/>
                </a:solidFill>
                <a:latin typeface="Calibri" pitchFamily="34" charset="0"/>
                <a:ea typeface="Calibri" pitchFamily="34" charset="-122"/>
                <a:cs typeface="Calibri" pitchFamily="34" charset="-120"/>
              </a:rPr>
              <a:t>Interviews and research</a:t>
            </a:r>
            <a:endParaRPr lang="en-US" sz="1400" dirty="0"/>
          </a:p>
        </p:txBody>
      </p:sp>
      <p:sp>
        <p:nvSpPr>
          <p:cNvPr id="21" name="Shape 18"/>
          <p:cNvSpPr/>
          <p:nvPr/>
        </p:nvSpPr>
        <p:spPr>
          <a:xfrm>
            <a:off x="3355848" y="5074920"/>
            <a:ext cx="2606040" cy="685800"/>
          </a:xfrm>
          <a:prstGeom prst="rect">
            <a:avLst>
              <a:gd name="adj" fmla="val 10667"/>
            </a:avLst>
          </a:prstGeom>
          <a:solidFill>
            <a:srgbClr val="F2F5F8"/>
          </a:solidFill>
          <a:ln/>
        </p:spPr>
        <p:txBody>
          <a:bodyPr/>
          <a:p/>
        </p:txBody>
      </p:sp>
      <p:sp>
        <p:nvSpPr>
          <p:cNvPr id="22" name="Text 19"/>
          <p:cNvSpPr txBox="1"/>
          <p:nvPr/>
        </p:nvSpPr>
        <p:spPr>
          <a:xfrm>
            <a:off x="3538728" y="5074920"/>
            <a:ext cx="2286000" cy="685800"/>
          </a:xfrm>
          <a:prstGeom prst="rect">
            <a:avLst/>
          </a:prstGeom>
          <a:noFill/>
          <a:ln/>
        </p:spPr>
        <p:txBody>
          <a:bodyPr wrap="square" lIns="0" tIns="0" rIns="0" bIns="0" rtlCol="0" anchor="ctr"/>
          <a:lstStyle/>
          <a:p>
            <a:pPr indent="0" marL="0">
              <a:buNone/>
            </a:pPr>
            <a:r>
              <a:rPr lang="en-US" sz="1400" dirty="0">
                <a:solidFill>
                  <a:srgbClr val="13294B"/>
                </a:solidFill>
                <a:latin typeface="Calibri" pitchFamily="34" charset="0"/>
                <a:ea typeface="Calibri" pitchFamily="34" charset="-122"/>
                <a:cs typeface="Calibri" pitchFamily="34" charset="-120"/>
              </a:rPr>
              <a:t>Making sense of messy information</a:t>
            </a:r>
            <a:endParaRPr lang="en-US" sz="1400" dirty="0"/>
          </a:p>
        </p:txBody>
      </p:sp>
      <p:sp>
        <p:nvSpPr>
          <p:cNvPr id="23" name="Shape 20"/>
          <p:cNvSpPr/>
          <p:nvPr/>
        </p:nvSpPr>
        <p:spPr>
          <a:xfrm>
            <a:off x="6163056" y="5074920"/>
            <a:ext cx="2606040" cy="685800"/>
          </a:xfrm>
          <a:prstGeom prst="rect">
            <a:avLst>
              <a:gd name="adj" fmla="val 10667"/>
            </a:avLst>
          </a:prstGeom>
          <a:solidFill>
            <a:srgbClr val="F2F5F8"/>
          </a:solidFill>
          <a:ln/>
        </p:spPr>
        <p:txBody>
          <a:bodyPr/>
          <a:p/>
        </p:txBody>
      </p:sp>
      <p:sp>
        <p:nvSpPr>
          <p:cNvPr id="24" name="Text 21"/>
          <p:cNvSpPr txBox="1"/>
          <p:nvPr/>
        </p:nvSpPr>
        <p:spPr>
          <a:xfrm>
            <a:off x="6345936" y="5074920"/>
            <a:ext cx="2286000" cy="685800"/>
          </a:xfrm>
          <a:prstGeom prst="rect">
            <a:avLst/>
          </a:prstGeom>
          <a:noFill/>
          <a:ln/>
        </p:spPr>
        <p:txBody>
          <a:bodyPr wrap="square" lIns="0" tIns="0" rIns="0" bIns="0" rtlCol="0" anchor="ctr"/>
          <a:lstStyle/>
          <a:p>
            <a:pPr indent="0" marL="0">
              <a:buNone/>
            </a:pPr>
            <a:r>
              <a:rPr lang="en-US" sz="1400" dirty="0">
                <a:solidFill>
                  <a:srgbClr val="13294B"/>
                </a:solidFill>
                <a:latin typeface="Calibri" pitchFamily="34" charset="0"/>
                <a:ea typeface="Calibri" pitchFamily="34" charset="-122"/>
                <a:cs typeface="Calibri" pitchFamily="34" charset="-120"/>
              </a:rPr>
              <a:t>Running workshops</a:t>
            </a:r>
            <a:endParaRPr lang="en-US" sz="1400" dirty="0"/>
          </a:p>
        </p:txBody>
      </p:sp>
      <p:sp>
        <p:nvSpPr>
          <p:cNvPr id="25" name="Shape 22"/>
          <p:cNvSpPr/>
          <p:nvPr/>
        </p:nvSpPr>
        <p:spPr>
          <a:xfrm>
            <a:off x="8970264" y="5074920"/>
            <a:ext cx="2606040" cy="685800"/>
          </a:xfrm>
          <a:prstGeom prst="rect">
            <a:avLst>
              <a:gd name="adj" fmla="val 10667"/>
            </a:avLst>
          </a:prstGeom>
          <a:solidFill>
            <a:srgbClr val="F2F5F8"/>
          </a:solidFill>
          <a:ln/>
        </p:spPr>
        <p:txBody>
          <a:bodyPr/>
          <a:p/>
        </p:txBody>
      </p:sp>
      <p:sp>
        <p:nvSpPr>
          <p:cNvPr id="26" name="Text 23"/>
          <p:cNvSpPr txBox="1"/>
          <p:nvPr/>
        </p:nvSpPr>
        <p:spPr>
          <a:xfrm>
            <a:off x="9153144" y="5074920"/>
            <a:ext cx="2286000" cy="685800"/>
          </a:xfrm>
          <a:prstGeom prst="rect">
            <a:avLst/>
          </a:prstGeom>
          <a:noFill/>
          <a:ln/>
        </p:spPr>
        <p:txBody>
          <a:bodyPr wrap="square" lIns="0" tIns="0" rIns="0" bIns="0" rtlCol="0" anchor="ctr"/>
          <a:lstStyle/>
          <a:p>
            <a:pPr indent="0" marL="0">
              <a:buNone/>
            </a:pPr>
            <a:r>
              <a:rPr lang="en-US" sz="1400" dirty="0">
                <a:solidFill>
                  <a:srgbClr val="13294B"/>
                </a:solidFill>
                <a:latin typeface="Calibri" pitchFamily="34" charset="0"/>
                <a:ea typeface="Calibri" pitchFamily="34" charset="-122"/>
                <a:cs typeface="Calibri" pitchFamily="34" charset="-120"/>
              </a:rPr>
              <a:t>Training teams</a:t>
            </a:r>
            <a:endParaRPr lang="en-US" sz="14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Clients describe the work in their own words</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 </a:t>
            </a:r>
            <a:endParaRPr lang="en-US" sz="1000" dirty="0"/>
          </a:p>
        </p:txBody>
      </p:sp>
      <p:sp>
        <p:nvSpPr>
          <p:cNvPr id="5" name="Text 2"/>
          <p:cNvSpPr txBox="1"/>
          <p:nvPr/>
        </p:nvSpPr>
        <p:spPr>
          <a:xfrm>
            <a:off x="548640" y="1645920"/>
            <a:ext cx="914400" cy="1005840"/>
          </a:xfrm>
          <a:prstGeom prst="rect">
            <a:avLst/>
          </a:prstGeom>
          <a:noFill/>
          <a:ln/>
        </p:spPr>
        <p:txBody>
          <a:bodyPr wrap="square" lIns="0" tIns="0" rIns="0" bIns="0" rtlCol="0" anchor="t"/>
          <a:lstStyle/>
          <a:p>
            <a:pPr indent="0" marL="0">
              <a:buNone/>
            </a:pPr>
            <a:r>
              <a:rPr lang="en-US" sz="6000" dirty="0">
                <a:solidFill>
                  <a:srgbClr val="2F6690"/>
                </a:solidFill>
                <a:latin typeface="Cambria" pitchFamily="34" charset="0"/>
                <a:ea typeface="Cambria" pitchFamily="34" charset="-122"/>
                <a:cs typeface="Cambria" pitchFamily="34" charset="-120"/>
              </a:rPr>
              <a:t>“</a:t>
            </a:r>
            <a:endParaRPr lang="en-US" sz="6000" dirty="0"/>
          </a:p>
        </p:txBody>
      </p:sp>
      <p:sp>
        <p:nvSpPr>
          <p:cNvPr id="6" name="Text 3"/>
          <p:cNvSpPr txBox="1"/>
          <p:nvPr/>
        </p:nvSpPr>
        <p:spPr>
          <a:xfrm>
            <a:off x="548640" y="2651760"/>
            <a:ext cx="3520440" cy="2011680"/>
          </a:xfrm>
          <a:prstGeom prst="rect">
            <a:avLst/>
          </a:prstGeom>
          <a:noFill/>
          <a:ln/>
        </p:spPr>
        <p:txBody>
          <a:bodyPr wrap="square" lIns="0" tIns="0" rIns="0" bIns="0" rtlCol="0" anchor="t"/>
          <a:lstStyle/>
          <a:p>
            <a:pPr indent="0" marL="0">
              <a:buNone/>
            </a:pPr>
            <a:r>
              <a:rPr lang="en-US" sz="1800" dirty="0">
                <a:solidFill>
                  <a:srgbClr val="13294B"/>
                </a:solidFill>
                <a:latin typeface="Cambria" pitchFamily="34" charset="0"/>
                <a:ea typeface="Cambria" pitchFamily="34" charset="-122"/>
                <a:cs typeface="Cambria" pitchFamily="34" charset="-120"/>
              </a:rPr>
              <a:t>"For the first time, every consultant and researcher agrees on what research is for."</a:t>
            </a:r>
            <a:endParaRPr lang="en-US" sz="1800" dirty="0"/>
          </a:p>
        </p:txBody>
      </p:sp>
      <p:sp>
        <p:nvSpPr>
          <p:cNvPr id="7" name="Shape 4"/>
          <p:cNvSpPr/>
          <p:nvPr/>
        </p:nvSpPr>
        <p:spPr>
          <a:xfrm>
            <a:off x="548640" y="4754880"/>
            <a:ext cx="3520440" cy="0"/>
          </a:xfrm>
          <a:prstGeom prst="line">
            <a:avLst/>
          </a:prstGeom>
          <a:noFill/>
          <a:ln w="12700">
            <a:solidFill>
              <a:srgbClr val="DDE3EA"/>
            </a:solidFill>
            <a:prstDash val="solid"/>
          </a:ln>
        </p:spPr>
        <p:txBody>
          <a:bodyPr/>
          <a:p/>
        </p:txBody>
      </p:sp>
      <p:sp>
        <p:nvSpPr>
          <p:cNvPr id="8" name="Text 5"/>
          <p:cNvSpPr txBox="1"/>
          <p:nvPr/>
        </p:nvSpPr>
        <p:spPr>
          <a:xfrm>
            <a:off x="548640" y="4892040"/>
            <a:ext cx="3520440" cy="640080"/>
          </a:xfrm>
          <a:prstGeom prst="rect">
            <a:avLst/>
          </a:prstGeom>
          <a:noFill/>
          <a:ln/>
        </p:spPr>
        <p:txBody>
          <a:bodyPr wrap="square" lIns="0" tIns="0" rIns="0" bIns="0" rtlCol="0" anchor="t"/>
          <a:lstStyle/>
          <a:p>
            <a:pPr indent="0" marL="0">
              <a:buNone/>
            </a:pPr>
            <a:r>
              <a:rPr lang="en-US" sz="1300" dirty="0">
                <a:solidFill>
                  <a:srgbClr val="4A5868"/>
                </a:solidFill>
                <a:latin typeface="Calibri" pitchFamily="34" charset="0"/>
                <a:ea typeface="Calibri" pitchFamily="34" charset="-122"/>
                <a:cs typeface="Calibri" pitchFamily="34" charset="-120"/>
              </a:rPr>
              <a:t>Managing partner, executive search firm (sample)</a:t>
            </a:r>
            <a:endParaRPr lang="en-US" sz="1300" dirty="0"/>
          </a:p>
        </p:txBody>
      </p:sp>
      <p:sp>
        <p:nvSpPr>
          <p:cNvPr id="9" name="Text 6"/>
          <p:cNvSpPr txBox="1"/>
          <p:nvPr/>
        </p:nvSpPr>
        <p:spPr>
          <a:xfrm>
            <a:off x="4297680" y="1645920"/>
            <a:ext cx="914400" cy="1005840"/>
          </a:xfrm>
          <a:prstGeom prst="rect">
            <a:avLst/>
          </a:prstGeom>
          <a:noFill/>
          <a:ln/>
        </p:spPr>
        <p:txBody>
          <a:bodyPr wrap="square" lIns="0" tIns="0" rIns="0" bIns="0" rtlCol="0" anchor="t"/>
          <a:lstStyle/>
          <a:p>
            <a:pPr indent="0" marL="0">
              <a:buNone/>
            </a:pPr>
            <a:r>
              <a:rPr lang="en-US" sz="6000" dirty="0">
                <a:solidFill>
                  <a:srgbClr val="2F6690"/>
                </a:solidFill>
                <a:latin typeface="Cambria" pitchFamily="34" charset="0"/>
                <a:ea typeface="Cambria" pitchFamily="34" charset="-122"/>
                <a:cs typeface="Cambria" pitchFamily="34" charset="-120"/>
              </a:rPr>
              <a:t>“</a:t>
            </a:r>
            <a:endParaRPr lang="en-US" sz="6000" dirty="0"/>
          </a:p>
        </p:txBody>
      </p:sp>
      <p:sp>
        <p:nvSpPr>
          <p:cNvPr id="10" name="Text 7"/>
          <p:cNvSpPr txBox="1"/>
          <p:nvPr/>
        </p:nvSpPr>
        <p:spPr>
          <a:xfrm>
            <a:off x="4297680" y="2651760"/>
            <a:ext cx="3520440" cy="2011680"/>
          </a:xfrm>
          <a:prstGeom prst="rect">
            <a:avLst/>
          </a:prstGeom>
          <a:noFill/>
          <a:ln/>
        </p:spPr>
        <p:txBody>
          <a:bodyPr wrap="square" lIns="0" tIns="0" rIns="0" bIns="0" rtlCol="0" anchor="t"/>
          <a:lstStyle/>
          <a:p>
            <a:pPr indent="0" marL="0">
              <a:buNone/>
            </a:pPr>
            <a:r>
              <a:rPr lang="en-US" sz="1800" dirty="0">
                <a:solidFill>
                  <a:srgbClr val="7F8C9A"/>
                </a:solidFill>
                <a:latin typeface="Cambria" pitchFamily="34" charset="0"/>
                <a:ea typeface="Cambria" pitchFamily="34" charset="-122"/>
                <a:cs typeface="Cambria" pitchFamily="34" charset="-120"/>
              </a:rPr>
              <a:t>"[A short quote about the result, in the client's words.]"</a:t>
            </a:r>
            <a:endParaRPr lang="en-US" sz="1800" dirty="0"/>
          </a:p>
        </p:txBody>
      </p:sp>
      <p:sp>
        <p:nvSpPr>
          <p:cNvPr id="11" name="Shape 8"/>
          <p:cNvSpPr/>
          <p:nvPr/>
        </p:nvSpPr>
        <p:spPr>
          <a:xfrm>
            <a:off x="4297680" y="4754880"/>
            <a:ext cx="3520440" cy="0"/>
          </a:xfrm>
          <a:prstGeom prst="line">
            <a:avLst/>
          </a:prstGeom>
          <a:noFill/>
          <a:ln w="12700">
            <a:solidFill>
              <a:srgbClr val="DDE3EA"/>
            </a:solidFill>
            <a:prstDash val="solid"/>
          </a:ln>
        </p:spPr>
        <p:txBody>
          <a:bodyPr/>
          <a:p/>
        </p:txBody>
      </p:sp>
      <p:sp>
        <p:nvSpPr>
          <p:cNvPr id="12" name="Text 9"/>
          <p:cNvSpPr txBox="1"/>
          <p:nvPr/>
        </p:nvSpPr>
        <p:spPr>
          <a:xfrm>
            <a:off x="4297680" y="4892040"/>
            <a:ext cx="3520440" cy="640080"/>
          </a:xfrm>
          <a:prstGeom prst="rect">
            <a:avLst/>
          </a:prstGeom>
          <a:noFill/>
          <a:ln/>
        </p:spPr>
        <p:txBody>
          <a:bodyPr wrap="square" lIns="0" tIns="0" rIns="0" bIns="0" rtlCol="0" anchor="t"/>
          <a:lstStyle/>
          <a:p>
            <a:pPr indent="0" marL="0">
              <a:buNone/>
            </a:pPr>
            <a:r>
              <a:rPr lang="en-US" sz="1300" dirty="0">
                <a:solidFill>
                  <a:srgbClr val="4A5868"/>
                </a:solidFill>
                <a:latin typeface="Calibri" pitchFamily="34" charset="0"/>
                <a:ea typeface="Calibri" pitchFamily="34" charset="-122"/>
                <a:cs typeface="Calibri" pitchFamily="34" charset="-120"/>
              </a:rPr>
              <a:t>[Name, role, company]</a:t>
            </a:r>
            <a:endParaRPr lang="en-US" sz="1300" dirty="0"/>
          </a:p>
        </p:txBody>
      </p:sp>
      <p:sp>
        <p:nvSpPr>
          <p:cNvPr id="13" name="Text 10"/>
          <p:cNvSpPr txBox="1"/>
          <p:nvPr/>
        </p:nvSpPr>
        <p:spPr>
          <a:xfrm>
            <a:off x="8046720" y="1645920"/>
            <a:ext cx="914400" cy="1005840"/>
          </a:xfrm>
          <a:prstGeom prst="rect">
            <a:avLst/>
          </a:prstGeom>
          <a:noFill/>
          <a:ln/>
        </p:spPr>
        <p:txBody>
          <a:bodyPr wrap="square" lIns="0" tIns="0" rIns="0" bIns="0" rtlCol="0" anchor="t"/>
          <a:lstStyle/>
          <a:p>
            <a:pPr indent="0" marL="0">
              <a:buNone/>
            </a:pPr>
            <a:r>
              <a:rPr lang="en-US" sz="6000" dirty="0">
                <a:solidFill>
                  <a:srgbClr val="2F6690"/>
                </a:solidFill>
                <a:latin typeface="Cambria" pitchFamily="34" charset="0"/>
                <a:ea typeface="Cambria" pitchFamily="34" charset="-122"/>
                <a:cs typeface="Cambria" pitchFamily="34" charset="-120"/>
              </a:rPr>
              <a:t>“</a:t>
            </a:r>
            <a:endParaRPr lang="en-US" sz="6000" dirty="0"/>
          </a:p>
        </p:txBody>
      </p:sp>
      <p:sp>
        <p:nvSpPr>
          <p:cNvPr id="14" name="Text 11"/>
          <p:cNvSpPr txBox="1"/>
          <p:nvPr/>
        </p:nvSpPr>
        <p:spPr>
          <a:xfrm>
            <a:off x="8046720" y="2651760"/>
            <a:ext cx="3520440" cy="2011680"/>
          </a:xfrm>
          <a:prstGeom prst="rect">
            <a:avLst/>
          </a:prstGeom>
          <a:noFill/>
          <a:ln/>
        </p:spPr>
        <p:txBody>
          <a:bodyPr wrap="square" lIns="0" tIns="0" rIns="0" bIns="0" rtlCol="0" anchor="t"/>
          <a:lstStyle/>
          <a:p>
            <a:pPr indent="0" marL="0">
              <a:buNone/>
            </a:pPr>
            <a:r>
              <a:rPr lang="en-US" sz="1800" dirty="0">
                <a:solidFill>
                  <a:srgbClr val="7F8C9A"/>
                </a:solidFill>
                <a:latin typeface="Cambria" pitchFamily="34" charset="0"/>
                <a:ea typeface="Cambria" pitchFamily="34" charset="-122"/>
                <a:cs typeface="Cambria" pitchFamily="34" charset="-120"/>
              </a:rPr>
              <a:t>"[A second quote, ideally from a different kind of client.]"</a:t>
            </a:r>
            <a:endParaRPr lang="en-US" sz="1800" dirty="0"/>
          </a:p>
        </p:txBody>
      </p:sp>
      <p:sp>
        <p:nvSpPr>
          <p:cNvPr id="15" name="Shape 12"/>
          <p:cNvSpPr/>
          <p:nvPr/>
        </p:nvSpPr>
        <p:spPr>
          <a:xfrm>
            <a:off x="8046720" y="4754880"/>
            <a:ext cx="3520440" cy="0"/>
          </a:xfrm>
          <a:prstGeom prst="line">
            <a:avLst/>
          </a:prstGeom>
          <a:noFill/>
          <a:ln w="12700">
            <a:solidFill>
              <a:srgbClr val="DDE3EA"/>
            </a:solidFill>
            <a:prstDash val="solid"/>
          </a:ln>
        </p:spPr>
        <p:txBody>
          <a:bodyPr/>
          <a:p/>
        </p:txBody>
      </p:sp>
      <p:sp>
        <p:nvSpPr>
          <p:cNvPr id="16" name="Text 13"/>
          <p:cNvSpPr txBox="1"/>
          <p:nvPr/>
        </p:nvSpPr>
        <p:spPr>
          <a:xfrm>
            <a:off x="8046720" y="4892040"/>
            <a:ext cx="3520440" cy="640080"/>
          </a:xfrm>
          <a:prstGeom prst="rect">
            <a:avLst/>
          </a:prstGeom>
          <a:noFill/>
          <a:ln/>
        </p:spPr>
        <p:txBody>
          <a:bodyPr wrap="square" lIns="0" tIns="0" rIns="0" bIns="0" rtlCol="0" anchor="t"/>
          <a:lstStyle/>
          <a:p>
            <a:pPr indent="0" marL="0">
              <a:buNone/>
            </a:pPr>
            <a:r>
              <a:rPr lang="en-US" sz="1300" dirty="0">
                <a:solidFill>
                  <a:srgbClr val="4A5868"/>
                </a:solidFill>
                <a:latin typeface="Calibri" pitchFamily="34" charset="0"/>
                <a:ea typeface="Calibri" pitchFamily="34" charset="-122"/>
                <a:cs typeface="Calibri" pitchFamily="34" charset="-120"/>
              </a:rPr>
              <a:t>[Name, role, company]</a:t>
            </a:r>
            <a:endParaRPr lang="en-US" sz="13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Answers to the questions most clients ask before the first call</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 </a:t>
            </a:r>
            <a:endParaRPr lang="en-US" sz="1000" dirty="0"/>
          </a:p>
        </p:txBody>
      </p:sp>
      <p:sp>
        <p:nvSpPr>
          <p:cNvPr id="5" name="Text 2"/>
          <p:cNvSpPr txBox="1"/>
          <p:nvPr/>
        </p:nvSpPr>
        <p:spPr>
          <a:xfrm>
            <a:off x="548640" y="1783080"/>
            <a:ext cx="5440680" cy="411480"/>
          </a:xfrm>
          <a:prstGeom prst="rect">
            <a:avLst/>
          </a:prstGeom>
          <a:noFill/>
          <a:ln/>
        </p:spPr>
        <p:txBody>
          <a:bodyPr wrap="square" lIns="0" tIns="0" rIns="0" bIns="0" rtlCol="0" anchor="t"/>
          <a:lstStyle/>
          <a:p>
            <a:pPr indent="0" marL="0">
              <a:buNone/>
            </a:pPr>
            <a:r>
              <a:rPr lang="en-US" sz="1600" b="1" dirty="0">
                <a:solidFill>
                  <a:srgbClr val="13294B"/>
                </a:solidFill>
                <a:latin typeface="Calibri" pitchFamily="34" charset="0"/>
                <a:ea typeface="Calibri" pitchFamily="34" charset="-122"/>
                <a:cs typeface="Calibri" pitchFamily="34" charset="-120"/>
              </a:rPr>
              <a:t>How do you price?</a:t>
            </a:r>
            <a:endParaRPr lang="en-US" sz="1600" dirty="0"/>
          </a:p>
        </p:txBody>
      </p:sp>
      <p:sp>
        <p:nvSpPr>
          <p:cNvPr id="6" name="Text 3"/>
          <p:cNvSpPr txBox="1"/>
          <p:nvPr/>
        </p:nvSpPr>
        <p:spPr>
          <a:xfrm>
            <a:off x="548640" y="2194560"/>
            <a:ext cx="5440680" cy="731520"/>
          </a:xfrm>
          <a:prstGeom prst="rect">
            <a:avLst/>
          </a:prstGeom>
          <a:noFill/>
          <a:ln/>
        </p:spPr>
        <p:txBody>
          <a:bodyPr wrap="square" lIns="0" tIns="0" rIns="0" bIns="0" rtlCol="0" anchor="t"/>
          <a:lstStyle/>
          <a:p>
            <a:pPr indent="0" marL="0">
              <a:buNone/>
            </a:pPr>
            <a:r>
              <a:rPr lang="en-US" sz="1400" dirty="0">
                <a:solidFill>
                  <a:srgbClr val="4A5868"/>
                </a:solidFill>
                <a:latin typeface="Calibri" pitchFamily="34" charset="0"/>
                <a:ea typeface="Calibri" pitchFamily="34" charset="-122"/>
                <a:cs typeface="Calibri" pitchFamily="34" charset="-120"/>
              </a:rPr>
              <a:t>Fixed fees for projects. Workshops have a set price. Only coaching is hourly.</a:t>
            </a:r>
            <a:endParaRPr lang="en-US" sz="1400" dirty="0"/>
          </a:p>
        </p:txBody>
      </p:sp>
      <p:sp>
        <p:nvSpPr>
          <p:cNvPr id="7" name="Shape 4"/>
          <p:cNvSpPr/>
          <p:nvPr/>
        </p:nvSpPr>
        <p:spPr>
          <a:xfrm>
            <a:off x="548640" y="2971800"/>
            <a:ext cx="5440680" cy="0"/>
          </a:xfrm>
          <a:prstGeom prst="line">
            <a:avLst/>
          </a:prstGeom>
          <a:noFill/>
          <a:ln w="12700">
            <a:solidFill>
              <a:srgbClr val="DDE3EA"/>
            </a:solidFill>
            <a:prstDash val="solid"/>
          </a:ln>
        </p:spPr>
        <p:txBody>
          <a:bodyPr/>
          <a:p/>
        </p:txBody>
      </p:sp>
      <p:sp>
        <p:nvSpPr>
          <p:cNvPr id="8" name="Text 5"/>
          <p:cNvSpPr txBox="1"/>
          <p:nvPr/>
        </p:nvSpPr>
        <p:spPr>
          <a:xfrm>
            <a:off x="6172200" y="1783080"/>
            <a:ext cx="5440680" cy="411480"/>
          </a:xfrm>
          <a:prstGeom prst="rect">
            <a:avLst/>
          </a:prstGeom>
          <a:noFill/>
          <a:ln/>
        </p:spPr>
        <p:txBody>
          <a:bodyPr wrap="square" lIns="0" tIns="0" rIns="0" bIns="0" rtlCol="0" anchor="t"/>
          <a:lstStyle/>
          <a:p>
            <a:pPr indent="0" marL="0">
              <a:buNone/>
            </a:pPr>
            <a:r>
              <a:rPr lang="en-US" sz="1600" b="1" dirty="0">
                <a:solidFill>
                  <a:srgbClr val="13294B"/>
                </a:solidFill>
                <a:latin typeface="Calibri" pitchFamily="34" charset="0"/>
                <a:ea typeface="Calibri" pitchFamily="34" charset="-122"/>
                <a:cs typeface="Calibri" pitchFamily="34" charset="-120"/>
              </a:rPr>
              <a:t>How long does a project take?</a:t>
            </a:r>
            <a:endParaRPr lang="en-US" sz="1600" dirty="0"/>
          </a:p>
        </p:txBody>
      </p:sp>
      <p:sp>
        <p:nvSpPr>
          <p:cNvPr id="9" name="Text 6"/>
          <p:cNvSpPr txBox="1"/>
          <p:nvPr/>
        </p:nvSpPr>
        <p:spPr>
          <a:xfrm>
            <a:off x="6172200" y="2194560"/>
            <a:ext cx="5440680" cy="731520"/>
          </a:xfrm>
          <a:prstGeom prst="rect">
            <a:avLst/>
          </a:prstGeom>
          <a:noFill/>
          <a:ln/>
        </p:spPr>
        <p:txBody>
          <a:bodyPr wrap="square" lIns="0" tIns="0" rIns="0" bIns="0" rtlCol="0" anchor="t"/>
          <a:lstStyle/>
          <a:p>
            <a:pPr indent="0" marL="0">
              <a:buNone/>
            </a:pPr>
            <a:r>
              <a:rPr lang="en-US" sz="1400" dirty="0">
                <a:solidFill>
                  <a:srgbClr val="4A5868"/>
                </a:solidFill>
                <a:latin typeface="Calibri" pitchFamily="34" charset="0"/>
                <a:ea typeface="Calibri" pitchFamily="34" charset="-122"/>
                <a:cs typeface="Calibri" pitchFamily="34" charset="-120"/>
              </a:rPr>
              <a:t>Most run six to twelve weeks, with a check-in every two weeks.</a:t>
            </a:r>
            <a:endParaRPr lang="en-US" sz="1400" dirty="0"/>
          </a:p>
        </p:txBody>
      </p:sp>
      <p:sp>
        <p:nvSpPr>
          <p:cNvPr id="10" name="Shape 7"/>
          <p:cNvSpPr/>
          <p:nvPr/>
        </p:nvSpPr>
        <p:spPr>
          <a:xfrm>
            <a:off x="6172200" y="2971800"/>
            <a:ext cx="5440680" cy="0"/>
          </a:xfrm>
          <a:prstGeom prst="line">
            <a:avLst/>
          </a:prstGeom>
          <a:noFill/>
          <a:ln w="12700">
            <a:solidFill>
              <a:srgbClr val="DDE3EA"/>
            </a:solidFill>
            <a:prstDash val="solid"/>
          </a:ln>
        </p:spPr>
        <p:txBody>
          <a:bodyPr/>
          <a:p/>
        </p:txBody>
      </p:sp>
      <p:sp>
        <p:nvSpPr>
          <p:cNvPr id="11" name="Text 8"/>
          <p:cNvSpPr txBox="1"/>
          <p:nvPr/>
        </p:nvSpPr>
        <p:spPr>
          <a:xfrm>
            <a:off x="548640" y="3154680"/>
            <a:ext cx="5440680" cy="411480"/>
          </a:xfrm>
          <a:prstGeom prst="rect">
            <a:avLst/>
          </a:prstGeom>
          <a:noFill/>
          <a:ln/>
        </p:spPr>
        <p:txBody>
          <a:bodyPr wrap="square" lIns="0" tIns="0" rIns="0" bIns="0" rtlCol="0" anchor="t"/>
          <a:lstStyle/>
          <a:p>
            <a:pPr indent="0" marL="0">
              <a:buNone/>
            </a:pPr>
            <a:r>
              <a:rPr lang="en-US" sz="1600" b="1" dirty="0">
                <a:solidFill>
                  <a:srgbClr val="13294B"/>
                </a:solidFill>
                <a:latin typeface="Calibri" pitchFamily="34" charset="0"/>
                <a:ea typeface="Calibri" pitchFamily="34" charset="-122"/>
                <a:cs typeface="Calibri" pitchFamily="34" charset="-120"/>
              </a:rPr>
              <a:t>Do you work remotely?</a:t>
            </a:r>
            <a:endParaRPr lang="en-US" sz="1600" dirty="0"/>
          </a:p>
        </p:txBody>
      </p:sp>
      <p:sp>
        <p:nvSpPr>
          <p:cNvPr id="12" name="Text 9"/>
          <p:cNvSpPr txBox="1"/>
          <p:nvPr/>
        </p:nvSpPr>
        <p:spPr>
          <a:xfrm>
            <a:off x="548640" y="3566160"/>
            <a:ext cx="5440680" cy="731520"/>
          </a:xfrm>
          <a:prstGeom prst="rect">
            <a:avLst/>
          </a:prstGeom>
          <a:noFill/>
          <a:ln/>
        </p:spPr>
        <p:txBody>
          <a:bodyPr wrap="square" lIns="0" tIns="0" rIns="0" bIns="0" rtlCol="0" anchor="t"/>
          <a:lstStyle/>
          <a:p>
            <a:pPr indent="0" marL="0">
              <a:buNone/>
            </a:pPr>
            <a:r>
              <a:rPr lang="en-US" sz="1400" dirty="0">
                <a:solidFill>
                  <a:srgbClr val="4A5868"/>
                </a:solidFill>
                <a:latin typeface="Calibri" pitchFamily="34" charset="0"/>
                <a:ea typeface="Calibri" pitchFamily="34" charset="-122"/>
                <a:cs typeface="Calibri" pitchFamily="34" charset="-120"/>
              </a:rPr>
              <a:t>Mostly. I come on site for kickoffs and workshops when it helps.</a:t>
            </a:r>
            <a:endParaRPr lang="en-US" sz="1400" dirty="0"/>
          </a:p>
        </p:txBody>
      </p:sp>
      <p:sp>
        <p:nvSpPr>
          <p:cNvPr id="13" name="Shape 10"/>
          <p:cNvSpPr/>
          <p:nvPr/>
        </p:nvSpPr>
        <p:spPr>
          <a:xfrm>
            <a:off x="548640" y="4343400"/>
            <a:ext cx="5440680" cy="0"/>
          </a:xfrm>
          <a:prstGeom prst="line">
            <a:avLst/>
          </a:prstGeom>
          <a:noFill/>
          <a:ln w="12700">
            <a:solidFill>
              <a:srgbClr val="DDE3EA"/>
            </a:solidFill>
            <a:prstDash val="solid"/>
          </a:ln>
        </p:spPr>
        <p:txBody>
          <a:bodyPr/>
          <a:p/>
        </p:txBody>
      </p:sp>
      <p:sp>
        <p:nvSpPr>
          <p:cNvPr id="14" name="Text 11"/>
          <p:cNvSpPr txBox="1"/>
          <p:nvPr/>
        </p:nvSpPr>
        <p:spPr>
          <a:xfrm>
            <a:off x="6172200" y="3154680"/>
            <a:ext cx="5440680" cy="411480"/>
          </a:xfrm>
          <a:prstGeom prst="rect">
            <a:avLst/>
          </a:prstGeom>
          <a:noFill/>
          <a:ln/>
        </p:spPr>
        <p:txBody>
          <a:bodyPr wrap="square" lIns="0" tIns="0" rIns="0" bIns="0" rtlCol="0" anchor="t"/>
          <a:lstStyle/>
          <a:p>
            <a:pPr indent="0" marL="0">
              <a:buNone/>
            </a:pPr>
            <a:r>
              <a:rPr lang="en-US" sz="1600" b="1" dirty="0">
                <a:solidFill>
                  <a:srgbClr val="13294B"/>
                </a:solidFill>
                <a:latin typeface="Calibri" pitchFamily="34" charset="0"/>
                <a:ea typeface="Calibri" pitchFamily="34" charset="-122"/>
                <a:cs typeface="Calibri" pitchFamily="34" charset="-120"/>
              </a:rPr>
              <a:t>Who does the work?</a:t>
            </a:r>
            <a:endParaRPr lang="en-US" sz="1600" dirty="0"/>
          </a:p>
        </p:txBody>
      </p:sp>
      <p:sp>
        <p:nvSpPr>
          <p:cNvPr id="15" name="Text 12"/>
          <p:cNvSpPr txBox="1"/>
          <p:nvPr/>
        </p:nvSpPr>
        <p:spPr>
          <a:xfrm>
            <a:off x="6172200" y="3566160"/>
            <a:ext cx="5440680" cy="731520"/>
          </a:xfrm>
          <a:prstGeom prst="rect">
            <a:avLst/>
          </a:prstGeom>
          <a:noFill/>
          <a:ln/>
        </p:spPr>
        <p:txBody>
          <a:bodyPr wrap="square" lIns="0" tIns="0" rIns="0" bIns="0" rtlCol="0" anchor="t"/>
          <a:lstStyle/>
          <a:p>
            <a:pPr indent="0" marL="0">
              <a:buNone/>
            </a:pPr>
            <a:r>
              <a:rPr lang="en-US" sz="1400" dirty="0">
                <a:solidFill>
                  <a:srgbClr val="4A5868"/>
                </a:solidFill>
                <a:latin typeface="Calibri" pitchFamily="34" charset="0"/>
                <a:ea typeface="Calibri" pitchFamily="34" charset="-122"/>
                <a:cs typeface="Calibri" pitchFamily="34" charset="-120"/>
              </a:rPr>
              <a:t>I do. For design or extra research, I bring in specialists I've worked with.</a:t>
            </a:r>
            <a:endParaRPr lang="en-US" sz="1400" dirty="0"/>
          </a:p>
        </p:txBody>
      </p:sp>
      <p:sp>
        <p:nvSpPr>
          <p:cNvPr id="16" name="Shape 13"/>
          <p:cNvSpPr/>
          <p:nvPr/>
        </p:nvSpPr>
        <p:spPr>
          <a:xfrm>
            <a:off x="6172200" y="4343400"/>
            <a:ext cx="5440680" cy="0"/>
          </a:xfrm>
          <a:prstGeom prst="line">
            <a:avLst/>
          </a:prstGeom>
          <a:noFill/>
          <a:ln w="12700">
            <a:solidFill>
              <a:srgbClr val="DDE3EA"/>
            </a:solidFill>
            <a:prstDash val="solid"/>
          </a:ln>
        </p:spPr>
        <p:txBody>
          <a:bodyPr/>
          <a:p/>
        </p:txBody>
      </p:sp>
      <p:sp>
        <p:nvSpPr>
          <p:cNvPr id="17" name="Text 14"/>
          <p:cNvSpPr txBox="1"/>
          <p:nvPr/>
        </p:nvSpPr>
        <p:spPr>
          <a:xfrm>
            <a:off x="548640" y="4526280"/>
            <a:ext cx="5440680" cy="411480"/>
          </a:xfrm>
          <a:prstGeom prst="rect">
            <a:avLst/>
          </a:prstGeom>
          <a:noFill/>
          <a:ln/>
        </p:spPr>
        <p:txBody>
          <a:bodyPr wrap="square" lIns="0" tIns="0" rIns="0" bIns="0" rtlCol="0" anchor="t"/>
          <a:lstStyle/>
          <a:p>
            <a:pPr indent="0" marL="0">
              <a:buNone/>
            </a:pPr>
            <a:r>
              <a:rPr lang="en-US" sz="1600" b="1" dirty="0">
                <a:solidFill>
                  <a:srgbClr val="13294B"/>
                </a:solidFill>
                <a:latin typeface="Calibri" pitchFamily="34" charset="0"/>
                <a:ea typeface="Calibri" pitchFamily="34" charset="-122"/>
                <a:cs typeface="Calibri" pitchFamily="34" charset="-120"/>
              </a:rPr>
              <a:t>What do you need from us?</a:t>
            </a:r>
            <a:endParaRPr lang="en-US" sz="1600" dirty="0"/>
          </a:p>
        </p:txBody>
      </p:sp>
      <p:sp>
        <p:nvSpPr>
          <p:cNvPr id="18" name="Text 15"/>
          <p:cNvSpPr txBox="1"/>
          <p:nvPr/>
        </p:nvSpPr>
        <p:spPr>
          <a:xfrm>
            <a:off x="548640" y="4937760"/>
            <a:ext cx="5440680" cy="731520"/>
          </a:xfrm>
          <a:prstGeom prst="rect">
            <a:avLst/>
          </a:prstGeom>
          <a:noFill/>
          <a:ln/>
        </p:spPr>
        <p:txBody>
          <a:bodyPr wrap="square" lIns="0" tIns="0" rIns="0" bIns="0" rtlCol="0" anchor="t"/>
          <a:lstStyle/>
          <a:p>
            <a:pPr indent="0" marL="0">
              <a:buNone/>
            </a:pPr>
            <a:r>
              <a:rPr lang="en-US" sz="1400" dirty="0">
                <a:solidFill>
                  <a:srgbClr val="4A5868"/>
                </a:solidFill>
                <a:latin typeface="Calibri" pitchFamily="34" charset="0"/>
                <a:ea typeface="Calibri" pitchFamily="34" charset="-122"/>
                <a:cs typeface="Calibri" pitchFamily="34" charset="-120"/>
              </a:rPr>
              <a:t>A day-to-day contact, access to people and documents, and quick feedback on drafts.</a:t>
            </a:r>
            <a:endParaRPr lang="en-US" sz="1400" dirty="0"/>
          </a:p>
        </p:txBody>
      </p:sp>
      <p:sp>
        <p:nvSpPr>
          <p:cNvPr id="19" name="Shape 16"/>
          <p:cNvSpPr/>
          <p:nvPr/>
        </p:nvSpPr>
        <p:spPr>
          <a:xfrm>
            <a:off x="548640" y="5715000"/>
            <a:ext cx="5440680" cy="0"/>
          </a:xfrm>
          <a:prstGeom prst="line">
            <a:avLst/>
          </a:prstGeom>
          <a:noFill/>
          <a:ln w="12700">
            <a:solidFill>
              <a:srgbClr val="DDE3EA"/>
            </a:solidFill>
            <a:prstDash val="solid"/>
          </a:ln>
        </p:spPr>
        <p:txBody>
          <a:bodyPr/>
          <a:p/>
        </p:txBody>
      </p:sp>
      <p:sp>
        <p:nvSpPr>
          <p:cNvPr id="20" name="Text 17"/>
          <p:cNvSpPr txBox="1"/>
          <p:nvPr/>
        </p:nvSpPr>
        <p:spPr>
          <a:xfrm>
            <a:off x="6172200" y="4526280"/>
            <a:ext cx="5440680" cy="411480"/>
          </a:xfrm>
          <a:prstGeom prst="rect">
            <a:avLst/>
          </a:prstGeom>
          <a:noFill/>
          <a:ln/>
        </p:spPr>
        <p:txBody>
          <a:bodyPr wrap="square" lIns="0" tIns="0" rIns="0" bIns="0" rtlCol="0" anchor="t"/>
          <a:lstStyle/>
          <a:p>
            <a:pPr indent="0" marL="0">
              <a:buNone/>
            </a:pPr>
            <a:r>
              <a:rPr lang="en-US" sz="1600" b="1" dirty="0">
                <a:solidFill>
                  <a:srgbClr val="13294B"/>
                </a:solidFill>
                <a:latin typeface="Calibri" pitchFamily="34" charset="0"/>
                <a:ea typeface="Calibri" pitchFamily="34" charset="-122"/>
                <a:cs typeface="Calibri" pitchFamily="34" charset="-120"/>
              </a:rPr>
              <a:t>How do we start?</a:t>
            </a:r>
            <a:endParaRPr lang="en-US" sz="1600" dirty="0"/>
          </a:p>
        </p:txBody>
      </p:sp>
      <p:sp>
        <p:nvSpPr>
          <p:cNvPr id="21" name="Text 18"/>
          <p:cNvSpPr txBox="1"/>
          <p:nvPr/>
        </p:nvSpPr>
        <p:spPr>
          <a:xfrm>
            <a:off x="6172200" y="4937760"/>
            <a:ext cx="5440680" cy="731520"/>
          </a:xfrm>
          <a:prstGeom prst="rect">
            <a:avLst/>
          </a:prstGeom>
          <a:noFill/>
          <a:ln/>
        </p:spPr>
        <p:txBody>
          <a:bodyPr wrap="square" lIns="0" tIns="0" rIns="0" bIns="0" rtlCol="0" anchor="t"/>
          <a:lstStyle/>
          <a:p>
            <a:pPr indent="0" marL="0">
              <a:buNone/>
            </a:pPr>
            <a:r>
              <a:rPr lang="en-US" sz="1400" dirty="0">
                <a:solidFill>
                  <a:srgbClr val="4A5868"/>
                </a:solidFill>
                <a:latin typeface="Calibri" pitchFamily="34" charset="0"/>
                <a:ea typeface="Calibri" pitchFamily="34" charset="-122"/>
                <a:cs typeface="Calibri" pitchFamily="34" charset="-120"/>
              </a:rPr>
              <a:t>A 30-minute call, then a one-page problem statement for you to edit.</a:t>
            </a:r>
            <a:endParaRPr lang="en-US" sz="1400" dirty="0"/>
          </a:p>
        </p:txBody>
      </p:sp>
      <p:sp>
        <p:nvSpPr>
          <p:cNvPr id="22" name="Shape 19"/>
          <p:cNvSpPr/>
          <p:nvPr/>
        </p:nvSpPr>
        <p:spPr>
          <a:xfrm>
            <a:off x="6172200" y="5715000"/>
            <a:ext cx="5440680" cy="0"/>
          </a:xfrm>
          <a:prstGeom prst="line">
            <a:avLst/>
          </a:prstGeom>
          <a:noFill/>
          <a:ln w="12700">
            <a:solidFill>
              <a:srgbClr val="DDE3EA"/>
            </a:solidFill>
            <a:prstDash val="solid"/>
          </a:ln>
        </p:spPr>
        <p:txBody>
          <a:bodyPr/>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Most projects start with a 30-minute call and a one-page problem statement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 </a:t>
            </a:r>
            <a:endParaRPr lang="en-US" sz="1000" dirty="0"/>
          </a:p>
        </p:txBody>
      </p:sp>
      <p:sp>
        <p:nvSpPr>
          <p:cNvPr id="5" name="Shape 2"/>
          <p:cNvSpPr/>
          <p:nvPr/>
        </p:nvSpPr>
        <p:spPr>
          <a:xfrm>
            <a:off x="548640" y="1783080"/>
            <a:ext cx="548640" cy="548640"/>
          </a:xfrm>
          <a:prstGeom prst="ellipse">
            <a:avLst/>
          </a:prstGeom>
          <a:solidFill>
            <a:srgbClr val="2F6690"/>
          </a:solidFill>
          <a:ln/>
        </p:spPr>
        <p:txBody>
          <a:bodyPr/>
          <a:p/>
        </p:txBody>
      </p:sp>
      <p:sp>
        <p:nvSpPr>
          <p:cNvPr id="6" name="Text 3"/>
          <p:cNvSpPr txBox="1"/>
          <p:nvPr/>
        </p:nvSpPr>
        <p:spPr>
          <a:xfrm>
            <a:off x="548640" y="1783080"/>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1</a:t>
            </a:r>
            <a:endParaRPr lang="en-US" sz="1800" dirty="0"/>
          </a:p>
        </p:txBody>
      </p:sp>
      <p:sp>
        <p:nvSpPr>
          <p:cNvPr id="7" name="Text 4"/>
          <p:cNvSpPr txBox="1"/>
          <p:nvPr/>
        </p:nvSpPr>
        <p:spPr>
          <a:xfrm>
            <a:off x="1371600" y="1764792"/>
            <a:ext cx="6035040" cy="457200"/>
          </a:xfrm>
          <a:prstGeom prst="rect">
            <a:avLst/>
          </a:prstGeom>
          <a:noFill/>
          <a:ln/>
        </p:spPr>
        <p:txBody>
          <a:bodyPr wrap="square" lIns="0" tIns="0" rIns="0" bIns="0" rtlCol="0" anchor="ctr"/>
          <a:lstStyle/>
          <a:p>
            <a:pPr indent="0" marL="0">
              <a:buNone/>
            </a:pPr>
            <a:r>
              <a:rPr lang="en-US" sz="1900" b="1" dirty="0">
                <a:solidFill>
                  <a:srgbClr val="13294B"/>
                </a:solidFill>
                <a:latin typeface="Calibri" pitchFamily="34" charset="0"/>
                <a:ea typeface="Calibri" pitchFamily="34" charset="-122"/>
                <a:cs typeface="Calibri" pitchFamily="34" charset="-120"/>
              </a:rPr>
              <a:t>Book a 30-minute call</a:t>
            </a:r>
            <a:endParaRPr lang="en-US" sz="1900" dirty="0"/>
          </a:p>
        </p:txBody>
      </p:sp>
      <p:sp>
        <p:nvSpPr>
          <p:cNvPr id="8" name="Text 5"/>
          <p:cNvSpPr txBox="1"/>
          <p:nvPr/>
        </p:nvSpPr>
        <p:spPr>
          <a:xfrm>
            <a:off x="1371600" y="2221992"/>
            <a:ext cx="6035040" cy="457200"/>
          </a:xfrm>
          <a:prstGeom prst="rect">
            <a:avLst/>
          </a:prstGeom>
          <a:noFill/>
          <a:ln/>
        </p:spPr>
        <p:txBody>
          <a:bodyPr wrap="square" lIns="0" tIns="0" rIns="0" bIns="0" rtlCol="0" anchor="t"/>
          <a:lstStyle/>
          <a:p>
            <a:pPr indent="0" marL="0">
              <a:buNone/>
            </a:pPr>
            <a:r>
              <a:rPr lang="en-US" sz="1500" dirty="0">
                <a:solidFill>
                  <a:srgbClr val="4A5868"/>
                </a:solidFill>
                <a:latin typeface="Calibri" pitchFamily="34" charset="0"/>
                <a:ea typeface="Calibri" pitchFamily="34" charset="-122"/>
                <a:cs typeface="Calibri" pitchFamily="34" charset="-120"/>
              </a:rPr>
              <a:t>We talk through what's happening and why now.</a:t>
            </a:r>
            <a:endParaRPr lang="en-US" sz="1500" dirty="0"/>
          </a:p>
        </p:txBody>
      </p:sp>
      <p:sp>
        <p:nvSpPr>
          <p:cNvPr id="9" name="Shape 6"/>
          <p:cNvSpPr/>
          <p:nvPr/>
        </p:nvSpPr>
        <p:spPr>
          <a:xfrm>
            <a:off x="548640" y="2926080"/>
            <a:ext cx="548640" cy="548640"/>
          </a:xfrm>
          <a:prstGeom prst="ellipse">
            <a:avLst/>
          </a:prstGeom>
          <a:solidFill>
            <a:srgbClr val="2F6690"/>
          </a:solidFill>
          <a:ln/>
        </p:spPr>
        <p:txBody>
          <a:bodyPr/>
          <a:p/>
        </p:txBody>
      </p:sp>
      <p:sp>
        <p:nvSpPr>
          <p:cNvPr id="10" name="Text 7"/>
          <p:cNvSpPr txBox="1"/>
          <p:nvPr/>
        </p:nvSpPr>
        <p:spPr>
          <a:xfrm>
            <a:off x="548640" y="2926080"/>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2</a:t>
            </a:r>
            <a:endParaRPr lang="en-US" sz="1800" dirty="0"/>
          </a:p>
        </p:txBody>
      </p:sp>
      <p:sp>
        <p:nvSpPr>
          <p:cNvPr id="11" name="Text 8"/>
          <p:cNvSpPr txBox="1"/>
          <p:nvPr/>
        </p:nvSpPr>
        <p:spPr>
          <a:xfrm>
            <a:off x="1371600" y="2907792"/>
            <a:ext cx="6035040" cy="457200"/>
          </a:xfrm>
          <a:prstGeom prst="rect">
            <a:avLst/>
          </a:prstGeom>
          <a:noFill/>
          <a:ln/>
        </p:spPr>
        <p:txBody>
          <a:bodyPr wrap="square" lIns="0" tIns="0" rIns="0" bIns="0" rtlCol="0" anchor="ctr"/>
          <a:lstStyle/>
          <a:p>
            <a:pPr indent="0" marL="0">
              <a:buNone/>
            </a:pPr>
            <a:r>
              <a:rPr lang="en-US" sz="1900" b="1" dirty="0">
                <a:solidFill>
                  <a:srgbClr val="13294B"/>
                </a:solidFill>
                <a:latin typeface="Calibri" pitchFamily="34" charset="0"/>
                <a:ea typeface="Calibri" pitchFamily="34" charset="-122"/>
                <a:cs typeface="Calibri" pitchFamily="34" charset="-120"/>
              </a:rPr>
              <a:t>Get a one-page problem statement</a:t>
            </a:r>
            <a:endParaRPr lang="en-US" sz="1900" dirty="0"/>
          </a:p>
        </p:txBody>
      </p:sp>
      <p:sp>
        <p:nvSpPr>
          <p:cNvPr id="12" name="Text 9"/>
          <p:cNvSpPr txBox="1"/>
          <p:nvPr/>
        </p:nvSpPr>
        <p:spPr>
          <a:xfrm>
            <a:off x="1371600" y="3364992"/>
            <a:ext cx="6035040" cy="457200"/>
          </a:xfrm>
          <a:prstGeom prst="rect">
            <a:avLst/>
          </a:prstGeom>
          <a:noFill/>
          <a:ln/>
        </p:spPr>
        <p:txBody>
          <a:bodyPr wrap="square" lIns="0" tIns="0" rIns="0" bIns="0" rtlCol="0" anchor="t"/>
          <a:lstStyle/>
          <a:p>
            <a:pPr indent="0" marL="0">
              <a:buNone/>
            </a:pPr>
            <a:r>
              <a:rPr lang="en-US" sz="1500" dirty="0">
                <a:solidFill>
                  <a:srgbClr val="4A5868"/>
                </a:solidFill>
                <a:latin typeface="Calibri" pitchFamily="34" charset="0"/>
                <a:ea typeface="Calibri" pitchFamily="34" charset="-122"/>
                <a:cs typeface="Calibri" pitchFamily="34" charset="-120"/>
              </a:rPr>
              <a:t>Within two days, written in your words, for you to edit.</a:t>
            </a:r>
            <a:endParaRPr lang="en-US" sz="1500" dirty="0"/>
          </a:p>
        </p:txBody>
      </p:sp>
      <p:sp>
        <p:nvSpPr>
          <p:cNvPr id="13" name="Shape 10"/>
          <p:cNvSpPr/>
          <p:nvPr/>
        </p:nvSpPr>
        <p:spPr>
          <a:xfrm>
            <a:off x="548640" y="4069080"/>
            <a:ext cx="548640" cy="548640"/>
          </a:xfrm>
          <a:prstGeom prst="ellipse">
            <a:avLst/>
          </a:prstGeom>
          <a:solidFill>
            <a:srgbClr val="2F6690"/>
          </a:solidFill>
          <a:ln/>
        </p:spPr>
        <p:txBody>
          <a:bodyPr/>
          <a:p/>
        </p:txBody>
      </p:sp>
      <p:sp>
        <p:nvSpPr>
          <p:cNvPr id="14" name="Text 11"/>
          <p:cNvSpPr txBox="1"/>
          <p:nvPr/>
        </p:nvSpPr>
        <p:spPr>
          <a:xfrm>
            <a:off x="548640" y="4069080"/>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3</a:t>
            </a:r>
            <a:endParaRPr lang="en-US" sz="1800" dirty="0"/>
          </a:p>
        </p:txBody>
      </p:sp>
      <p:sp>
        <p:nvSpPr>
          <p:cNvPr id="15" name="Text 12"/>
          <p:cNvSpPr txBox="1"/>
          <p:nvPr/>
        </p:nvSpPr>
        <p:spPr>
          <a:xfrm>
            <a:off x="1371600" y="4050792"/>
            <a:ext cx="6035040" cy="457200"/>
          </a:xfrm>
          <a:prstGeom prst="rect">
            <a:avLst/>
          </a:prstGeom>
          <a:noFill/>
          <a:ln/>
        </p:spPr>
        <p:txBody>
          <a:bodyPr wrap="square" lIns="0" tIns="0" rIns="0" bIns="0" rtlCol="0" anchor="ctr"/>
          <a:lstStyle/>
          <a:p>
            <a:pPr indent="0" marL="0">
              <a:buNone/>
            </a:pPr>
            <a:r>
              <a:rPr lang="en-US" sz="1900" b="1" dirty="0">
                <a:solidFill>
                  <a:srgbClr val="13294B"/>
                </a:solidFill>
                <a:latin typeface="Calibri" pitchFamily="34" charset="0"/>
                <a:ea typeface="Calibri" pitchFamily="34" charset="-122"/>
                <a:cs typeface="Calibri" pitchFamily="34" charset="-120"/>
              </a:rPr>
              <a:t>Pick a way to start</a:t>
            </a:r>
            <a:endParaRPr lang="en-US" sz="1900" dirty="0"/>
          </a:p>
        </p:txBody>
      </p:sp>
      <p:sp>
        <p:nvSpPr>
          <p:cNvPr id="16" name="Text 13"/>
          <p:cNvSpPr txBox="1"/>
          <p:nvPr/>
        </p:nvSpPr>
        <p:spPr>
          <a:xfrm>
            <a:off x="1371600" y="4507992"/>
            <a:ext cx="6035040" cy="457200"/>
          </a:xfrm>
          <a:prstGeom prst="rect">
            <a:avLst/>
          </a:prstGeom>
          <a:noFill/>
          <a:ln/>
        </p:spPr>
        <p:txBody>
          <a:bodyPr wrap="square" lIns="0" tIns="0" rIns="0" bIns="0" rtlCol="0" anchor="t"/>
          <a:lstStyle/>
          <a:p>
            <a:pPr indent="0" marL="0">
              <a:buNone/>
            </a:pPr>
            <a:r>
              <a:rPr lang="en-US" sz="1500" dirty="0">
                <a:solidFill>
                  <a:srgbClr val="4A5868"/>
                </a:solidFill>
                <a:latin typeface="Calibri" pitchFamily="34" charset="0"/>
                <a:ea typeface="Calibri" pitchFamily="34" charset="-122"/>
                <a:cs typeface="Calibri" pitchFamily="34" charset="-120"/>
              </a:rPr>
              <a:t>A workshop, a project, or a retainer, with a fixed price.</a:t>
            </a:r>
            <a:endParaRPr lang="en-US" sz="1500" dirty="0"/>
          </a:p>
        </p:txBody>
      </p:sp>
      <p:sp>
        <p:nvSpPr>
          <p:cNvPr id="17" name="Shape 14"/>
          <p:cNvSpPr/>
          <p:nvPr/>
        </p:nvSpPr>
        <p:spPr>
          <a:xfrm>
            <a:off x="7589520" y="1783080"/>
            <a:ext cx="4053535" cy="3200400"/>
          </a:xfrm>
          <a:prstGeom prst="rect">
            <a:avLst>
              <a:gd name="adj" fmla="val 2286"/>
            </a:avLst>
          </a:prstGeom>
          <a:solidFill>
            <a:srgbClr val="F2F5F8"/>
          </a:solidFill>
          <a:ln/>
        </p:spPr>
        <p:txBody>
          <a:bodyPr/>
          <a:p/>
        </p:txBody>
      </p:sp>
      <p:sp>
        <p:nvSpPr>
          <p:cNvPr id="18" name="Text 15"/>
          <p:cNvSpPr txBox="1"/>
          <p:nvPr/>
        </p:nvSpPr>
        <p:spPr>
          <a:xfrm>
            <a:off x="7863840" y="2057400"/>
            <a:ext cx="3566160" cy="457200"/>
          </a:xfrm>
          <a:prstGeom prst="rect">
            <a:avLst/>
          </a:prstGeom>
          <a:noFill/>
          <a:ln/>
        </p:spPr>
        <p:txBody>
          <a:bodyPr wrap="square" lIns="0" tIns="0" rIns="0" bIns="0" rtlCol="0" anchor="t"/>
          <a:lstStyle/>
          <a:p>
            <a:pPr indent="0" marL="0">
              <a:buNone/>
            </a:pPr>
            <a:r>
              <a:rPr lang="en-US" sz="2000" b="1" dirty="0">
                <a:solidFill>
                  <a:srgbClr val="13294B"/>
                </a:solidFill>
                <a:latin typeface="Calibri" pitchFamily="34" charset="0"/>
                <a:ea typeface="Calibri" pitchFamily="34" charset="-122"/>
                <a:cs typeface="Calibri" pitchFamily="34" charset="-120"/>
              </a:rPr>
              <a:t>Sam Rivera</a:t>
            </a:r>
            <a:endParaRPr lang="en-US" sz="2000" dirty="0"/>
          </a:p>
        </p:txBody>
      </p:sp>
      <p:sp>
        <p:nvSpPr>
          <p:cNvPr id="19" name="Text 16"/>
          <p:cNvSpPr txBox="1"/>
          <p:nvPr/>
        </p:nvSpPr>
        <p:spPr>
          <a:xfrm>
            <a:off x="7863840" y="2651760"/>
            <a:ext cx="3566160" cy="2011680"/>
          </a:xfrm>
          <a:prstGeom prst="rect">
            <a:avLst/>
          </a:prstGeom>
          <a:noFill/>
          <a:ln/>
        </p:spPr>
        <p:txBody>
          <a:bodyPr wrap="square" lIns="0" tIns="0" rIns="0" bIns="0" rtlCol="0" anchor="t"/>
          <a:lstStyle/>
          <a:p>
            <a:pPr indent="0" marL="0">
              <a:spcAft>
                <a:spcPts val="800"/>
              </a:spcAft>
              <a:buNone/>
            </a:pPr>
            <a:r>
              <a:rPr lang="en-US" sz="1500" dirty="0">
                <a:solidFill>
                  <a:srgbClr val="4A5868"/>
                </a:solidFill>
                <a:latin typeface="Calibri" pitchFamily="34" charset="0"/>
                <a:ea typeface="Calibri" pitchFamily="34" charset="-122"/>
                <a:cs typeface="Calibri" pitchFamily="34" charset="-120"/>
              </a:rPr>
              <a:t>sam@samrivera.com</a:t>
            </a:r>
            <a:endParaRPr lang="en-US" sz="1500" dirty="0"/>
          </a:p>
          <a:p>
            <a:pPr indent="0" marL="0">
              <a:spcAft>
                <a:spcPts val="800"/>
              </a:spcAft>
              <a:buNone/>
            </a:pPr>
            <a:r>
              <a:rPr lang="en-US" sz="1500" dirty="0">
                <a:solidFill>
                  <a:srgbClr val="4A5868"/>
                </a:solidFill>
                <a:latin typeface="Calibri" pitchFamily="34" charset="0"/>
                <a:ea typeface="Calibri" pitchFamily="34" charset="-122"/>
                <a:cs typeface="Calibri" pitchFamily="34" charset="-120"/>
              </a:rPr>
              <a:t>samrivera.com</a:t>
            </a:r>
            <a:endParaRPr lang="en-US" sz="1500" dirty="0"/>
          </a:p>
          <a:p>
            <a:pPr indent="0" marL="0">
              <a:spcAft>
                <a:spcPts val="800"/>
              </a:spcAft>
              <a:buNone/>
            </a:pPr>
            <a:r>
              <a:rPr lang="en-US" sz="1500" dirty="0">
                <a:solidFill>
                  <a:srgbClr val="4A5868"/>
                </a:solidFill>
                <a:latin typeface="Calibri" pitchFamily="34" charset="0"/>
                <a:ea typeface="Calibri" pitchFamily="34" charset="-122"/>
                <a:cs typeface="Calibri" pitchFamily="34" charset="-120"/>
              </a:rPr>
              <a:t>Based in Boston, working remotely</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F8C9A"/>
                </a:solidFill>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spTree>
      <p:nvGrpSpPr>
        <p:cNvPr id="1" name=""/>
        <p:cNvGrpSpPr/>
        <p:nvPr/>
      </p:nvGrpSpPr>
      <p:grpSpPr>
        <a:xfrm>
          <a:off x="0" y="0"/>
          <a:ext cx="0" cy="0"/>
          <a:chOff x="0" y="0"/>
          <a:chExt cx="0" cy="0"/>
        </a:xfrm>
      </p:grpSpPr>
      <p:sp>
        <p:nvSpPr>
          <p:cNvPr id="2" name="Text 0"/>
          <p:cNvSpPr/>
          <p:nvPr>
            <p:ph idx="100" type="title" hasCustomPrompt="1"/>
          </p:nvPr>
        </p:nvSpPr>
        <p:spPr>
          <a:xfrm>
            <a:off x="548640" y="1463040"/>
            <a:ext cx="9875520" cy="2560320"/>
          </a:xfrm>
          <a:prstGeom prst="rect">
            <a:avLst/>
          </a:prstGeom>
          <a:noFill/>
          <a:ln/>
        </p:spPr>
        <p:txBody>
          <a:bodyPr wrap="square" lIns="0" tIns="0" rIns="0" bIns="0" rtlCol="0" anchor="b"/>
          <a:lstStyle/>
          <a:p>
            <a:pPr algn="l" indent="0" marL="0">
              <a:buNone/>
            </a:pPr>
            <a:r>
              <a:rPr lang="en-US" sz="4400" dirty="0">
                <a:solidFill>
                  <a:schemeClr val="bg1"/>
                </a:solidFill>
              </a:rPr>
              <a:t>Thank you</a:t>
            </a:r>
            <a:endParaRPr lang="en-US" sz="4400" dirty="0"/>
          </a:p>
        </p:txBody>
      </p:sp>
      <p:sp>
        <p:nvSpPr>
          <p:cNvPr id="3" name="Text 0"/>
          <p:cNvSpPr/>
          <p:nvPr>
            <p:ph idx="101" type="body" hasCustomPrompt="1"/>
          </p:nvPr>
        </p:nvSpPr>
        <p:spPr>
          <a:xfrm>
            <a:off x="548640" y="4297680"/>
            <a:ext cx="9875520" cy="1097280"/>
          </a:xfrm>
          <a:prstGeom prst="rect">
            <a:avLst/>
          </a:prstGeom>
          <a:noFill/>
          <a:ln/>
        </p:spPr>
        <p:txBody>
          <a:bodyPr wrap="square" lIns="0" tIns="0" rIns="0" bIns="0" rtlCol="0" anchor="t"/>
          <a:lstStyle/>
          <a:p>
            <a:pPr algn="l" indent="0" marL="0">
              <a:buNone/>
            </a:pPr>
            <a:r>
              <a:rPr lang="en-US" sz="1800" dirty="0">
                <a:solidFill>
                  <a:schemeClr val="accent3"/>
                </a:solidFill>
              </a:rPr>
              <a:t>Your name  ·  name@email.com  ·  yourwebsite.com</a:t>
            </a:r>
            <a:endParaRPr lang="en-US" sz="1800" dirty="0"/>
          </a:p>
        </p:txBody>
      </p:sp>
    </p:spTree>
  </p:cSld>
  <p:clrMapOvr>
    <a:masterClrMapping/>
  </p:clrMapOvr>
</p:sld>
</file>

<file path=ppt/theme/theme1.xml><?xml version="1.0" encoding="utf-8"?>
<a:theme xmlns:a="http://schemas.openxmlformats.org/drawingml/2006/main" name="Navy">
  <a:themeElements>
    <a:clrScheme name="Navy">
      <a:dk1>
        <a:srgbClr val="13294B"/>
      </a:dk1>
      <a:lt1>
        <a:srgbClr val="FFFFFF"/>
      </a:lt1>
      <a:dk2>
        <a:srgbClr val="4A5868"/>
      </a:dk2>
      <a:lt2>
        <a:srgbClr val="F2F5F8"/>
      </a:lt2>
      <a:accent1>
        <a:srgbClr val="2F6690"/>
      </a:accent1>
      <a:accent2>
        <a:srgbClr val="13294B"/>
      </a:accent2>
      <a:accent3>
        <a:srgbClr val="BFC8D2"/>
      </a:accent3>
      <a:accent4>
        <a:srgbClr val="1F3B5C"/>
      </a:accent4>
      <a:accent5>
        <a:srgbClr val="7F8C9A"/>
      </a:accent5>
      <a:accent6>
        <a:srgbClr val="DDE3EA"/>
      </a:accent6>
      <a:hlink>
        <a:srgbClr val="2F6690"/>
      </a:hlink>
      <a:folHlink>
        <a:srgbClr val="1F3B5C"/>
      </a:folHlink>
    </a:clrScheme>
    <a:fontScheme name="Navy">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68</Slides>
  <Notes>68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68</vt:i4>
      </vt:variant>
    </vt:vector>
  </HeadingPairs>
  <TitlesOfParts>
    <vt:vector size="7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vector>
  </TitlesOfParts>
  <Company>StrategyU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Freelance Consulting Templates</dc:title>
  <dc:subject>PptxGenJS Presentation</dc:subject>
  <dc:creator>StrategyU</dc:creator>
  <cp:lastModifiedBy>StrategyU</cp:lastModifiedBy>
  <cp:revision>1</cp:revision>
  <dcterms:created xsi:type="dcterms:W3CDTF">2026-10-23T01:48:43Z</dcterms:created>
  <dcterms:modified xsi:type="dcterms:W3CDTF">2026-10-23T01:48:43Z</dcterms:modified>
</cp:coreProperties>
</file>