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1.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charts/chart2.xml" ContentType="application/vnd.openxmlformats-officedocument.drawingml.chart+xml"/>
  <Override PartName="/ppt/slideMasters/slideMaster37.xml" ContentType="application/vnd.openxmlformats-officedocument.presentationml.slideMaster+xml"/>
  <Override PartName="/ppt/slides/slide37.xml" ContentType="application/vnd.openxmlformats-officedocument.presentationml.slide+xml"/>
  <Override PartName="/ppt/charts/chart3.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charts/chart4.xml" ContentType="application/vnd.openxmlformats-officedocument.drawingml.chart+xml"/>
  <Override PartName="/ppt/slideMasters/slideMaster39.xml" ContentType="application/vnd.openxmlformats-officedocument.presentationml.slideMaster+xml"/>
  <Override PartName="/ppt/slides/slide39.xml" ContentType="application/vnd.openxmlformats-officedocument.presentationml.slide+xml"/>
  <Override PartName="/ppt/charts/chart5.xml" ContentType="application/vnd.openxmlformats-officedocument.drawingml.chart+xml"/>
  <Override PartName="/ppt/slideMasters/slideMaster40.xml" ContentType="application/vnd.openxmlformats-officedocument.presentationml.slideMaster+xml"/>
  <Override PartName="/ppt/slides/slide40.xml" ContentType="application/vnd.openxmlformats-officedocument.presentationml.slide+xml"/>
  <Override PartName="/ppt/charts/chart6.xml" ContentType="application/vnd.openxmlformats-officedocument.drawingml.chart+xml"/>
  <Override PartName="/ppt/slideMasters/slideMaster41.xml" ContentType="application/vnd.openxmlformats-officedocument.presentationml.slideMaster+xml"/>
  <Override PartName="/ppt/slides/slide41.xml" ContentType="application/vnd.openxmlformats-officedocument.presentationml.slide+xml"/>
  <Override PartName="/ppt/charts/chart7.xml" ContentType="application/vnd.openxmlformats-officedocument.drawingml.chart+xml"/>
  <Override PartName="/ppt/slideMasters/slideMaster42.xml" ContentType="application/vnd.openxmlformats-officedocument.presentationml.slideMaster+xml"/>
  <Override PartName="/ppt/slides/slide42.xml" ContentType="application/vnd.openxmlformats-officedocument.presentationml.slide+xml"/>
  <Override PartName="/ppt/charts/chart8.xml" ContentType="application/vnd.openxmlformats-officedocument.drawingml.chart+xml"/>
  <Override PartName="/ppt/slideMasters/slideMaster43.xml" ContentType="application/vnd.openxmlformats-officedocument.presentationml.slideMaster+xml"/>
  <Override PartName="/ppt/slides/slide43.xml" ContentType="application/vnd.openxmlformats-officedocument.presentationml.slide+xml"/>
  <Override PartName="/ppt/charts/chart9.xml" ContentType="application/vnd.openxmlformats-officedocument.drawingml.chart+xml"/>
  <Override PartName="/ppt/slideMasters/slideMaster44.xml" ContentType="application/vnd.openxmlformats-officedocument.presentationml.slideMaster+xml"/>
  <Override PartName="/ppt/slides/slide44.xml" ContentType="application/vnd.openxmlformats-officedocument.presentationml.slide+xml"/>
  <Override PartName="/ppt/charts/chart10.xml" ContentType="application/vnd.openxmlformats-officedocument.drawingml.chart+xml"/>
  <Override PartName="/ppt/slideMasters/slideMaster45.xml" ContentType="application/vnd.openxmlformats-officedocument.presentationml.slideMaster+xml"/>
  <Override PartName="/ppt/slides/slide45.xml" ContentType="application/vnd.openxmlformats-officedocument.presentationml.slide+xml"/>
  <Override PartName="/ppt/charts/chart11.xml" ContentType="application/vnd.openxmlformats-officedocument.drawingml.chart+xml"/>
  <Override PartName="/ppt/slideMasters/slideMaster46.xml" ContentType="application/vnd.openxmlformats-officedocument.presentationml.slideMaster+xml"/>
  <Override PartName="/ppt/slides/slide46.xml" ContentType="application/vnd.openxmlformats-officedocument.presentationml.slide+xml"/>
  <Override PartName="/ppt/charts/chart12.xml" ContentType="application/vnd.openxmlformats-officedocument.drawingml.chart+xml"/>
  <Override PartName="/ppt/slideMasters/slideMaster47.xml" ContentType="application/vnd.openxmlformats-officedocument.presentationml.slideMaster+xml"/>
  <Override PartName="/ppt/slides/slide47.xml" ContentType="application/vnd.openxmlformats-officedocument.presentationml.slide+xml"/>
  <Override PartName="/ppt/charts/chart13.xml" ContentType="application/vnd.openxmlformats-officedocument.drawingml.chart+xml"/>
  <Override PartName="/ppt/slideMasters/slideMaster48.xml" ContentType="application/vnd.openxmlformats-officedocument.presentationml.slideMaster+xml"/>
  <Override PartName="/ppt/slides/slide48.xml" ContentType="application/vnd.openxmlformats-officedocument.presentationml.slide+xml"/>
  <Override PartName="/ppt/charts/chart14.xml" ContentType="application/vnd.openxmlformats-officedocument.drawingml.chart+xml"/>
  <Override PartName="/ppt/charts/chart15.xml" ContentType="application/vnd.openxmlformats-officedocument.drawingml.chart+xml"/>
  <Override PartName="/ppt/slideMasters/slideMaster49.xml" ContentType="application/vnd.openxmlformats-officedocument.presentationml.slideMaster+xml"/>
  <Override PartName="/ppt/slides/slide49.xml" ContentType="application/vnd.openxmlformats-officedocument.presentationml.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slideMasters/slideMaster50.xml" ContentType="application/vnd.openxmlformats-officedocument.presentationml.slideMaster+xml"/>
  <Override PartName="/ppt/slides/slide50.xml" ContentType="application/vnd.openxmlformats-officedocument.presentationml.slide+xml"/>
  <Override PartName="/ppt/charts/chart20.xml" ContentType="application/vnd.openxmlformats-officedocument.drawingml.chart+xml"/>
  <Override PartName="/ppt/slideMasters/slideMaster51.xml" ContentType="application/vnd.openxmlformats-officedocument.presentationml.slideMaster+xml"/>
  <Override PartName="/ppt/slides/slide51.xml" ContentType="application/vnd.openxmlformats-officedocument.presentationml.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Masters/slideMaster52.xml" ContentType="application/vnd.openxmlformats-officedocument.presentationml.slideMaster+xml"/>
  <Override PartName="/ppt/slides/slide52.xml" ContentType="application/vnd.openxmlformats-officedocument.presentationml.slide+xml"/>
  <Override PartName="/ppt/charts/chart25.xml" ContentType="application/vnd.openxmlformats-officedocument.drawingml.chart+xml"/>
  <Override PartName="/ppt/slideMasters/slideMaster53.xml" ContentType="application/vnd.openxmlformats-officedocument.presentationml.slideMaster+xml"/>
  <Override PartName="/ppt/slides/slide53.xml" ContentType="application/vnd.openxmlformats-officedocument.presentationml.slide+xml"/>
  <Override PartName="/ppt/charts/chart26.xml" ContentType="application/vnd.openxmlformats-officedocument.drawingml.chart+xml"/>
  <Override PartName="/ppt/slideMasters/slideMaster54.xml" ContentType="application/vnd.openxmlformats-officedocument.presentationml.slideMaster+xml"/>
  <Override PartName="/ppt/slides/slide54.xml" ContentType="application/vnd.openxmlformats-officedocument.presentationml.slide+xml"/>
  <Override PartName="/ppt/charts/chart27.xml" ContentType="application/vnd.openxmlformats-officedocument.drawingml.chart+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charts/chart28.xml" ContentType="application/vnd.openxmlformats-officedocument.drawingml.chart+xml"/>
  <Override PartName="/ppt/slideMasters/slideMaster57.xml" ContentType="application/vnd.openxmlformats-officedocument.presentationml.slideMaster+xml"/>
  <Override PartName="/ppt/slides/slide57.xml" ContentType="application/vnd.openxmlformats-officedocument.presentationml.slide+xml"/>
  <Override PartName="/ppt/charts/chart29.xml" ContentType="application/vnd.openxmlformats-officedocument.drawingml.chart+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charts/chart30.xml" ContentType="application/vnd.openxmlformats-officedocument.drawingml.chart+xml"/>
  <Override PartName="/ppt/slideMasters/slideMaster61.xml" ContentType="application/vnd.openxmlformats-officedocument.presentationml.slideMaster+xml"/>
  <Override PartName="/ppt/slides/slide61.xml" ContentType="application/vnd.openxmlformats-officedocument.presentationml.slide+xml"/>
  <Override PartName="/ppt/charts/chart31.xml" ContentType="application/vnd.openxmlformats-officedocument.drawingml.chart+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charts/chart32.xml" ContentType="application/vnd.openxmlformats-officedocument.drawingml.chart+xml"/>
  <Override PartName="/ppt/slideMasters/slideMaster65.xml" ContentType="application/vnd.openxmlformats-officedocument.presentationml.slideMaster+xml"/>
  <Override PartName="/ppt/slides/slide65.xml" ContentType="application/vnd.openxmlformats-officedocument.presentationml.slide+xml"/>
  <Override PartName="/ppt/charts/chart33.xml" ContentType="application/vnd.openxmlformats-officedocument.drawingml.chart+xml"/>
  <Override PartName="/ppt/slideMasters/slideMaster66.xml" ContentType="application/vnd.openxmlformats-officedocument.presentationml.slideMaster+xml"/>
  <Override PartName="/ppt/slides/slide66.xml" ContentType="application/vnd.openxmlformats-officedocument.presentationml.slide+xml"/>
  <Override PartName="/ppt/charts/chart34.xml" ContentType="application/vnd.openxmlformats-officedocument.drawingml.chart+xml"/>
  <Override PartName="/ppt/slideMasters/slideMaster67.xml" ContentType="application/vnd.openxmlformats-officedocument.presentationml.slideMaster+xml"/>
  <Override PartName="/ppt/slides/slide67.xml" ContentType="application/vnd.openxmlformats-officedocument.presentationml.slide+xml"/>
  <Override PartName="/ppt/charts/chart35.xml" ContentType="application/vnd.openxmlformats-officedocument.drawingml.chart+xml"/>
  <Override PartName="/ppt/slideMasters/slideMaster68.xml" ContentType="application/vnd.openxmlformats-officedocument.presentationml.slideMaster+xml"/>
  <Override PartName="/ppt/slides/slide68.xml" ContentType="application/vnd.openxmlformats-officedocument.presentationml.slide+xml"/>
  <Override PartName="/ppt/charts/chart36.xml" ContentType="application/vnd.openxmlformats-officedocument.drawingml.chart+xml"/>
  <Override PartName="/ppt/slideMasters/slideMaster69.xml" ContentType="application/vnd.openxmlformats-officedocument.presentationml.slideMaster+xml"/>
  <Override PartName="/ppt/slides/slide69.xml" ContentType="application/vnd.openxmlformats-officedocument.presentationml.slide+xml"/>
  <Override PartName="/ppt/charts/chart37.xml" ContentType="application/vnd.openxmlformats-officedocument.drawingml.chart+xml"/>
  <Override PartName="/ppt/slideMasters/slideMaster70.xml" ContentType="application/vnd.openxmlformats-officedocument.presentationml.slideMaster+xml"/>
  <Override PartName="/ppt/slides/slide70.xml" ContentType="application/vnd.openxmlformats-officedocument.presentationml.slide+xml"/>
  <Override PartName="/ppt/charts/chart38.xml" ContentType="application/vnd.openxmlformats-officedocument.drawingml.chart+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charts/chart39.xml" ContentType="application/vnd.openxmlformats-officedocument.drawingml.chart+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charts/chart40.xml" ContentType="application/vnd.openxmlformats-officedocument.drawingml.chart+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charts/chart41.xml" ContentType="application/vnd.openxmlformats-officedocument.drawingml.chart+xml"/>
  <Override PartName="/ppt/slideMasters/slideMaster82.xml" ContentType="application/vnd.openxmlformats-officedocument.presentationml.slideMaster+xml"/>
  <Override PartName="/ppt/slides/slide82.xml" ContentType="application/vnd.openxmlformats-officedocument.presentationml.slide+xml"/>
  <Override PartName="/ppt/charts/chart42.xml" ContentType="application/vnd.openxmlformats-officedocument.drawingml.chart+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notesMasterIdLst>
    <p:notesMasterId r:id="rId1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08e72fb9-48d8-2bad-fc9c-0676f1cecc99}">
          <p14:sldIdLst>
            <p14:sldId id="256"/>
            <p14:sldId id="257"/>
            <p14:sldId id="258"/>
          </p14:sldIdLst>
        </p14:section>
        <p14:section name="Storylines and executive summaries" id="{389af949-40fa-96fe-b5b8-717f34520bb6}">
          <p14:sldIdLst>
            <p14:sldId id="259"/>
            <p14:sldId id="260"/>
            <p14:sldId id="261"/>
            <p14:sldId id="262"/>
            <p14:sldId id="263"/>
            <p14:sldId id="264"/>
            <p14:sldId id="265"/>
            <p14:sldId id="266"/>
            <p14:sldId id="267"/>
            <p14:sldId id="268"/>
          </p14:sldIdLst>
        </p14:section>
        <p14:section name="Issue trees and structure" id="{8e359d46-c831-4131-1f9f-f63d3316e37a}">
          <p14:sldIdLst>
            <p14:sldId id="269"/>
            <p14:sldId id="270"/>
            <p14:sldId id="271"/>
            <p14:sldId id="272"/>
            <p14:sldId id="273"/>
            <p14:sldId id="274"/>
            <p14:sldId id="275"/>
            <p14:sldId id="276"/>
          </p14:sldIdLst>
        </p14:section>
        <p14:section name="Big messages" id="{a15415e1-daa8-be51-7514-345b2a463158}">
          <p14:sldIdLst>
            <p14:sldId id="277"/>
            <p14:sldId id="278"/>
            <p14:sldId id="279"/>
            <p14:sldId id="280"/>
            <p14:sldId id="281"/>
            <p14:sldId id="282"/>
            <p14:sldId id="283"/>
            <p14:sldId id="284"/>
            <p14:sldId id="285"/>
            <p14:sldId id="286"/>
            <p14:sldId id="287"/>
            <p14:sldId id="288"/>
          </p14:sldIdLst>
        </p14:section>
        <p14:section name="Charts" id="{c708e789-756c-2457-b376-d872c385da3d}">
          <p14:sldIdLst>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 name="Exhibits" id="{7c49ab32-2faf-4b3c-e684-35d11c1649c1}">
          <p14:sldIdLst>
            <p14:sldId id="314"/>
            <p14:sldId id="315"/>
            <p14:sldId id="316"/>
            <p14:sldId id="317"/>
            <p14:sldId id="318"/>
            <p14:sldId id="319"/>
            <p14:sldId id="320"/>
            <p14:sldId id="321"/>
            <p14:sldId id="322"/>
            <p14:sldId id="323"/>
            <p14:sldId id="324"/>
            <p14:sldId id="325"/>
          </p14:sldIdLst>
        </p14:section>
        <p14:section name="Frameworks" id="{e1149048-f9b9-d945-0b65-c5ec421ef2da}">
          <p14:sldIdLst>
            <p14:sldId id="326"/>
            <p14:sldId id="327"/>
            <p14:sldId id="328"/>
            <p14:sldId id="329"/>
            <p14:sldId id="330"/>
            <p14:sldId id="331"/>
            <p14:sldId id="332"/>
            <p14:sldId id="333"/>
            <p14:sldId id="334"/>
            <p14:sldId id="335"/>
            <p14:sldId id="336"/>
            <p14:sldId id="337"/>
            <p14:sldId id="338"/>
            <p14:sldId id="339"/>
          </p14:sldIdLst>
        </p14:section>
        <p14:section name="Plans and processes" id="{4c3e9146-f0c0-1b5a-9469-d6cda4ab947f}">
          <p14:sldIdLst>
            <p14:sldId id="340"/>
            <p14:sldId id="341"/>
            <p14:sldId id="342"/>
            <p14:sldId id="343"/>
            <p14:sldId id="344"/>
            <p14:sldId id="345"/>
            <p14:sldId id="346"/>
            <p14:sldId id="347"/>
            <p14:sldId id="348"/>
            <p14:sldId id="349"/>
            <p14:sldId id="350"/>
            <p14:sldId id="351"/>
          </p14:sldIdLst>
        </p14:section>
        <p14:section name="Tables and comparisons" id="{aa2559a1-fd22-9a88-6e55-c4ccb85b7094}">
          <p14:sldIdLst>
            <p14:sldId id="352"/>
            <p14:sldId id="353"/>
            <p14:sldId id="354"/>
            <p14:sldId id="355"/>
            <p14:sldId id="356"/>
            <p14:sldId id="357"/>
            <p14:sldId id="358"/>
            <p14:sldId id="359"/>
            <p14:sldId id="360"/>
          </p14:sldIdLst>
        </p14:section>
        <p14:section name="People, closing, and appendix" id="{507b42a2-2559-0d9c-afc6-23a39310492d}">
          <p14:sldIdLst>
            <p14:sldId id="361"/>
            <p14:sldId id="362"/>
            <p14:sldId id="363"/>
            <p14:sldId id="364"/>
            <p14:sldId id="365"/>
            <p14:sldId id="366"/>
            <p14:sldId id="367"/>
            <p14:sldId id="368"/>
            <p14:sldId id="369"/>
            <p14:sldId id="370"/>
          </p14:sldIdLst>
        </p14:section>
        <p14:section name="Icons and maps" id="{91f8368e-eed0-7acf-bc8e-f1ae0bc8a26b}">
          <p14:sldIdLst>
            <p14:sldId id="371"/>
            <p14:sldId id="372"/>
            <p14:sldId id="373"/>
            <p14:sldId id="374"/>
            <p14:sldId id="375"/>
            <p14:sldId id="376"/>
            <p14:sldId id="377"/>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notesMaster" Target="notesMasters/notesMaster1.xml"/><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Relationships xmlns="http://schemas.openxmlformats.org/package/2006/relationships"><Relationship Id="rId1" Type="http://schemas.openxmlformats.org/officeDocument/2006/relationships/package" Target="../embeddings/Microsoft_Excel_Worksheet4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How often shoppers use a rival delivery service, % of shoppers</a:t>
            </a:r>
          </a:p>
        </c:rich>
      </c:tx>
      <c:layout/>
      <c:overlay val="0"/>
    </c:title>
    <c:autoTitleDeleted val="0"/>
    <c:plotArea>
      <c:layout/>
      <c:barChart>
        <c:barDir val="bar"/>
        <c:grouping val="clustered"/>
        <c:varyColors val="0"/>
        <c:ser>
          <c:idx val="0"/>
          <c:order val="0"/>
          <c:tx>
            <c:strRef>
              <c:f>Sheet1!$B$1</c:f>
              <c:strCache>
                <c:ptCount val="1"/>
                <c:pt idx="0">
                  <c:v>Share</c:v>
                </c:pt>
              </c:strCache>
            </c:strRef>
          </c:tx>
          <c:spPr>
            <a:solidFill>
              <a:srgbClr val="2F6690"/>
            </a:solidFill>
            <a:effectLst/>
          </c:spPr>
          <c:invertIfNegative val="0"/>
          <c:dLbls>
            <c:numFmt formatCode="0&quot;%&quot;" sourceLinked="0"/>
            <c:txPr>
              <a:bodyPr/>
              <a:lstStyle/>
              <a:p>
                <a:pPr>
                  <a:defRPr b="0" i="0" strike="noStrike" sz="14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2F6690"/>
              </a:solidFill>
              <a:effectLst/>
            </c:spPr>
          </c:dPt>
          <c:dPt>
            <c:idx val="2"/>
            <c:invertIfNegative val="0"/>
            <c:bubble3D val="0"/>
            <c:spPr>
              <a:solidFill>
                <a:srgbClr val="2F6690"/>
              </a:solidFill>
              <a:effectLst/>
            </c:spPr>
          </c:dPt>
          <c:dPt>
            <c:idx val="3"/>
            <c:invertIfNegative val="0"/>
            <c:bubble3D val="0"/>
            <c:spPr>
              <a:solidFill>
                <a:srgbClr val="BFC8D2"/>
              </a:solidFill>
              <a:effectLst/>
            </c:spPr>
          </c:dPt>
          <c:cat>
            <c:multiLvlStrRef>
              <c:f>Sheet1!$A$2:$A$5</c:f>
              <c:multiLvlStrCache>
                <c:ptCount val="4"/>
                <c:lvl>
                  <c:pt idx="0">
                    <c:v>Weekly</c:v>
                  </c:pt>
                  <c:pt idx="1">
                    <c:v>Monthly</c:v>
                  </c:pt>
                  <c:pt idx="2">
                    <c:v>Occasionally</c:v>
                  </c:pt>
                  <c:pt idx="3">
                    <c:v>Never</c:v>
                  </c:pt>
                </c:lvl>
              </c:multiLvlStrCache>
            </c:multiLvlStrRef>
          </c:cat>
          <c:val>
            <c:numRef>
              <c:f>Sheet1!$B$2:$B$5</c:f>
              <c:numCache>
                <c:formatCode>General</c:formatCode>
                <c:ptCount val="4"/>
                <c:pt idx="0">
                  <c:v>28</c:v>
                </c:pt>
                <c:pt idx="1">
                  <c:v>22</c:v>
                </c:pt>
                <c:pt idx="2">
                  <c:v>14</c:v>
                </c:pt>
                <c:pt idx="3">
                  <c:v>36</c:v>
                </c:pt>
              </c:numCache>
            </c:numRef>
          </c:val>
        </c:ser>
        <c:dLbls>
          <c:numFmt formatCode="0&quot;%&quot;" sourceLinked="0"/>
          <c:txPr>
            <a:bodyPr/>
            <a:lstStyle/>
            <a:p>
              <a:pPr>
                <a:defRPr b="0" i="0" strike="noStrike" sz="1400" u="none">
                  <a:solidFill>
                    <a:srgbClr val="13294B"/>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customers who cancel, by month since signing up</a:t>
            </a:r>
          </a:p>
        </c:rich>
      </c:tx>
      <c:layout/>
      <c:overlay val="0"/>
    </c:title>
    <c:autoTitleDeleted val="0"/>
    <c:plotArea>
      <c:layout/>
      <c:barChart>
        <c:barDir val="col"/>
        <c:grouping val="clustered"/>
        <c:varyColors val="0"/>
        <c:ser>
          <c:idx val="0"/>
          <c:order val="0"/>
          <c:tx>
            <c:strRef>
              <c:f>Sheet1!$B$1</c:f>
              <c:strCache>
                <c:ptCount val="1"/>
                <c:pt idx="0">
                  <c:v>Churned</c:v>
                </c:pt>
              </c:strCache>
            </c:strRef>
          </c:tx>
          <c:spPr>
            <a:solidFill>
              <a:srgbClr val="2F6690"/>
            </a:solidFill>
            <a:effectLst/>
          </c:spPr>
          <c:invertIfNegative val="0"/>
          <c:dLbls>
            <c:numFmt formatCode="0.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2F6690"/>
              </a:solidFill>
              <a:effectLst/>
            </c:spPr>
          </c:dPt>
          <c:dPt>
            <c:idx val="2"/>
            <c:invertIfNegative val="0"/>
            <c:bubble3D val="0"/>
            <c:spPr>
              <a:solidFill>
                <a:srgbClr val="2F6690"/>
              </a:solidFill>
              <a:effectLst/>
            </c:spPr>
          </c:dPt>
          <c:dPt>
            <c:idx val="3"/>
            <c:invertIfNegative val="0"/>
            <c:bubble3D val="0"/>
            <c:spPr>
              <a:solidFill>
                <a:srgbClr val="BFC8D2"/>
              </a:solidFill>
              <a:effectLst/>
            </c:spPr>
          </c:dPt>
          <c:dPt>
            <c:idx val="4"/>
            <c:invertIfNegative val="0"/>
            <c:bubble3D val="0"/>
            <c:spPr>
              <a:solidFill>
                <a:srgbClr val="BFC8D2"/>
              </a:solidFill>
              <a:effectLst/>
            </c:spPr>
          </c:dPt>
          <c:dPt>
            <c:idx val="5"/>
            <c:invertIfNegative val="0"/>
            <c:bubble3D val="0"/>
            <c:spPr>
              <a:solidFill>
                <a:srgbClr val="BFC8D2"/>
              </a:solidFill>
              <a:effectLst/>
            </c:spPr>
          </c:dPt>
          <c:dPt>
            <c:idx val="6"/>
            <c:invertIfNegative val="0"/>
            <c:bubble3D val="0"/>
            <c:spPr>
              <a:solidFill>
                <a:srgbClr val="BFC8D2"/>
              </a:solidFill>
              <a:effectLst/>
            </c:spPr>
          </c:dPt>
          <c:dPt>
            <c:idx val="7"/>
            <c:invertIfNegative val="0"/>
            <c:bubble3D val="0"/>
            <c:spPr>
              <a:solidFill>
                <a:srgbClr val="BFC8D2"/>
              </a:solidFill>
              <a:effectLst/>
            </c:spPr>
          </c:dPt>
          <c:dPt>
            <c:idx val="8"/>
            <c:invertIfNegative val="0"/>
            <c:bubble3D val="0"/>
            <c:spPr>
              <a:solidFill>
                <a:srgbClr val="BFC8D2"/>
              </a:solidFill>
              <a:effectLst/>
            </c:spPr>
          </c:dPt>
          <c:dPt>
            <c:idx val="9"/>
            <c:invertIfNegative val="0"/>
            <c:bubble3D val="0"/>
            <c:spPr>
              <a:solidFill>
                <a:srgbClr val="BFC8D2"/>
              </a:solidFill>
              <a:effectLst/>
            </c:spPr>
          </c:dPt>
          <c:dPt>
            <c:idx val="10"/>
            <c:invertIfNegative val="0"/>
            <c:bubble3D val="0"/>
            <c:spPr>
              <a:solidFill>
                <a:srgbClr val="BFC8D2"/>
              </a:solidFill>
              <a:effectLst/>
            </c:spPr>
          </c:dPt>
          <c:dPt>
            <c:idx val="11"/>
            <c:invertIfNegative val="0"/>
            <c:bubble3D val="0"/>
            <c:spPr>
              <a:solidFill>
                <a:srgbClr val="BFC8D2"/>
              </a:solidFill>
              <a:effectLst/>
            </c:spPr>
          </c:dPt>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4.1</c:v>
                </c:pt>
                <c:pt idx="1">
                  <c:v>5.2</c:v>
                </c:pt>
                <c:pt idx="2">
                  <c:v>2.8</c:v>
                </c:pt>
                <c:pt idx="3">
                  <c:v>1.4</c:v>
                </c:pt>
                <c:pt idx="4">
                  <c:v>1.1</c:v>
                </c:pt>
                <c:pt idx="5">
                  <c:v>0.9</c:v>
                </c:pt>
                <c:pt idx="6">
                  <c:v>0.9</c:v>
                </c:pt>
                <c:pt idx="7">
                  <c:v>0.8</c:v>
                </c:pt>
                <c:pt idx="8">
                  <c:v>0.7</c:v>
                </c:pt>
                <c:pt idx="9">
                  <c:v>0.7</c:v>
                </c:pt>
                <c:pt idx="10">
                  <c:v>0.6</c:v>
                </c:pt>
                <c:pt idx="11">
                  <c:v>0.6</c:v>
                </c:pt>
              </c:numCache>
            </c:numRef>
          </c:val>
        </c:ser>
        <c:dLbls>
          <c:numFmt formatCode="0.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Main reason for cancelling, % of churned customers</a:t>
            </a:r>
          </a:p>
        </c:rich>
      </c:tx>
      <c:layout/>
      <c:overlay val="0"/>
    </c:title>
    <c:autoTitleDeleted val="0"/>
    <c:plotArea>
      <c:layout/>
      <c:barChart>
        <c:barDir val="bar"/>
        <c:grouping val="clustered"/>
        <c:varyColors val="0"/>
        <c:ser>
          <c:idx val="0"/>
          <c:order val="0"/>
          <c:tx>
            <c:strRef>
              <c:f>Sheet1!$B$1</c:f>
              <c:strCache>
                <c:ptCount val="1"/>
                <c:pt idx="0">
                  <c:v>Reasons</c:v>
                </c:pt>
              </c:strCache>
            </c:strRef>
          </c:tx>
          <c:spPr>
            <a:solidFill>
              <a:srgbClr val="2F6690"/>
            </a:solidFill>
            <a:effectLst/>
          </c:spPr>
          <c:invertIfNegative val="0"/>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2F6690"/>
              </a:solidFill>
              <a:effectLst/>
            </c:spPr>
          </c:dPt>
          <c:dPt>
            <c:idx val="2"/>
            <c:invertIfNegative val="0"/>
            <c:bubble3D val="0"/>
            <c:spPr>
              <a:solidFill>
                <a:srgbClr val="BFC8D2"/>
              </a:solidFill>
              <a:effectLst/>
            </c:spPr>
          </c:dPt>
          <c:dPt>
            <c:idx val="3"/>
            <c:invertIfNegative val="0"/>
            <c:bubble3D val="0"/>
            <c:spPr>
              <a:solidFill>
                <a:srgbClr val="BFC8D2"/>
              </a:solidFill>
              <a:effectLst/>
            </c:spPr>
          </c:dPt>
          <c:dPt>
            <c:idx val="4"/>
            <c:invertIfNegative val="0"/>
            <c:bubble3D val="0"/>
            <c:spPr>
              <a:solidFill>
                <a:srgbClr val="BFC8D2"/>
              </a:solidFill>
              <a:effectLst/>
            </c:spPr>
          </c:dPt>
          <c:dPt>
            <c:idx val="5"/>
            <c:invertIfNegative val="0"/>
            <c:bubble3D val="0"/>
            <c:spPr>
              <a:solidFill>
                <a:srgbClr val="BFC8D2"/>
              </a:solidFill>
              <a:effectLst/>
            </c:spPr>
          </c:dPt>
          <c:cat>
            <c:multiLvlStrRef>
              <c:f>Sheet1!$A$2:$A$7</c:f>
              <c:multiLvlStrCache>
                <c:ptCount val="6"/>
                <c:lvl>
                  <c:pt idx="0">
                    <c:v>Never got set up</c:v>
                  </c:pt>
                  <c:pt idx="1">
                    <c:v>Didn't see the value</c:v>
                  </c:pt>
                  <c:pt idx="2">
                    <c:v>Too expensive</c:v>
                  </c:pt>
                  <c:pt idx="3">
                    <c:v>Missing a feature</c:v>
                  </c:pt>
                  <c:pt idx="4">
                    <c:v>Switched to a competitor</c:v>
                  </c:pt>
                  <c:pt idx="5">
                    <c:v>Company changes</c:v>
                  </c:pt>
                </c:lvl>
              </c:multiLvlStrCache>
            </c:multiLvlStrRef>
          </c:cat>
          <c:val>
            <c:numRef>
              <c:f>Sheet1!$B$2:$B$7</c:f>
              <c:numCache>
                <c:formatCode>General</c:formatCode>
                <c:ptCount val="6"/>
                <c:pt idx="0">
                  <c:v>38</c:v>
                </c:pt>
                <c:pt idx="1">
                  <c:v>21</c:v>
                </c:pt>
                <c:pt idx="2">
                  <c:v>14</c:v>
                </c:pt>
                <c:pt idx="3">
                  <c:v>11</c:v>
                </c:pt>
                <c:pt idx="4">
                  <c:v>9</c:v>
                </c:pt>
                <c:pt idx="5">
                  <c:v>7</c:v>
                </c:pt>
              </c:numCache>
            </c:numRef>
          </c:val>
        </c:ser>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Average wait from arrival to seeing a doctor, minutes</a:t>
            </a:r>
          </a:p>
        </c:rich>
      </c:tx>
      <c:layout/>
      <c:overlay val="0"/>
    </c:title>
    <c:autoTitleDeleted val="0"/>
    <c:plotArea>
      <c:layout/>
      <c:barChart>
        <c:barDir val="col"/>
        <c:grouping val="clustered"/>
        <c:varyColors val="0"/>
        <c:ser>
          <c:idx val="0"/>
          <c:order val="0"/>
          <c:tx>
            <c:strRef>
              <c:f>Sheet1!$B$1</c:f>
              <c:strCache>
                <c:ptCount val="1"/>
                <c:pt idx="0">
                  <c:v>2024</c:v>
                </c:pt>
              </c:strCache>
            </c:strRef>
          </c:tx>
          <c:spPr>
            <a:solidFill>
              <a:srgbClr val="BFC8D2"/>
            </a:solidFill>
            <a:effectLst/>
          </c:spPr>
          <c:invertIfNegative val="0"/>
          <c:dLbls>
            <c:numFmt formatCode="#,##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38</c:v>
                </c:pt>
                <c:pt idx="1">
                  <c:v>41</c:v>
                </c:pt>
                <c:pt idx="2">
                  <c:v>33</c:v>
                </c:pt>
                <c:pt idx="3">
                  <c:v>30</c:v>
                </c:pt>
                <c:pt idx="4">
                  <c:v>29</c:v>
                </c:pt>
                <c:pt idx="5">
                  <c:v>27</c:v>
                </c:pt>
              </c:numCache>
            </c:numRef>
          </c:val>
        </c:ser>
        <c:ser>
          <c:idx val="1"/>
          <c:order val="1"/>
          <c:tx>
            <c:strRef>
              <c:f>Sheet1!$C$1</c:f>
              <c:strCache>
                <c:ptCount val="1"/>
                <c:pt idx="0">
                  <c:v>2025</c:v>
                </c:pt>
              </c:strCache>
            </c:strRef>
          </c:tx>
          <c:spPr>
            <a:solidFill>
              <a:srgbClr val="2F6690"/>
            </a:solidFill>
            <a:effectLst/>
          </c:spPr>
          <c:invertIfNegative val="0"/>
          <c:dLbls>
            <c:numFmt formatCode="#,##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58</c:v>
                </c:pt>
                <c:pt idx="1">
                  <c:v>61</c:v>
                </c:pt>
                <c:pt idx="2">
                  <c:v>44</c:v>
                </c:pt>
                <c:pt idx="3">
                  <c:v>38</c:v>
                </c:pt>
                <c:pt idx="4">
                  <c:v>35</c:v>
                </c:pt>
                <c:pt idx="5">
                  <c:v>31</c:v>
                </c:pt>
              </c:numCache>
            </c:numRef>
          </c:val>
        </c:ser>
        <c:dLbls>
          <c:numFmt formatCode="#,##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Wait time by stage, minutes</a:t>
            </a:r>
          </a:p>
        </c:rich>
      </c:tx>
      <c:layout/>
      <c:overlay val="0"/>
    </c:title>
    <c:autoTitleDeleted val="0"/>
    <c:plotArea>
      <c:layout/>
      <c:barChart>
        <c:barDir val="col"/>
        <c:grouping val="stacked"/>
        <c:varyColors val="0"/>
        <c:ser>
          <c:idx val="0"/>
          <c:order val="0"/>
          <c:tx>
            <c:strRef>
              <c:f>Sheet1!$B$1</c:f>
              <c:strCache>
                <c:ptCount val="1"/>
                <c:pt idx="0">
                  <c:v>Waiting for a room</c:v>
                </c:pt>
              </c:strCache>
            </c:strRef>
          </c:tx>
          <c:spPr>
            <a:solidFill>
              <a:srgbClr val="2F6690"/>
            </a:solidFill>
            <a:effectLst/>
          </c:spPr>
          <c:invertIfNegative val="0"/>
          <c:dLbls>
            <c:numFmt formatCode="#,##0" sourceLinked="0"/>
            <c:txPr>
              <a:bodyPr/>
              <a:lstStyle/>
              <a:p>
                <a:pPr>
                  <a:defRPr b="0" i="0" strike="noStrike" sz="1200" u="none">
                    <a:solidFill>
                      <a:srgbClr val="13294B"/>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29</c:v>
                </c:pt>
                <c:pt idx="1">
                  <c:v>31</c:v>
                </c:pt>
                <c:pt idx="2">
                  <c:v>20</c:v>
                </c:pt>
                <c:pt idx="3">
                  <c:v>17</c:v>
                </c:pt>
                <c:pt idx="4">
                  <c:v>15</c:v>
                </c:pt>
                <c:pt idx="5">
                  <c:v>13</c:v>
                </c:pt>
              </c:numCache>
            </c:numRef>
          </c:val>
        </c:ser>
        <c:ser>
          <c:idx val="1"/>
          <c:order val="1"/>
          <c:tx>
            <c:strRef>
              <c:f>Sheet1!$C$1</c:f>
              <c:strCache>
                <c:ptCount val="1"/>
                <c:pt idx="0">
                  <c:v>Check-in</c:v>
                </c:pt>
              </c:strCache>
            </c:strRef>
          </c:tx>
          <c:spPr>
            <a:solidFill>
              <a:srgbClr val="BFC8D2"/>
            </a:solidFill>
            <a:effectLst/>
          </c:spPr>
          <c:invertIfNegative val="0"/>
          <c:dLbls>
            <c:numFmt formatCode="#,##0" sourceLinked="0"/>
            <c:txPr>
              <a:bodyPr/>
              <a:lstStyle/>
              <a:p>
                <a:pPr>
                  <a:defRPr b="0" i="0" strike="noStrike" sz="1200" u="none">
                    <a:solidFill>
                      <a:srgbClr val="13294B"/>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16</c:v>
                </c:pt>
                <c:pt idx="1">
                  <c:v>17</c:v>
                </c:pt>
                <c:pt idx="2">
                  <c:v>13</c:v>
                </c:pt>
                <c:pt idx="3">
                  <c:v>11</c:v>
                </c:pt>
                <c:pt idx="4">
                  <c:v>11</c:v>
                </c:pt>
                <c:pt idx="5">
                  <c:v>10</c:v>
                </c:pt>
              </c:numCache>
            </c:numRef>
          </c:val>
        </c:ser>
        <c:ser>
          <c:idx val="2"/>
          <c:order val="2"/>
          <c:tx>
            <c:strRef>
              <c:f>Sheet1!$D$1</c:f>
              <c:strCache>
                <c:ptCount val="1"/>
                <c:pt idx="0">
                  <c:v>In the room</c:v>
                </c:pt>
              </c:strCache>
            </c:strRef>
          </c:tx>
          <c:spPr>
            <a:solidFill>
              <a:srgbClr val="DDE3EA"/>
            </a:solidFill>
            <a:effectLst/>
          </c:spPr>
          <c:invertIfNegative val="0"/>
          <c:dLbls>
            <c:numFmt formatCode="#,##0" sourceLinked="0"/>
            <c:txPr>
              <a:bodyPr/>
              <a:lstStyle/>
              <a:p>
                <a:pPr>
                  <a:defRPr b="0" i="0" strike="noStrike" sz="1200" u="none">
                    <a:solidFill>
                      <a:srgbClr val="13294B"/>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Sheet1!$D$2:$D$7</c:f>
              <c:numCache>
                <c:formatCode>General</c:formatCode>
                <c:ptCount val="6"/>
                <c:pt idx="0">
                  <c:v>13</c:v>
                </c:pt>
                <c:pt idx="1">
                  <c:v>13</c:v>
                </c:pt>
                <c:pt idx="2">
                  <c:v>11</c:v>
                </c:pt>
                <c:pt idx="3">
                  <c:v>10</c:v>
                </c:pt>
                <c:pt idx="4">
                  <c:v>9</c:v>
                </c:pt>
                <c:pt idx="5">
                  <c:v>8</c:v>
                </c:pt>
              </c:numCache>
            </c:numRef>
          </c:val>
        </c:ser>
        <c:dLbls>
          <c:numFmt formatCode="#,##0" sourceLinked="0"/>
          <c:txPr>
            <a:bodyPr/>
            <a:lstStyle/>
            <a:p>
              <a:pPr>
                <a:defRPr b="0" i="0" strike="noStrike" sz="1200" u="none">
                  <a:solidFill>
                    <a:srgbClr val="13294B"/>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customers by when they built their first report</a:t>
            </a:r>
          </a:p>
        </c:rich>
      </c:tx>
      <c:layout/>
      <c:overlay val="0"/>
    </c:title>
    <c:autoTitleDeleted val="0"/>
    <c:plotArea>
      <c:layout/>
      <c:barChart>
        <c:barDir val="bar"/>
        <c:grouping val="percentStacked"/>
        <c:varyColors val="0"/>
        <c:ser>
          <c:idx val="0"/>
          <c:order val="0"/>
          <c:tx>
            <c:strRef>
              <c:f>Sheet1!$B$1</c:f>
              <c:strCache>
                <c:ptCount val="1"/>
                <c:pt idx="0">
                  <c:v>Activated in week 1</c:v>
                </c:pt>
              </c:strCache>
            </c:strRef>
          </c:tx>
          <c:spPr>
            <a:solidFill>
              <a:srgbClr val="2F6690"/>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Sheet1!$B$2:$B$4</c:f>
              <c:numCache>
                <c:formatCode>General</c:formatCode>
                <c:ptCount val="3"/>
                <c:pt idx="0">
                  <c:v>71</c:v>
                </c:pt>
                <c:pt idx="1">
                  <c:v>48</c:v>
                </c:pt>
                <c:pt idx="2">
                  <c:v>22</c:v>
                </c:pt>
              </c:numCache>
            </c:numRef>
          </c:val>
        </c:ser>
        <c:ser>
          <c:idx val="1"/>
          <c:order val="1"/>
          <c:tx>
            <c:strRef>
              <c:f>Sheet1!$C$1</c:f>
              <c:strCache>
                <c:ptCount val="1"/>
                <c:pt idx="0">
                  <c:v>Activated later</c:v>
                </c:pt>
              </c:strCache>
            </c:strRef>
          </c:tx>
          <c:spPr>
            <a:solidFill>
              <a:srgbClr val="BFC8D2"/>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Sheet1!$C$2:$C$4</c:f>
              <c:numCache>
                <c:formatCode>General</c:formatCode>
                <c:ptCount val="3"/>
                <c:pt idx="0">
                  <c:v>21</c:v>
                </c:pt>
                <c:pt idx="1">
                  <c:v>30</c:v>
                </c:pt>
                <c:pt idx="2">
                  <c:v>31</c:v>
                </c:pt>
              </c:numCache>
            </c:numRef>
          </c:val>
        </c:ser>
        <c:ser>
          <c:idx val="2"/>
          <c:order val="2"/>
          <c:tx>
            <c:strRef>
              <c:f>Sheet1!$D$1</c:f>
              <c:strCache>
                <c:ptCount val="1"/>
                <c:pt idx="0">
                  <c:v>Never activated</c:v>
                </c:pt>
              </c:strCache>
            </c:strRef>
          </c:tx>
          <c:spPr>
            <a:solidFill>
              <a:srgbClr val="13294B"/>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Sheet1!$D$2:$D$4</c:f>
              <c:numCache>
                <c:formatCode>General</c:formatCode>
                <c:ptCount val="3"/>
                <c:pt idx="0">
                  <c:v>8</c:v>
                </c:pt>
                <c:pt idx="1">
                  <c:v>22</c:v>
                </c:pt>
                <c:pt idx="2">
                  <c:v>47</c:v>
                </c:pt>
              </c:numCache>
            </c:numRef>
          </c:val>
        </c:ser>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Profit bridge, FY24 to FY25, $M</a:t>
            </a:r>
          </a:p>
        </c:rich>
      </c:tx>
      <c:layout/>
      <c:overlay val="0"/>
    </c:title>
    <c:autoTitleDeleted val="0"/>
    <c:plotArea>
      <c:layout/>
      <c:barChart>
        <c:barDir val="col"/>
        <c:grouping val="stacked"/>
        <c:varyColors val="0"/>
        <c:ser>
          <c:idx val="0"/>
          <c:order val="0"/>
          <c:tx>
            <c:strRef>
              <c:f>Sheet1!$B$1</c:f>
              <c:strCache>
                <c:ptCount val="1"/>
                <c:pt idx="0">
                  <c:v>Base</c:v>
                </c:pt>
              </c:strCache>
            </c:strRef>
          </c:tx>
          <c:spPr>
            <a:noFill/>
            <a:ln>
              <a:noFill/>
            </a:ln>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Sheet1!$B$2:$B$8</c:f>
              <c:numCache>
                <c:formatCode>General</c:formatCode>
                <c:ptCount val="7"/>
                <c:pt idx="0">
                  <c:v>0</c:v>
                </c:pt>
                <c:pt idx="1">
                  <c:v>17.2</c:v>
                </c:pt>
                <c:pt idx="2">
                  <c:v>17.5</c:v>
                </c:pt>
                <c:pt idx="3">
                  <c:v>14.8</c:v>
                </c:pt>
                <c:pt idx="4">
                  <c:v>14.200000000000001</c:v>
                </c:pt>
                <c:pt idx="5">
                  <c:v>14.100000000000001</c:v>
                </c:pt>
                <c:pt idx="6">
                  <c:v>0</c:v>
                </c:pt>
              </c:numCache>
            </c:numRef>
          </c:val>
        </c:ser>
        <c:ser>
          <c:idx val="1"/>
          <c:order val="1"/>
          <c:tx>
            <c:strRef>
              <c:f>Sheet1!$C$1</c:f>
              <c:strCache>
                <c:ptCount val="1"/>
                <c:pt idx="0">
                  <c:v>Increase</c:v>
                </c:pt>
              </c:strCache>
            </c:strRef>
          </c:tx>
          <c:spPr>
            <a:solidFill>
              <a:srgbClr val="BFC8D2"/>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Sheet1!$C$2:$C$8</c:f>
              <c:numCache>
                <c:formatCode>General</c:formatCode>
                <c:ptCount val="7"/>
                <c:pt idx="0">
                  <c:v>0</c:v>
                </c:pt>
                <c:pt idx="1">
                  <c:v>0.3</c:v>
                </c:pt>
                <c:pt idx="2">
                  <c:v>0.6</c:v>
                </c:pt>
                <c:pt idx="3">
                  <c:v>0</c:v>
                </c:pt>
                <c:pt idx="4">
                  <c:v>0</c:v>
                </c:pt>
                <c:pt idx="5">
                  <c:v>0</c:v>
                </c:pt>
                <c:pt idx="6">
                  <c:v>0</c:v>
                </c:pt>
              </c:numCache>
            </c:numRef>
          </c:val>
        </c:ser>
        <c:ser>
          <c:idx val="2"/>
          <c:order val="2"/>
          <c:tx>
            <c:strRef>
              <c:f>Sheet1!$D$1</c:f>
              <c:strCache>
                <c:ptCount val="1"/>
                <c:pt idx="0">
                  <c:v>Decrease</c:v>
                </c:pt>
              </c:strCache>
            </c:strRef>
          </c:tx>
          <c:spPr>
            <a:solidFill>
              <a:srgbClr val="2F6690"/>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Sheet1!$D$2:$D$8</c:f>
              <c:numCache>
                <c:formatCode>General</c:formatCode>
                <c:ptCount val="7"/>
                <c:pt idx="0">
                  <c:v>0</c:v>
                </c:pt>
                <c:pt idx="1">
                  <c:v>0</c:v>
                </c:pt>
                <c:pt idx="2">
                  <c:v>0</c:v>
                </c:pt>
                <c:pt idx="3">
                  <c:v>3.3</c:v>
                </c:pt>
                <c:pt idx="4">
                  <c:v>0.6</c:v>
                </c:pt>
                <c:pt idx="5">
                  <c:v>0.1</c:v>
                </c:pt>
                <c:pt idx="6">
                  <c:v>0</c:v>
                </c:pt>
              </c:numCache>
            </c:numRef>
          </c:val>
        </c:ser>
        <c:ser>
          <c:idx val="3"/>
          <c:order val="3"/>
          <c:tx>
            <c:strRef>
              <c:f>Sheet1!$E$1</c:f>
              <c:strCache>
                <c:ptCount val="1"/>
                <c:pt idx="0">
                  <c:v>Total</c:v>
                </c:pt>
              </c:strCache>
            </c:strRef>
          </c:tx>
          <c:spPr>
            <a:solidFill>
              <a:srgbClr val="13294B"/>
            </a:solidFill>
            <a:effectLst/>
          </c:spPr>
          <c:invertIfNegative val="0"/>
          <c:dLbls>
            <c:numFmt formatCode="0.0;;;" sourceLinked="0"/>
            <c:spPr>
              <a:noFill/>
              <a:ln>
                <a:noFill/>
              </a:ln>
            </c:spPr>
            <c:txPr>
              <a:bodyPr/>
              <a:lstStyle/>
              <a:p>
                <a:pPr>
                  <a:defRPr sz="1400" b="1">
                    <a:solidFill>
                      <a:srgbClr val="FFFFFF"/>
                    </a:solidFill>
                    <a:latin typeface="+mn-lt"/>
                  </a:defRPr>
                </a:pPr>
                <a:endParaRPr lang="en-US"/>
              </a:p>
            </c:txPr>
            <c:dLblPos val="inEnd"/>
            <c:showLegendKey val="0"/>
            <c:showVal val="1"/>
            <c:showCatName val="0"/>
            <c:showSerName val="0"/>
            <c:showPercent val="0"/>
            <c:showBubbleSize val="0"/>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Sheet1!$E$2:$E$8</c:f>
              <c:numCache>
                <c:formatCode>General</c:formatCode>
                <c:ptCount val="7"/>
                <c:pt idx="0">
                  <c:v>17.2</c:v>
                </c:pt>
                <c:pt idx="1">
                  <c:v>0</c:v>
                </c:pt>
                <c:pt idx="2">
                  <c:v>0</c:v>
                </c:pt>
                <c:pt idx="3">
                  <c:v>0</c:v>
                </c:pt>
                <c:pt idx="4">
                  <c:v>0</c:v>
                </c:pt>
                <c:pt idx="5">
                  <c:v>0</c:v>
                </c:pt>
                <c:pt idx="6">
                  <c:v>14.1</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Profit per delivery order ($)</a:t>
            </a:r>
          </a:p>
        </c:rich>
      </c:tx>
      <c:layout/>
      <c:overlay val="0"/>
    </c:title>
    <c:autoTitleDeleted val="0"/>
    <c:plotArea>
      <c:layout/>
      <c:lineChart>
        <c:varyColors val="0"/>
        <c:ser>
          <c:idx val="0"/>
          <c:order val="0"/>
          <c:tx>
            <c:strRef>
              <c:f>Sheet1!$B$1</c:f>
              <c:strCache>
                <c:ptCount val="1"/>
                <c:pt idx="0">
                  <c:v>Profit per order</c:v>
                </c:pt>
              </c:strCache>
            </c:strRef>
          </c:tx>
          <c:spPr>
            <a:solidFill>
              <a:srgbClr val="2F6690"/>
            </a:solidFill>
            <a:ln w="38100" cap="flat">
              <a:solidFill>
                <a:srgbClr val="2F6690"/>
              </a:solidFill>
              <a:prstDash val="solid"/>
              <a:round/>
            </a:ln>
            <a:effectLst/>
          </c:spPr>
          <c:invertIfNegative val="0"/>
          <c:dLbls>
            <c:numFmt formatCode="&quot;$&quot;0.0" sourceLinked="0"/>
            <c:txPr>
              <a:bodyPr/>
              <a:lstStyle/>
              <a:p>
                <a:pPr>
                  <a:defRPr b="0" i="0" strike="noStrike" sz="1200" u="none">
                    <a:solidFill>
                      <a:srgbClr val="13294B"/>
                    </a:solidFill>
                    <a:latin typeface="+mn-lt"/>
                  </a:defRPr>
                </a:pPr>
              </a:p>
            </c:txPr>
            <c:dLblPos val="t"/>
            <c:showLegendKey val="0"/>
            <c:showVal val="1"/>
            <c:showCatName val="0"/>
            <c:showSerName val="0"/>
            <c:showPercent val="0"/>
            <c:showBubbleSize val="0"/>
            <c:showLeaderLines val="0"/>
          </c:dLbls>
          <c:marker>
            <c:symbol val="circle"/>
            <c:size val="8"/>
            <c:spPr>
              <a:solidFill>
                <a:srgbClr val="2F6690"/>
              </a:solidFill>
              <a:ln w="9525" cap="flat">
                <a:solidFill>
                  <a:srgbClr val="2F6690"/>
                </a:solidFill>
                <a:prstDash val="solid"/>
                <a:round/>
              </a:ln>
              <a:effectLst/>
            </c:spPr>
          </c:marker>
          <c:cat>
            <c:multiLvlStrRef>
              <c:f>Sheet1!$A$2:$A$8</c:f>
              <c:multiLvlStrCache>
                <c:ptCount val="7"/>
                <c:lvl>
                  <c:pt idx="0">
                    <c:v>10</c:v>
                  </c:pt>
                  <c:pt idx="1">
                    <c:v>20</c:v>
                  </c:pt>
                  <c:pt idx="2">
                    <c:v>30</c:v>
                  </c:pt>
                  <c:pt idx="3">
                    <c:v>40</c:v>
                  </c:pt>
                  <c:pt idx="4">
                    <c:v>50</c:v>
                  </c:pt>
                  <c:pt idx="5">
                    <c:v>60</c:v>
                  </c:pt>
                  <c:pt idx="6">
                    <c:v>70</c:v>
                  </c:pt>
                </c:lvl>
              </c:multiLvlStrCache>
            </c:multiLvlStrRef>
          </c:cat>
          <c:val>
            <c:numRef>
              <c:f>Sheet1!$B$2:$B$8</c:f>
              <c:numCache>
                <c:formatCode>General</c:formatCode>
                <c:ptCount val="7"/>
                <c:pt idx="0">
                  <c:v>-6.2</c:v>
                </c:pt>
                <c:pt idx="1">
                  <c:v>-3.1</c:v>
                </c:pt>
                <c:pt idx="2">
                  <c:v>-1</c:v>
                </c:pt>
                <c:pt idx="3">
                  <c:v>0.2</c:v>
                </c:pt>
                <c:pt idx="4">
                  <c:v>1.1</c:v>
                </c:pt>
                <c:pt idx="5">
                  <c:v>1.8</c:v>
                </c:pt>
                <c:pt idx="6">
                  <c:v>2.3</c:v>
                </c:pt>
              </c:numCache>
            </c:numRef>
          </c:val>
          <c:smooth val="0"/>
        </c:ser>
        <c:dLbls>
          <c:numFmt formatCode="&quot;$&quot;0.0" sourceLinked="0"/>
          <c:txPr>
            <a:bodyPr/>
            <a:lstStyle/>
            <a:p>
              <a:pPr>
                <a:defRPr b="0" i="0" strike="noStrike" sz="1200" u="none">
                  <a:solidFill>
                    <a:srgbClr val="13294B"/>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4A5868"/>
                    </a:solidFill>
                    <a:latin typeface="Arial"/>
                  </a:defRPr>
                </a:pPr>
                <a:r>
                  <a:rPr sz="1200" b="0" i="0" u="none" strike="noStrike">
                    <a:solidFill>
                      <a:srgbClr val="4A5868"/>
                    </a:solidFill>
                    <a:latin typeface="Arial"/>
                  </a:rPr>
                  <a:t>Delivery orders per store per day</a:t>
                </a:r>
              </a:p>
            </c:rich>
          </c:tx>
          <c:layout/>
          <c:overlay val="0"/>
        </c:title>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DDE3EA"/>
              </a:solidFill>
              <a:prstDash val="solid"/>
              <a:round/>
            </a:ln>
          </c:spPr>
        </c:majorGridlines>
        <c:numFmt formatCode="&quot;$&quot;0"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customers still active, by months since signing up</a:t>
            </a:r>
          </a:p>
        </c:rich>
      </c:tx>
      <c:layout/>
      <c:overlay val="0"/>
    </c:title>
    <c:autoTitleDeleted val="0"/>
    <c:plotArea>
      <c:layout/>
      <c:lineChart>
        <c:varyColors val="0"/>
        <c:ser>
          <c:idx val="0"/>
          <c:order val="0"/>
          <c:tx>
            <c:strRef>
              <c:f>Sheet1!$B$1</c:f>
              <c:strCache>
                <c:ptCount val="1"/>
                <c:pt idx="0">
                  <c:v>Q1 cohort</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Sheet1!$B$2:$B$14</c:f>
              <c:numCache>
                <c:formatCode>General</c:formatCode>
                <c:ptCount val="13"/>
                <c:pt idx="0">
                  <c:v>100</c:v>
                </c:pt>
                <c:pt idx="1">
                  <c:v>92.3</c:v>
                </c:pt>
                <c:pt idx="2">
                  <c:v>86.9</c:v>
                </c:pt>
                <c:pt idx="3">
                  <c:v>83.1</c:v>
                </c:pt>
                <c:pt idx="4">
                  <c:v>80.4</c:v>
                </c:pt>
                <c:pt idx="5">
                  <c:v>78.5</c:v>
                </c:pt>
                <c:pt idx="6">
                  <c:v>77.2</c:v>
                </c:pt>
                <c:pt idx="7">
                  <c:v>76.2</c:v>
                </c:pt>
                <c:pt idx="8">
                  <c:v>75.6</c:v>
                </c:pt>
                <c:pt idx="9">
                  <c:v>75.1</c:v>
                </c:pt>
                <c:pt idx="10">
                  <c:v>74.8</c:v>
                </c:pt>
                <c:pt idx="11">
                  <c:v>74.6</c:v>
                </c:pt>
                <c:pt idx="12">
                  <c:v>74.4</c:v>
                </c:pt>
              </c:numCache>
            </c:numRef>
          </c:val>
          <c:smooth val="0"/>
        </c:ser>
        <c:ser>
          <c:idx val="1"/>
          <c:order val="1"/>
          <c:tx>
            <c:strRef>
              <c:f>Sheet1!$C$1</c:f>
              <c:strCache>
                <c:ptCount val="1"/>
                <c:pt idx="0">
                  <c:v>Q2 cohort</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Sheet1!$C$2:$C$14</c:f>
              <c:numCache>
                <c:formatCode>General</c:formatCode>
                <c:ptCount val="13"/>
                <c:pt idx="0">
                  <c:v>100</c:v>
                </c:pt>
                <c:pt idx="1">
                  <c:v>91.1</c:v>
                </c:pt>
                <c:pt idx="2">
                  <c:v>85.1</c:v>
                </c:pt>
                <c:pt idx="3">
                  <c:v>81</c:v>
                </c:pt>
                <c:pt idx="4">
                  <c:v>78.1</c:v>
                </c:pt>
                <c:pt idx="5">
                  <c:v>76.2</c:v>
                </c:pt>
                <c:pt idx="6">
                  <c:v>74.9</c:v>
                </c:pt>
                <c:pt idx="7">
                  <c:v>74</c:v>
                </c:pt>
                <c:pt idx="8">
                  <c:v>73.3</c:v>
                </c:pt>
                <c:pt idx="9">
                  <c:v>72.9</c:v>
                </c:pt>
                <c:pt idx="10">
                  <c:v>72.6</c:v>
                </c:pt>
                <c:pt idx="11">
                  <c:v>72.4</c:v>
                </c:pt>
                <c:pt idx="12">
                  <c:v>72.3</c:v>
                </c:pt>
              </c:numCache>
            </c:numRef>
          </c:val>
          <c:smooth val="0"/>
        </c:ser>
        <c:ser>
          <c:idx val="2"/>
          <c:order val="2"/>
          <c:tx>
            <c:strRef>
              <c:f>Sheet1!$D$1</c:f>
              <c:strCache>
                <c:ptCount val="1"/>
                <c:pt idx="0">
                  <c:v>Q3 cohort</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Sheet1!$D$2:$D$14</c:f>
              <c:numCache>
                <c:formatCode>General</c:formatCode>
                <c:ptCount val="13"/>
                <c:pt idx="0">
                  <c:v>100</c:v>
                </c:pt>
                <c:pt idx="1">
                  <c:v>93.3</c:v>
                </c:pt>
                <c:pt idx="2">
                  <c:v>88.4</c:v>
                </c:pt>
                <c:pt idx="3">
                  <c:v>84.9</c:v>
                </c:pt>
                <c:pt idx="4">
                  <c:v>82.4</c:v>
                </c:pt>
                <c:pt idx="5">
                  <c:v>80.6</c:v>
                </c:pt>
                <c:pt idx="6">
                  <c:v>79.3</c:v>
                </c:pt>
                <c:pt idx="7">
                  <c:v>78.4</c:v>
                </c:pt>
                <c:pt idx="8">
                  <c:v>77.7</c:v>
                </c:pt>
                <c:pt idx="9">
                  <c:v>77.2</c:v>
                </c:pt>
                <c:pt idx="10">
                  <c:v>76.9</c:v>
                </c:pt>
                <c:pt idx="11">
                  <c:v>76.6</c:v>
                </c:pt>
                <c:pt idx="12">
                  <c:v>76.5</c:v>
                </c:pt>
              </c:numCache>
            </c:numRef>
          </c:val>
          <c:smooth val="0"/>
        </c:ser>
        <c:ser>
          <c:idx val="3"/>
          <c:order val="3"/>
          <c:tx>
            <c:strRef>
              <c:f>Sheet1!$E$1</c:f>
              <c:strCache>
                <c:ptCount val="1"/>
                <c:pt idx="0">
                  <c:v>Guided onboarding pilot</c:v>
                </c:pt>
              </c:strCache>
            </c:strRef>
          </c:tx>
          <c:spPr>
            <a:solidFill>
              <a:srgbClr val="2F6690"/>
            </a:solidFill>
            <a:ln w="3175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Sheet1!$E$2:$E$14</c:f>
              <c:numCache>
                <c:formatCode>General</c:formatCode>
                <c:ptCount val="13"/>
                <c:pt idx="0">
                  <c:v>100</c:v>
                </c:pt>
                <c:pt idx="1">
                  <c:v>97</c:v>
                </c:pt>
                <c:pt idx="2">
                  <c:v>95</c:v>
                </c:pt>
                <c:pt idx="3">
                  <c:v>93.7</c:v>
                </c:pt>
                <c:pt idx="4">
                  <c:v>92.8</c:v>
                </c:pt>
                <c:pt idx="5">
                  <c:v>92.2</c:v>
                </c:pt>
                <c:pt idx="6">
                  <c:v>91.8</c:v>
                </c:pt>
                <c:pt idx="7">
                  <c:v>91.5</c:v>
                </c:pt>
                <c:pt idx="8">
                  <c:v>91.4</c:v>
                </c:pt>
                <c:pt idx="9">
                  <c:v>91.2</c:v>
                </c:pt>
                <c:pt idx="10">
                  <c:v>91.2</c:v>
                </c:pt>
                <c:pt idx="11">
                  <c:v>91.1</c:v>
                </c:pt>
                <c:pt idx="12">
                  <c:v>91.1</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00"/>
          <c:min val="60"/>
        </c:scaling>
        <c:delete val="0"/>
        <c:axPos val="l"/>
        <c:majorGridlines>
          <c:spPr>
            <a:ln w="12700" cap="flat">
              <a:solidFill>
                <a:srgbClr val="DDE3EA"/>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Online orders as a share of grocery sales</a:t>
            </a:r>
          </a:p>
        </c:rich>
      </c:tx>
      <c:layout/>
      <c:overlay val="0"/>
    </c:title>
    <c:autoTitleDeleted val="0"/>
    <c:plotArea>
      <c:layout/>
      <c:areaChart>
        <c:varyColors val="0"/>
        <c:ser>
          <c:idx val="0"/>
          <c:order val="0"/>
          <c:tx>
            <c:strRef>
              <c:f>Sheet1!$B$1</c:f>
              <c:strCache>
                <c:ptCount val="1"/>
                <c:pt idx="0">
                  <c:v>Online share</c:v>
                </c:pt>
              </c:strCache>
            </c:strRef>
          </c:tx>
          <c:spPr>
            <a:solidFill>
              <a:srgbClr val="2F6690"/>
            </a:solidFill>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cat>
            <c:multiLvlStrRef>
              <c:f>Sheet1!$A$2:$A$13</c:f>
              <c:multiLvlStrCache>
                <c:ptCount val="12"/>
                <c:lvl>
                  <c:pt idx="0">
                    <c:v>Q1 23</c:v>
                  </c:pt>
                  <c:pt idx="1">
                    <c:v>Q2</c:v>
                  </c:pt>
                  <c:pt idx="2">
                    <c:v>Q3</c:v>
                  </c:pt>
                  <c:pt idx="3">
                    <c:v>Q4</c:v>
                  </c:pt>
                  <c:pt idx="4">
                    <c:v>Q1 24</c:v>
                  </c:pt>
                  <c:pt idx="5">
                    <c:v>Q2</c:v>
                  </c:pt>
                  <c:pt idx="6">
                    <c:v>Q3</c:v>
                  </c:pt>
                  <c:pt idx="7">
                    <c:v>Q4</c:v>
                  </c:pt>
                  <c:pt idx="8">
                    <c:v>Q1 25</c:v>
                  </c:pt>
                  <c:pt idx="9">
                    <c:v>Q2</c:v>
                  </c:pt>
                  <c:pt idx="10">
                    <c:v>Q3</c:v>
                  </c:pt>
                  <c:pt idx="11">
                    <c:v>Q4</c:v>
                  </c:pt>
                </c:lvl>
              </c:multiLvlStrCache>
            </c:multiLvlStrRef>
          </c:cat>
          <c:val>
            <c:numRef>
              <c:f>Sheet1!$B$2:$B$13</c:f>
              <c:numCache>
                <c:formatCode>General</c:formatCode>
                <c:ptCount val="12"/>
                <c:pt idx="0">
                  <c:v>11</c:v>
                </c:pt>
                <c:pt idx="1">
                  <c:v>12</c:v>
                </c:pt>
                <c:pt idx="2">
                  <c:v>12.5</c:v>
                </c:pt>
                <c:pt idx="3">
                  <c:v>13.5</c:v>
                </c:pt>
                <c:pt idx="4">
                  <c:v>14</c:v>
                </c:pt>
                <c:pt idx="5">
                  <c:v>15</c:v>
                </c:pt>
                <c:pt idx="6">
                  <c:v>15.5</c:v>
                </c:pt>
                <c:pt idx="7">
                  <c:v>16.5</c:v>
                </c:pt>
                <c:pt idx="8">
                  <c:v>17.5</c:v>
                </c:pt>
                <c:pt idx="9">
                  <c:v>18</c:v>
                </c:pt>
                <c:pt idx="10">
                  <c:v>19</c:v>
                </c:pt>
                <c:pt idx="11">
                  <c:v>20.5</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25"/>
          <c:min val="0"/>
        </c:scaling>
        <c:delete val="0"/>
        <c:axPos val="l"/>
        <c:majorGridlines>
          <c:spPr>
            <a:ln w="12700" cap="flat">
              <a:solidFill>
                <a:srgbClr val="DDE3EA"/>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Average wait, minutes</a:t>
            </a:r>
          </a:p>
        </c:rich>
      </c:tx>
      <c:layout/>
      <c:overlay val="0"/>
    </c:title>
    <c:autoTitleDeleted val="0"/>
    <c:plotArea>
      <c:layout/>
      <c:lineChart>
        <c:varyColors val="0"/>
        <c:ser>
          <c:idx val="0"/>
          <c:order val="0"/>
          <c:tx>
            <c:strRef>
              <c:f>Sheet1!$B$1</c:f>
              <c:strCache>
                <c:ptCount val="1"/>
                <c:pt idx="0">
                  <c:v>Westside (pilot)</c:v>
                </c:pt>
              </c:strCache>
            </c:strRef>
          </c:tx>
          <c:spPr>
            <a:solidFill>
              <a:srgbClr val="2F6690"/>
            </a:solidFill>
            <a:ln w="3810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9"/>
            <c:spPr>
              <a:solidFill>
                <a:srgbClr val="2F6690"/>
              </a:solidFill>
              <a:ln w="9525" cap="flat">
                <a:solidFill>
                  <a:srgbClr val="2F6690"/>
                </a:solidFill>
                <a:prstDash val="solid"/>
                <a:round/>
              </a:ln>
              <a:effectLst/>
            </c:spPr>
          </c:marker>
          <c:cat>
            <c:multiLvlStrRef>
              <c:f>Sheet1!$A$2:$A$3</c:f>
              <c:multiLvlStrCache>
                <c:ptCount val="2"/>
                <c:lvl>
                  <c:pt idx="0">
                    <c:v>March</c:v>
                  </c:pt>
                  <c:pt idx="1">
                    <c:v>June</c:v>
                  </c:pt>
                </c:lvl>
              </c:multiLvlStrCache>
            </c:multiLvlStrRef>
          </c:cat>
          <c:val>
            <c:numRef>
              <c:f>Sheet1!$B$2:$B$3</c:f>
              <c:numCache>
                <c:formatCode>General</c:formatCode>
                <c:ptCount val="2"/>
                <c:pt idx="0">
                  <c:v>58</c:v>
                </c:pt>
                <c:pt idx="1">
                  <c:v>24</c:v>
                </c:pt>
              </c:numCache>
            </c:numRef>
          </c:val>
          <c:smooth val="0"/>
        </c:ser>
        <c:ser>
          <c:idx val="1"/>
          <c:order val="1"/>
          <c:tx>
            <c:strRef>
              <c:f>Sheet1!$C$1</c:f>
              <c:strCache>
                <c:ptCount val="1"/>
                <c:pt idx="0">
                  <c:v>Harbor Point (pilot)</c:v>
                </c:pt>
              </c:strCache>
            </c:strRef>
          </c:tx>
          <c:spPr>
            <a:solidFill>
              <a:srgbClr val="2F6690"/>
            </a:solidFill>
            <a:ln w="3810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9"/>
            <c:spPr>
              <a:solidFill>
                <a:srgbClr val="2F6690"/>
              </a:solidFill>
              <a:ln w="9525" cap="flat">
                <a:solidFill>
                  <a:srgbClr val="2F6690"/>
                </a:solidFill>
                <a:prstDash val="solid"/>
                <a:round/>
              </a:ln>
              <a:effectLst/>
            </c:spPr>
          </c:marker>
          <c:cat>
            <c:multiLvlStrRef>
              <c:f>Sheet1!$A$2:$A$3</c:f>
              <c:multiLvlStrCache>
                <c:ptCount val="2"/>
                <c:lvl>
                  <c:pt idx="0">
                    <c:v>March</c:v>
                  </c:pt>
                  <c:pt idx="1">
                    <c:v>June</c:v>
                  </c:pt>
                </c:lvl>
              </c:multiLvlStrCache>
            </c:multiLvlStrRef>
          </c:cat>
          <c:val>
            <c:numRef>
              <c:f>Sheet1!$C$2:$C$3</c:f>
              <c:numCache>
                <c:formatCode>General</c:formatCode>
                <c:ptCount val="2"/>
                <c:pt idx="0">
                  <c:v>61</c:v>
                </c:pt>
                <c:pt idx="1">
                  <c:v>27</c:v>
                </c:pt>
              </c:numCache>
            </c:numRef>
          </c:val>
          <c:smooth val="0"/>
        </c:ser>
        <c:ser>
          <c:idx val="2"/>
          <c:order val="2"/>
          <c:tx>
            <c:strRef>
              <c:f>Sheet1!$D$1</c:f>
              <c:strCache>
                <c:ptCount val="1"/>
                <c:pt idx="0">
                  <c:v>Downtown</c:v>
                </c:pt>
              </c:strCache>
            </c:strRef>
          </c:tx>
          <c:spPr>
            <a:solidFill>
              <a:srgbClr val="BFC8D2"/>
            </a:solidFill>
            <a:ln w="3810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9"/>
            <c:spPr>
              <a:solidFill>
                <a:srgbClr val="BFC8D2"/>
              </a:solidFill>
              <a:ln w="9525" cap="flat">
                <a:solidFill>
                  <a:srgbClr val="BFC8D2"/>
                </a:solidFill>
                <a:prstDash val="solid"/>
                <a:round/>
              </a:ln>
              <a:effectLst/>
            </c:spPr>
          </c:marker>
          <c:cat>
            <c:multiLvlStrRef>
              <c:f>Sheet1!$A$2:$A$3</c:f>
              <c:multiLvlStrCache>
                <c:ptCount val="2"/>
                <c:lvl>
                  <c:pt idx="0">
                    <c:v>March</c:v>
                  </c:pt>
                  <c:pt idx="1">
                    <c:v>June</c:v>
                  </c:pt>
                </c:lvl>
              </c:multiLvlStrCache>
            </c:multiLvlStrRef>
          </c:cat>
          <c:val>
            <c:numRef>
              <c:f>Sheet1!$D$2:$D$3</c:f>
              <c:numCache>
                <c:formatCode>General</c:formatCode>
                <c:ptCount val="2"/>
                <c:pt idx="0">
                  <c:v>44</c:v>
                </c:pt>
                <c:pt idx="1">
                  <c:v>42</c:v>
                </c:pt>
              </c:numCache>
            </c:numRef>
          </c:val>
          <c:smooth val="0"/>
        </c:ser>
        <c:ser>
          <c:idx val="3"/>
          <c:order val="3"/>
          <c:tx>
            <c:strRef>
              <c:f>Sheet1!$E$1</c:f>
              <c:strCache>
                <c:ptCount val="1"/>
                <c:pt idx="0">
                  <c:v>Riverside</c:v>
                </c:pt>
              </c:strCache>
            </c:strRef>
          </c:tx>
          <c:spPr>
            <a:solidFill>
              <a:srgbClr val="BFC8D2"/>
            </a:solidFill>
            <a:ln w="3810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9"/>
            <c:spPr>
              <a:solidFill>
                <a:srgbClr val="BFC8D2"/>
              </a:solidFill>
              <a:ln w="9525" cap="flat">
                <a:solidFill>
                  <a:srgbClr val="BFC8D2"/>
                </a:solidFill>
                <a:prstDash val="solid"/>
                <a:round/>
              </a:ln>
              <a:effectLst/>
            </c:spPr>
          </c:marker>
          <c:cat>
            <c:multiLvlStrRef>
              <c:f>Sheet1!$A$2:$A$3</c:f>
              <c:multiLvlStrCache>
                <c:ptCount val="2"/>
                <c:lvl>
                  <c:pt idx="0">
                    <c:v>March</c:v>
                  </c:pt>
                  <c:pt idx="1">
                    <c:v>June</c:v>
                  </c:pt>
                </c:lvl>
              </c:multiLvlStrCache>
            </c:multiLvlStrRef>
          </c:cat>
          <c:val>
            <c:numRef>
              <c:f>Sheet1!$E$2:$E$3</c:f>
              <c:numCache>
                <c:formatCode>General</c:formatCode>
                <c:ptCount val="2"/>
                <c:pt idx="0">
                  <c:v>38</c:v>
                </c:pt>
                <c:pt idx="1">
                  <c:v>37</c:v>
                </c:pt>
              </c:numCache>
            </c:numRef>
          </c:val>
          <c:smooth val="0"/>
        </c:ser>
        <c:ser>
          <c:idx val="4"/>
          <c:order val="4"/>
          <c:tx>
            <c:strRef>
              <c:f>Sheet1!$F$1</c:f>
              <c:strCache>
                <c:ptCount val="1"/>
                <c:pt idx="0">
                  <c:v>Northgate</c:v>
                </c:pt>
              </c:strCache>
            </c:strRef>
          </c:tx>
          <c:spPr>
            <a:solidFill>
              <a:srgbClr val="BFC8D2"/>
            </a:solidFill>
            <a:ln w="3810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9"/>
            <c:spPr>
              <a:solidFill>
                <a:srgbClr val="BFC8D2"/>
              </a:solidFill>
              <a:ln w="9525" cap="flat">
                <a:solidFill>
                  <a:srgbClr val="BFC8D2"/>
                </a:solidFill>
                <a:prstDash val="solid"/>
                <a:round/>
              </a:ln>
              <a:effectLst/>
            </c:spPr>
          </c:marker>
          <c:cat>
            <c:multiLvlStrRef>
              <c:f>Sheet1!$A$2:$A$3</c:f>
              <c:multiLvlStrCache>
                <c:ptCount val="2"/>
                <c:lvl>
                  <c:pt idx="0">
                    <c:v>March</c:v>
                  </c:pt>
                  <c:pt idx="1">
                    <c:v>June</c:v>
                  </c:pt>
                </c:lvl>
              </c:multiLvlStrCache>
            </c:multiLvlStrRef>
          </c:cat>
          <c:val>
            <c:numRef>
              <c:f>Sheet1!$F$2:$F$3</c:f>
              <c:numCache>
                <c:formatCode>General</c:formatCode>
                <c:ptCount val="2"/>
                <c:pt idx="0">
                  <c:v>35</c:v>
                </c:pt>
                <c:pt idx="1">
                  <c:v>34</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5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Wait</c:v>
                </c:pt>
              </c:strCache>
            </c:strRef>
          </c:tx>
          <c:spPr>
            <a:solidFill>
              <a:schemeClr val="accent1"/>
            </a:solidFill>
            <a:ln w="9525" cap="flat">
              <a:solidFill>
                <a:srgbClr val="F9F9F9"/>
              </a:solidFill>
              <a:prstDash val="solid"/>
              <a:round/>
            </a:ln>
            <a:effectLst/>
          </c:spPr>
          <c:dPt>
            <c:idx val="0"/>
            <c:bubble3D val="0"/>
            <c:spPr>
              <a:solidFill>
                <a:srgbClr val="2F6690"/>
              </a:solidFill>
              <a:effectLst/>
            </c:spPr>
          </c:dPt>
          <c:dPt>
            <c:idx val="1"/>
            <c:bubble3D val="0"/>
            <c:spPr>
              <a:solidFill>
                <a:srgbClr val="BFC8D2"/>
              </a:solidFill>
              <a:effectLst/>
            </c:spPr>
          </c:dPt>
          <c:dPt>
            <c:idx val="2"/>
            <c:bubble3D val="0"/>
            <c:spPr>
              <a:solidFill>
                <a:srgbClr val="13294B"/>
              </a:solidFill>
              <a:effectLst/>
            </c:spPr>
          </c:dPt>
          <c:dLbls>
            <c:dLbl>
              <c:idx val="0"/>
              <c:numFmt formatCode="General" sourceLinked="0"/>
              <c:spPr/>
              <c:txPr>
                <a:bodyPr/>
                <a:lstStyle/>
                <a:p>
                  <a:pPr>
                    <a:defRPr sz="1200" b="0" i="0" u="none" strike="noStrike">
                      <a:solidFill>
                        <a:srgbClr val="13294B"/>
                      </a:solidFill>
                      <a:latin typeface="+mn-lt"/>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13294B"/>
                      </a:solidFill>
                      <a:latin typeface="+mn-lt"/>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13294B"/>
                      </a:solidFill>
                      <a:latin typeface="+mn-lt"/>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Waiting for a room</c:v>
                </c:pt>
                <c:pt idx="1">
                  <c:v>Check-in</c:v>
                </c:pt>
                <c:pt idx="2">
                  <c:v>In the room</c:v>
                </c:pt>
              </c:strCache>
            </c:strRef>
          </c:cat>
          <c:val>
            <c:numRef>
              <c:f>Sheet1!$B$2:$B$4</c:f>
              <c:numCache>
                <c:ptCount val="3"/>
                <c:pt idx="0">
                  <c:v>47</c:v>
                </c:pt>
                <c:pt idx="1">
                  <c:v>31</c:v>
                </c:pt>
                <c:pt idx="2">
                  <c:v>22</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Renewal rate by account characteristic</a:t>
            </a:r>
          </a:p>
        </c:rich>
      </c:tx>
      <c:layout/>
      <c:overlay val="0"/>
    </c:title>
    <c:autoTitleDeleted val="0"/>
    <c:plotArea>
      <c:layout/>
      <c:barChart>
        <c:barDir val="bar"/>
        <c:grouping val="clustered"/>
        <c:varyColors val="0"/>
        <c:ser>
          <c:idx val="0"/>
          <c:order val="0"/>
          <c:tx>
            <c:strRef>
              <c:f>Sheet1!$B$1</c:f>
              <c:strCache>
                <c:ptCount val="1"/>
                <c:pt idx="0">
                  <c:v>Renewal</c:v>
                </c:pt>
              </c:strCache>
            </c:strRef>
          </c:tx>
          <c:spPr>
            <a:solidFill>
              <a:srgbClr val="2F6690"/>
            </a:solidFill>
            <a:effectLst/>
          </c:spPr>
          <c:invertIfNegative val="0"/>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BFC8D2"/>
              </a:solidFill>
              <a:effectLst/>
            </c:spPr>
          </c:dPt>
          <c:dPt>
            <c:idx val="2"/>
            <c:invertIfNegative val="0"/>
            <c:bubble3D val="0"/>
            <c:spPr>
              <a:solidFill>
                <a:srgbClr val="BFC8D2"/>
              </a:solidFill>
              <a:effectLst/>
            </c:spPr>
          </c:dPt>
          <c:dPt>
            <c:idx val="3"/>
            <c:invertIfNegative val="0"/>
            <c:bubble3D val="0"/>
            <c:spPr>
              <a:solidFill>
                <a:srgbClr val="BFC8D2"/>
              </a:solidFill>
              <a:effectLst/>
            </c:spPr>
          </c:dPt>
          <c:dPt>
            <c:idx val="4"/>
            <c:invertIfNegative val="0"/>
            <c:bubble3D val="0"/>
            <c:spPr>
              <a:solidFill>
                <a:srgbClr val="13294B"/>
              </a:solidFill>
              <a:effectLst/>
            </c:spPr>
          </c:dPt>
          <c:cat>
            <c:multiLvlStrRef>
              <c:f>Sheet1!$A$2:$A$6</c:f>
              <c:multiLvlStrCache>
                <c:ptCount val="5"/>
                <c:lvl>
                  <c:pt idx="0">
                    <c:v>Built report in week 1</c:v>
                  </c:pt>
                  <c:pt idx="1">
                    <c:v>Built report later</c:v>
                  </c:pt>
                  <c:pt idx="2">
                    <c:v>Enterprise plan</c:v>
                  </c:pt>
                  <c:pt idx="3">
                    <c:v>Tech industry</c:v>
                  </c:pt>
                  <c:pt idx="4">
                    <c:v>Never built a report</c:v>
                  </c:pt>
                </c:lvl>
              </c:multiLvlStrCache>
            </c:multiLvlStrRef>
          </c:cat>
          <c:val>
            <c:numRef>
              <c:f>Sheet1!$B$2:$B$6</c:f>
              <c:numCache>
                <c:formatCode>General</c:formatCode>
                <c:ptCount val="5"/>
                <c:pt idx="0">
                  <c:v>93</c:v>
                </c:pt>
                <c:pt idx="1">
                  <c:v>78</c:v>
                </c:pt>
                <c:pt idx="2">
                  <c:v>84</c:v>
                </c:pt>
                <c:pt idx="3">
                  <c:v>80</c:v>
                </c:pt>
                <c:pt idx="4">
                  <c:v>23</c:v>
                </c:pt>
              </c:numCache>
            </c:numRef>
          </c:val>
        </c:ser>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Which shops would you use delivery for? %</a:t>
            </a:r>
          </a:p>
        </c:rich>
      </c:tx>
      <c:layout/>
      <c:overlay val="0"/>
    </c:title>
    <c:autoTitleDeleted val="0"/>
    <c:plotArea>
      <c:layout/>
      <c:barChart>
        <c:barDir val="col"/>
        <c:grouping val="clustered"/>
        <c:varyColors val="0"/>
        <c:ser>
          <c:idx val="0"/>
          <c:order val="0"/>
          <c:tx>
            <c:strRef>
              <c:f>Sheet1!$B$1</c:f>
              <c:strCache>
                <c:ptCount val="1"/>
                <c:pt idx="0">
                  <c:v>Interest</c:v>
                </c:pt>
              </c:strCache>
            </c:strRef>
          </c:tx>
          <c:spPr>
            <a:solidFill>
              <a:srgbClr val="2F6690"/>
            </a:solidFill>
            <a:effectLst/>
          </c:spPr>
          <c:invertIfNegative val="0"/>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BFC8D2"/>
              </a:solidFill>
              <a:effectLst/>
            </c:spPr>
          </c:dPt>
          <c:dPt>
            <c:idx val="2"/>
            <c:invertIfNegative val="0"/>
            <c:bubble3D val="0"/>
            <c:spPr>
              <a:solidFill>
                <a:srgbClr val="BFC8D2"/>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58</c:v>
                </c:pt>
                <c:pt idx="1">
                  <c:v>27</c:v>
                </c:pt>
                <c:pt idx="2">
                  <c:v>15</c:v>
                </c:pt>
              </c:numCache>
            </c:numRef>
          </c:val>
        </c:ser>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Profit per delivered order, $</a:t>
            </a:r>
          </a:p>
        </c:rich>
      </c:tx>
      <c:layout/>
      <c:overlay val="0"/>
    </c:title>
    <c:autoTitleDeleted val="0"/>
    <c:plotArea>
      <c:layout/>
      <c:barChart>
        <c:barDir val="col"/>
        <c:grouping val="clustered"/>
        <c:varyColors val="0"/>
        <c:ser>
          <c:idx val="0"/>
          <c:order val="0"/>
          <c:tx>
            <c:strRef>
              <c:f>Sheet1!$B$1</c:f>
              <c:strCache>
                <c:ptCount val="1"/>
                <c:pt idx="0">
                  <c:v>Profit</c:v>
                </c:pt>
              </c:strCache>
            </c:strRef>
          </c:tx>
          <c:spPr>
            <a:solidFill>
              <a:srgbClr val="2F6690"/>
            </a:solidFill>
            <a:effectLst/>
          </c:spPr>
          <c:invertIfNegative val="0"/>
          <c:dLbls>
            <c:numFmt formatCode="&quot;$&quot;0.0;&quot;-$&quot;0.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BFC8D2"/>
              </a:solidFill>
              <a:effectLst/>
            </c:spPr>
          </c:dPt>
          <c:dPt>
            <c:idx val="2"/>
            <c:invertIfNegative val="0"/>
            <c:bubble3D val="0"/>
            <c:spPr>
              <a:solidFill>
                <a:srgbClr val="BFC8D2"/>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4.1</c:v>
                </c:pt>
                <c:pt idx="1">
                  <c:v>-1.8</c:v>
                </c:pt>
                <c:pt idx="2">
                  <c:v>-3.9</c:v>
                </c:pt>
              </c:numCache>
            </c:numRef>
          </c:val>
        </c:ser>
        <c:dLbls>
          <c:numFmt formatCode="&quot;$&quot;0.0;&quot;-$&quot;0.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F6690"/>
                </a:solidFill>
                <a:latin typeface="+mn-lt"/>
              </a:defRPr>
            </a:pPr>
            <a:r>
              <a:rPr sz="1300" b="0" i="0" u="none" strike="noStrike">
                <a:solidFill>
                  <a:srgbClr val="2F6690"/>
                </a:solidFill>
                <a:latin typeface="+mn-lt"/>
              </a:rPr>
              <a:t>Metro North</a:t>
            </a:r>
          </a:p>
        </c:rich>
      </c:tx>
      <c:layout/>
      <c:overlay val="0"/>
    </c:title>
    <c:autoTitleDeleted val="0"/>
    <c:plotArea>
      <c:layout/>
      <c:lineChart>
        <c:varyColors val="0"/>
        <c:ser>
          <c:idx val="0"/>
          <c:order val="0"/>
          <c:tx>
            <c:strRef>
              <c:f>Sheet1!$B$1</c:f>
              <c:strCache>
                <c:ptCount val="1"/>
                <c:pt idx="0">
                  <c:v>Metro North</c:v>
                </c:pt>
              </c:strCache>
            </c:strRef>
          </c:tx>
          <c:spPr>
            <a:solidFill>
              <a:srgbClr val="2F6690"/>
            </a:solidFill>
            <a:ln w="3175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46</c:v>
                </c:pt>
              </c:numCache>
            </c:numRef>
          </c:val>
          <c:smooth val="0"/>
        </c:ser>
        <c:ser>
          <c:idx val="1"/>
          <c:order val="1"/>
          <c:tx>
            <c:strRef>
              <c:f>Sheet1!$C$1</c:f>
              <c:strCache>
                <c:ptCount val="1"/>
                <c:pt idx="0">
                  <c:v>Break-even</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0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7F8C9A"/>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F6690"/>
                </a:solidFill>
                <a:latin typeface="+mn-lt"/>
              </a:defRPr>
            </a:pPr>
            <a:r>
              <a:rPr sz="1300" b="0" i="0" u="none" strike="noStrike">
                <a:solidFill>
                  <a:srgbClr val="2F6690"/>
                </a:solidFill>
                <a:latin typeface="+mn-lt"/>
              </a:rPr>
              <a:t>Riverside</a:t>
            </a:r>
          </a:p>
        </c:rich>
      </c:tx>
      <c:layout/>
      <c:overlay val="0"/>
    </c:title>
    <c:autoTitleDeleted val="0"/>
    <c:plotArea>
      <c:layout/>
      <c:lineChart>
        <c:varyColors val="0"/>
        <c:ser>
          <c:idx val="0"/>
          <c:order val="0"/>
          <c:tx>
            <c:strRef>
              <c:f>Sheet1!$B$1</c:f>
              <c:strCache>
                <c:ptCount val="1"/>
                <c:pt idx="0">
                  <c:v>Riverside</c:v>
                </c:pt>
              </c:strCache>
            </c:strRef>
          </c:tx>
          <c:spPr>
            <a:solidFill>
              <a:srgbClr val="2F6690"/>
            </a:solidFill>
            <a:ln w="3175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10</c:v>
                </c:pt>
                <c:pt idx="1">
                  <c:v>15</c:v>
                </c:pt>
                <c:pt idx="2">
                  <c:v>21</c:v>
                </c:pt>
                <c:pt idx="3">
                  <c:v>27</c:v>
                </c:pt>
                <c:pt idx="4">
                  <c:v>32</c:v>
                </c:pt>
                <c:pt idx="5">
                  <c:v>36</c:v>
                </c:pt>
                <c:pt idx="6">
                  <c:v>40</c:v>
                </c:pt>
                <c:pt idx="7">
                  <c:v>44</c:v>
                </c:pt>
              </c:numCache>
            </c:numRef>
          </c:val>
          <c:smooth val="0"/>
        </c:ser>
        <c:ser>
          <c:idx val="1"/>
          <c:order val="1"/>
          <c:tx>
            <c:strRef>
              <c:f>Sheet1!$C$1</c:f>
              <c:strCache>
                <c:ptCount val="1"/>
                <c:pt idx="0">
                  <c:v>Break-even</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0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7F8C9A"/>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F6690"/>
                </a:solidFill>
                <a:latin typeface="+mn-lt"/>
              </a:defRPr>
            </a:pPr>
            <a:r>
              <a:rPr sz="1300" b="0" i="0" u="none" strike="noStrike">
                <a:solidFill>
                  <a:srgbClr val="2F6690"/>
                </a:solidFill>
                <a:latin typeface="+mn-lt"/>
              </a:rPr>
              <a:t>Lakeview</a:t>
            </a:r>
          </a:p>
        </c:rich>
      </c:tx>
      <c:layout/>
      <c:overlay val="0"/>
    </c:title>
    <c:autoTitleDeleted val="0"/>
    <c:plotArea>
      <c:layout/>
      <c:lineChart>
        <c:varyColors val="0"/>
        <c:ser>
          <c:idx val="0"/>
          <c:order val="0"/>
          <c:tx>
            <c:strRef>
              <c:f>Sheet1!$B$1</c:f>
              <c:strCache>
                <c:ptCount val="1"/>
                <c:pt idx="0">
                  <c:v>Lakeview</c:v>
                </c:pt>
              </c:strCache>
            </c:strRef>
          </c:tx>
          <c:spPr>
            <a:solidFill>
              <a:srgbClr val="2F6690"/>
            </a:solidFill>
            <a:ln w="3175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9</c:v>
                </c:pt>
                <c:pt idx="1">
                  <c:v>14</c:v>
                </c:pt>
                <c:pt idx="2">
                  <c:v>19</c:v>
                </c:pt>
                <c:pt idx="3">
                  <c:v>25</c:v>
                </c:pt>
                <c:pt idx="4">
                  <c:v>30</c:v>
                </c:pt>
                <c:pt idx="5">
                  <c:v>35</c:v>
                </c:pt>
                <c:pt idx="6">
                  <c:v>39</c:v>
                </c:pt>
                <c:pt idx="7">
                  <c:v>42</c:v>
                </c:pt>
              </c:numCache>
            </c:numRef>
          </c:val>
          <c:smooth val="0"/>
        </c:ser>
        <c:ser>
          <c:idx val="1"/>
          <c:order val="1"/>
          <c:tx>
            <c:strRef>
              <c:f>Sheet1!$C$1</c:f>
              <c:strCache>
                <c:ptCount val="1"/>
                <c:pt idx="0">
                  <c:v>Break-even</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0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7F8C9A"/>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3294B"/>
                </a:solidFill>
                <a:latin typeface="+mn-lt"/>
              </a:defRPr>
            </a:pPr>
            <a:r>
              <a:rPr sz="1300" b="0" i="0" u="none" strike="noStrike">
                <a:solidFill>
                  <a:srgbClr val="13294B"/>
                </a:solidFill>
                <a:latin typeface="+mn-lt"/>
              </a:rPr>
              <a:t>Southport</a:t>
            </a:r>
          </a:p>
        </c:rich>
      </c:tx>
      <c:layout/>
      <c:overlay val="0"/>
    </c:title>
    <c:autoTitleDeleted val="0"/>
    <c:plotArea>
      <c:layout/>
      <c:lineChart>
        <c:varyColors val="0"/>
        <c:ser>
          <c:idx val="0"/>
          <c:order val="0"/>
          <c:tx>
            <c:strRef>
              <c:f>Sheet1!$B$1</c:f>
              <c:strCache>
                <c:ptCount val="1"/>
                <c:pt idx="0">
                  <c:v>Southport</c:v>
                </c:pt>
              </c:strCache>
            </c:strRef>
          </c:tx>
          <c:spPr>
            <a:solidFill>
              <a:srgbClr val="13294B"/>
            </a:solidFill>
            <a:ln w="31750" cap="flat">
              <a:solidFill>
                <a:srgbClr val="13294B"/>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13294B"/>
              </a:solidFill>
              <a:ln w="9525" cap="flat">
                <a:solidFill>
                  <a:srgbClr val="13294B"/>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c:v>
                </c:pt>
                <c:pt idx="1">
                  <c:v>11</c:v>
                </c:pt>
                <c:pt idx="2">
                  <c:v>14</c:v>
                </c:pt>
                <c:pt idx="3">
                  <c:v>17</c:v>
                </c:pt>
                <c:pt idx="4">
                  <c:v>19</c:v>
                </c:pt>
                <c:pt idx="5">
                  <c:v>21</c:v>
                </c:pt>
                <c:pt idx="6">
                  <c:v>23</c:v>
                </c:pt>
                <c:pt idx="7">
                  <c:v>25</c:v>
                </c:pt>
              </c:numCache>
            </c:numRef>
          </c:val>
          <c:smooth val="0"/>
        </c:ser>
        <c:ser>
          <c:idx val="1"/>
          <c:order val="1"/>
          <c:tx>
            <c:strRef>
              <c:f>Sheet1!$C$1</c:f>
              <c:strCache>
                <c:ptCount val="1"/>
                <c:pt idx="0">
                  <c:v>Break-even</c:v>
                </c:pt>
              </c:strCache>
            </c:strRef>
          </c:tx>
          <c:spPr>
            <a:solidFill>
              <a:srgbClr val="BFC8D2"/>
            </a:solidFill>
            <a:ln w="3175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0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7F8C9A"/>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Orders per 1,000 households vs. market growth, % a year</a:t>
            </a:r>
          </a:p>
        </c:rich>
      </c:tx>
      <c:layout/>
      <c:overlay val="0"/>
    </c:title>
    <c:autoTitleDeleted val="0"/>
    <c:plotArea>
      <c:layout/>
      <c:bubbleChart>
        <c:varyColors val="0"/>
        <c:ser>
          <c:idx val="0"/>
          <c:order val="0"/>
          <c:tx>
            <c:strRef>
              <c:f>Sheet1!$B$1</c:f>
              <c:strCache>
                <c:ptCount val="1"/>
                <c:pt idx="0">
                  <c:v>Metro North</c:v>
                </c:pt>
              </c:strCache>
            </c:strRef>
          </c:tx>
          <c:spPr>
            <a:solidFill>
              <a:srgbClr val="2F6690">
                <a:alpha val="80000"/>
              </a:srgbClr>
            </a:solidFill>
            <a:ln w="25400" cap="flat">
              <a:solidFill>
                <a:srgbClr val="2F6690"/>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Sheet1!$B$2:$B$8</c:f>
              <c:numCache>
                <c:formatCode>General</c:formatCode>
                <c:ptCount val="7"/>
                <c:pt idx="0">
                  <c:v>50</c:v>
                </c:pt>
              </c:numCache>
            </c:numRef>
          </c:yVal>
          <c:bubbleSize>
            <c:numRef>
              <c:f>Sheet1!$C$2:$C$8</c:f>
              <c:numCache>
                <c:formatCode>General</c:formatCode>
                <c:ptCount val="7"/>
                <c:pt idx="0">
                  <c:v>24</c:v>
                </c:pt>
              </c:numCache>
            </c:numRef>
          </c:bubbleSize>
          <c:bubble3D val="0"/>
        </c:ser>
        <c:ser>
          <c:idx val="1"/>
          <c:order val="1"/>
          <c:tx>
            <c:strRef>
              <c:f>Sheet1!$D$1</c:f>
              <c:strCache>
                <c:ptCount val="1"/>
                <c:pt idx="0">
                  <c:v>Riverside</c:v>
                </c:pt>
              </c:strCache>
            </c:strRef>
          </c:tx>
          <c:spPr>
            <a:solidFill>
              <a:srgbClr val="2F6690">
                <a:alpha val="80000"/>
              </a:srgbClr>
            </a:solidFill>
            <a:ln w="25400" cap="flat">
              <a:solidFill>
                <a:srgbClr val="2F6690"/>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Sheet1!$D$2:$D$8</c:f>
              <c:numCache>
                <c:formatCode>General</c:formatCode>
                <c:ptCount val="7"/>
                <c:pt idx="1">
                  <c:v>39</c:v>
                </c:pt>
              </c:numCache>
            </c:numRef>
          </c:yVal>
          <c:bubbleSize>
            <c:numRef>
              <c:f>Sheet1!$E$2:$E$8</c:f>
              <c:numCache>
                <c:formatCode>General</c:formatCode>
                <c:ptCount val="7"/>
                <c:pt idx="1">
                  <c:v>19</c:v>
                </c:pt>
              </c:numCache>
            </c:numRef>
          </c:bubbleSize>
          <c:bubble3D val="0"/>
        </c:ser>
        <c:ser>
          <c:idx val="2"/>
          <c:order val="2"/>
          <c:tx>
            <c:strRef>
              <c:f>Sheet1!$F$1</c:f>
              <c:strCache>
                <c:ptCount val="1"/>
                <c:pt idx="0">
                  <c:v>Lakeview</c:v>
                </c:pt>
              </c:strCache>
            </c:strRef>
          </c:tx>
          <c:spPr>
            <a:solidFill>
              <a:srgbClr val="2F6690">
                <a:alpha val="80000"/>
              </a:srgbClr>
            </a:solidFill>
            <a:ln w="25400" cap="flat">
              <a:solidFill>
                <a:srgbClr val="2F6690"/>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Sheet1!$F$2:$F$8</c:f>
              <c:numCache>
                <c:formatCode>General</c:formatCode>
                <c:ptCount val="7"/>
                <c:pt idx="2">
                  <c:v>52</c:v>
                </c:pt>
              </c:numCache>
            </c:numRef>
          </c:yVal>
          <c:bubbleSize>
            <c:numRef>
              <c:f>Sheet1!$G$2:$G$8</c:f>
              <c:numCache>
                <c:formatCode>General</c:formatCode>
                <c:ptCount val="7"/>
                <c:pt idx="2">
                  <c:v>16</c:v>
                </c:pt>
              </c:numCache>
            </c:numRef>
          </c:bubbleSize>
          <c:bubble3D val="0"/>
        </c:ser>
        <c:ser>
          <c:idx val="3"/>
          <c:order val="3"/>
          <c:tx>
            <c:strRef>
              <c:f>Sheet1!$H$1</c:f>
              <c:strCache>
                <c:ptCount val="1"/>
                <c:pt idx="0">
                  <c:v>Hillcrest</c:v>
                </c:pt>
              </c:strCache>
            </c:strRef>
          </c:tx>
          <c:spPr>
            <a:solidFill>
              <a:srgbClr val="BFC8D2">
                <a:alpha val="80000"/>
              </a:srgbClr>
            </a:solidFill>
            <a:ln w="25400" cap="flat">
              <a:solidFill>
                <a:srgbClr val="BFC8D2"/>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Sheet1!$H$2:$H$8</c:f>
              <c:numCache>
                <c:formatCode>General</c:formatCode>
                <c:ptCount val="7"/>
                <c:pt idx="3">
                  <c:v>35</c:v>
                </c:pt>
              </c:numCache>
            </c:numRef>
          </c:yVal>
          <c:bubbleSize>
            <c:numRef>
              <c:f>Sheet1!$I$2:$I$8</c:f>
              <c:numCache>
                <c:formatCode>General</c:formatCode>
                <c:ptCount val="7"/>
                <c:pt idx="3">
                  <c:v>12</c:v>
                </c:pt>
              </c:numCache>
            </c:numRef>
          </c:bubbleSize>
          <c:bubble3D val="0"/>
        </c:ser>
        <c:ser>
          <c:idx val="4"/>
          <c:order val="4"/>
          <c:tx>
            <c:strRef>
              <c:f>Sheet1!$J$1</c:f>
              <c:strCache>
                <c:ptCount val="1"/>
                <c:pt idx="0">
                  <c:v>Southport</c:v>
                </c:pt>
              </c:strCache>
            </c:strRef>
          </c:tx>
          <c:spPr>
            <a:solidFill>
              <a:srgbClr val="BFC8D2">
                <a:alpha val="80000"/>
              </a:srgbClr>
            </a:solidFill>
            <a:ln w="25400" cap="flat">
              <a:solidFill>
                <a:srgbClr val="BFC8D2"/>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Sheet1!$J$2:$J$8</c:f>
              <c:numCache>
                <c:formatCode>General</c:formatCode>
                <c:ptCount val="7"/>
                <c:pt idx="4">
                  <c:v>20</c:v>
                </c:pt>
              </c:numCache>
            </c:numRef>
          </c:yVal>
          <c:bubbleSize>
            <c:numRef>
              <c:f>Sheet1!$K$2:$K$8</c:f>
              <c:numCache>
                <c:formatCode>General</c:formatCode>
                <c:ptCount val="7"/>
                <c:pt idx="4">
                  <c:v>14</c:v>
                </c:pt>
              </c:numCache>
            </c:numRef>
          </c:bubbleSize>
          <c:bubble3D val="0"/>
        </c:ser>
        <c:ser>
          <c:idx val="5"/>
          <c:order val="5"/>
          <c:tx>
            <c:strRef>
              <c:f>Sheet1!$L$1</c:f>
              <c:strCache>
                <c:ptCount val="1"/>
                <c:pt idx="0">
                  <c:v>Eastgate</c:v>
                </c:pt>
              </c:strCache>
            </c:strRef>
          </c:tx>
          <c:spPr>
            <a:solidFill>
              <a:srgbClr val="BFC8D2">
                <a:alpha val="80000"/>
              </a:srgbClr>
            </a:solidFill>
            <a:ln w="25400" cap="flat">
              <a:solidFill>
                <a:srgbClr val="BFC8D2"/>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Sheet1!$L$2:$L$8</c:f>
              <c:numCache>
                <c:formatCode>General</c:formatCode>
                <c:ptCount val="7"/>
                <c:pt idx="5">
                  <c:v>15</c:v>
                </c:pt>
              </c:numCache>
            </c:numRef>
          </c:yVal>
          <c:bubbleSize>
            <c:numRef>
              <c:f>Sheet1!$M$2:$M$8</c:f>
              <c:numCache>
                <c:formatCode>General</c:formatCode>
                <c:ptCount val="7"/>
                <c:pt idx="5">
                  <c:v>9</c:v>
                </c:pt>
              </c:numCache>
            </c:numRef>
          </c:bubbleSize>
          <c:bubble3D val="0"/>
        </c:ser>
        <c:ser>
          <c:idx val="6"/>
          <c:order val="6"/>
          <c:tx>
            <c:strRef>
              <c:f>Sheet1!$N$1</c:f>
              <c:strCache>
                <c:ptCount val="1"/>
                <c:pt idx="0">
                  <c:v>Oak Park</c:v>
                </c:pt>
              </c:strCache>
            </c:strRef>
          </c:tx>
          <c:spPr>
            <a:solidFill>
              <a:srgbClr val="BFC8D2">
                <a:alpha val="80000"/>
              </a:srgbClr>
            </a:solidFill>
            <a:ln w="25400" cap="flat">
              <a:solidFill>
                <a:srgbClr val="BFC8D2"/>
              </a:solidFill>
              <a:prstDash val="solid"/>
              <a:round/>
            </a:ln>
            <a:effectLst/>
          </c:spPr>
          <c:dLbls>
            <c:spPr>
              <a:noFill/>
              <a:ln>
                <a:noFill/>
              </a:ln>
            </c:spPr>
            <c:txPr>
              <a:bodyPr/>
              <a:lstStyle/>
              <a:p>
                <a:pPr>
                  <a:defRPr sz="1200" b="0">
                    <a:solidFill>
                      <a:srgbClr val="13294B"/>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Sheet1!$N$2:$N$8</c:f>
              <c:numCache>
                <c:formatCode>General</c:formatCode>
                <c:ptCount val="7"/>
                <c:pt idx="6">
                  <c:v>27</c:v>
                </c:pt>
              </c:numCache>
            </c:numRef>
          </c:yVal>
          <c:bubbleSize>
            <c:numRef>
              <c:f>Sheet1!$O$2:$O$8</c:f>
              <c:numCache>
                <c:formatCode>General</c:formatCode>
                <c:ptCount val="7"/>
                <c:pt idx="6">
                  <c:v>8</c:v>
                </c:pt>
              </c:numCache>
            </c:numRef>
          </c:bubbleSize>
          <c:bubble3D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inMax"/>
          <c:max val="10"/>
          <c:min val="0"/>
        </c:scaling>
        <c:delete val="0"/>
        <c:axPos val="b"/>
        <c:title>
          <c:tx>
            <c:rich>
              <a:bodyPr/>
              <a:lstStyle/>
              <a:p>
                <a:pPr>
                  <a:defRPr sz="1200" b="0" i="0" u="none" strike="noStrike">
                    <a:solidFill>
                      <a:srgbClr val="4A5868"/>
                    </a:solidFill>
                    <a:latin typeface="Arial"/>
                  </a:defRPr>
                </a:pPr>
                <a:r>
                  <a:rPr sz="1200" b="0" i="0" u="none" strike="noStrike">
                    <a:solidFill>
                      <a:srgbClr val="4A5868"/>
                    </a:solidFill>
                    <a:latin typeface="Arial"/>
                  </a:rPr>
                  <a:t>Market growth, % a year</a:t>
                </a:r>
              </a:p>
            </c:rich>
          </c:tx>
          <c:layout/>
          <c:overlay val="0"/>
        </c:title>
        <c:numFmt formatCode="General" sourceLinked="1"/>
        <c:majorTickMark val="out"/>
        <c:minorTickMark val="none"/>
        <c:tickLblPos val="low"/>
        <c:spPr>
          <a:ln w="12700" cap="flat">
            <a:solidFill>
              <a:srgbClr val="BFC8D2"/>
            </a:solidFill>
            <a:prstDash val="solid"/>
            <a:round/>
          </a:ln>
        </c:spPr>
        <c:txPr>
          <a:bodyPr/>
          <a:lstStyle/>
          <a:p>
            <a:pPr>
              <a:defRPr sz="1100" b="0" i="0" u="none" strike="noStrike">
                <a:solidFill>
                  <a:srgbClr val="7F8C9A"/>
                </a:solidFill>
                <a:latin typeface="+mn-lt"/>
              </a:defRPr>
            </a:pPr>
            <a:endParaRPr lang="en-US"/>
          </a:p>
        </c:txPr>
        <c:crossAx val="2094734552"/>
        <c:crosses val="autoZero"/>
        <c:auto val="1"/>
        <c:lblAlgn val="ctr"/>
        <c:noMultiLvlLbl val="1"/>
      </c:valAx>
      <c:valAx>
        <c:axId val="2094734552"/>
        <c:scaling>
          <c:orientation val="minMax"/>
          <c:max val="60"/>
          <c:min val="0"/>
        </c:scaling>
        <c:delete val="0"/>
        <c:axPos val="l"/>
        <c:majorGridlines>
          <c:spPr>
            <a:ln w="12700" cap="flat">
              <a:solidFill>
                <a:srgbClr val="DDE3EA"/>
              </a:solidFill>
              <a:prstDash val="solid"/>
              <a:round/>
            </a:ln>
          </c:spPr>
        </c:majorGridlines>
        <c:title>
          <c:tx>
            <c:rich>
              <a:bodyPr/>
              <a:lstStyle/>
              <a:p>
                <a:pPr>
                  <a:defRPr sz="1200" b="0" i="0" u="none" strike="noStrike">
                    <a:solidFill>
                      <a:srgbClr val="4A5868"/>
                    </a:solidFill>
                    <a:latin typeface="Arial"/>
                  </a:defRPr>
                </a:pPr>
                <a:r>
                  <a:rPr sz="1200" b="0" i="0" u="none" strike="noStrike">
                    <a:solidFill>
                      <a:srgbClr val="4A5868"/>
                    </a:solidFill>
                    <a:latin typeface="Arial"/>
                  </a:rPr>
                  <a:t>Orders per 1,000 households</a:t>
                </a:r>
              </a:p>
            </c:rich>
          </c:tx>
          <c:layout/>
          <c:overlay val="0"/>
        </c:title>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Orders / store / day</c:v>
                </c:pt>
              </c:strCache>
            </c:strRef>
          </c:tx>
          <c:spPr>
            <a:solidFill>
              <a:srgbClr val="13294B"/>
            </a:solidFill>
            <a:ln w="31750" cap="flat">
              <a:solidFill>
                <a:srgbClr val="13294B"/>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13294B"/>
              </a:solidFill>
              <a:ln w="9525" cap="flat">
                <a:solidFill>
                  <a:srgbClr val="13294B"/>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44</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Cost per order</c:v>
                </c:pt>
              </c:strCache>
            </c:strRef>
          </c:tx>
          <c:spPr>
            <a:solidFill>
              <a:srgbClr val="13294B"/>
            </a:solidFill>
            <a:ln w="31750" cap="flat">
              <a:solidFill>
                <a:srgbClr val="13294B"/>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13294B"/>
              </a:solidFill>
              <a:ln w="9525" cap="flat">
                <a:solidFill>
                  <a:srgbClr val="13294B"/>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14</c:v>
                </c:pt>
                <c:pt idx="1">
                  <c:v>12.5</c:v>
                </c:pt>
                <c:pt idx="2">
                  <c:v>11</c:v>
                </c:pt>
                <c:pt idx="3">
                  <c:v>10.2</c:v>
                </c:pt>
                <c:pt idx="4">
                  <c:v>9.6</c:v>
                </c:pt>
                <c:pt idx="5">
                  <c:v>9.1</c:v>
                </c:pt>
                <c:pt idx="6">
                  <c:v>8.7</c:v>
                </c:pt>
                <c:pt idx="7">
                  <c:v>8.4</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Delivery on time</c:v>
                </c:pt>
              </c:strCache>
            </c:strRef>
          </c:tx>
          <c:spPr>
            <a:solidFill>
              <a:srgbClr val="13294B"/>
            </a:solidFill>
            <a:ln w="31750" cap="flat">
              <a:solidFill>
                <a:srgbClr val="13294B"/>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13294B"/>
              </a:solidFill>
              <a:ln w="9525" cap="flat">
                <a:solidFill>
                  <a:srgbClr val="13294B"/>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88</c:v>
                </c:pt>
                <c:pt idx="1">
                  <c:v>90</c:v>
                </c:pt>
                <c:pt idx="2">
                  <c:v>93</c:v>
                </c:pt>
                <c:pt idx="3">
                  <c:v>94</c:v>
                </c:pt>
                <c:pt idx="4">
                  <c:v>95</c:v>
                </c:pt>
                <c:pt idx="5">
                  <c:v>95</c:v>
                </c:pt>
                <c:pt idx="6">
                  <c:v>96</c:v>
                </c:pt>
                <c:pt idx="7">
                  <c:v>96</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Repeat rate</c:v>
                </c:pt>
              </c:strCache>
            </c:strRef>
          </c:tx>
          <c:spPr>
            <a:solidFill>
              <a:srgbClr val="2F6690"/>
            </a:solidFill>
            <a:ln w="3175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30</c:v>
                </c:pt>
                <c:pt idx="1">
                  <c:v>33</c:v>
                </c:pt>
                <c:pt idx="2">
                  <c:v>35</c:v>
                </c:pt>
                <c:pt idx="3">
                  <c:v>37</c:v>
                </c:pt>
                <c:pt idx="4">
                  <c:v>38</c:v>
                </c:pt>
                <c:pt idx="5">
                  <c:v>40</c:v>
                </c:pt>
                <c:pt idx="6">
                  <c:v>40</c:v>
                </c:pt>
                <c:pt idx="7">
                  <c:v>41</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Average wait from arrival to seeing a doctor, minutes</a:t>
            </a:r>
          </a:p>
        </c:rich>
      </c:tx>
      <c:layout/>
      <c:overlay val="0"/>
    </c:title>
    <c:autoTitleDeleted val="0"/>
    <c:plotArea>
      <c:layout>
        <c:manualLayout>
          <c:layoutTarget val="inner"/>
          <c:xMode val="edge"/>
          <c:yMode val="edge"/>
          <c:x val="0.2"/>
          <c:y val="0.1"/>
          <c:w val="0.72"/>
          <c:h val="0.82"/>
        </c:manualLayout>
      </c:layout>
      <c:barChart>
        <c:barDir val="bar"/>
        <c:grouping val="clustered"/>
        <c:varyColors val="0"/>
        <c:ser>
          <c:idx val="0"/>
          <c:order val="0"/>
          <c:tx>
            <c:strRef>
              <c:f>Sheet1!$B$1</c:f>
              <c:strCache>
                <c:ptCount val="1"/>
                <c:pt idx="0">
                  <c:v>Wait</c:v>
                </c:pt>
              </c:strCache>
            </c:strRef>
          </c:tx>
          <c:spPr>
            <a:solidFill>
              <a:srgbClr val="BFC8D2"/>
            </a:solidFill>
            <a:effectLst/>
          </c:spPr>
          <c:invertIfNegative val="0"/>
          <c:dLbls>
            <c:numFmt formatCode="0&quot; min&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BFC8D2"/>
              </a:solidFill>
              <a:effectLst/>
            </c:spPr>
          </c:dPt>
          <c:dPt>
            <c:idx val="1"/>
            <c:invertIfNegative val="0"/>
            <c:bubble3D val="0"/>
            <c:spPr>
              <a:solidFill>
                <a:srgbClr val="BFC8D2"/>
              </a:solidFill>
              <a:effectLst/>
            </c:spPr>
          </c:dPt>
          <c:dPt>
            <c:idx val="2"/>
            <c:invertIfNegative val="0"/>
            <c:bubble3D val="0"/>
            <c:spPr>
              <a:solidFill>
                <a:srgbClr val="2F6690"/>
              </a:solidFill>
              <a:effectLst/>
            </c:spPr>
          </c:dPt>
          <c:dPt>
            <c:idx val="3"/>
            <c:invertIfNegative val="0"/>
            <c:bubble3D val="0"/>
            <c:spPr>
              <a:solidFill>
                <a:srgbClr val="2F6690"/>
              </a:solidFill>
              <a:effectLst/>
            </c:spPr>
          </c:dPt>
          <c:dPt>
            <c:idx val="4"/>
            <c:invertIfNegative val="0"/>
            <c:bubble3D val="0"/>
            <c:spPr>
              <a:solidFill>
                <a:srgbClr val="BFC8D2"/>
              </a:solidFill>
              <a:effectLst/>
            </c:spPr>
          </c:dPt>
          <c:dPt>
            <c:idx val="5"/>
            <c:invertIfNegative val="0"/>
            <c:bubble3D val="0"/>
            <c:spPr>
              <a:solidFill>
                <a:srgbClr val="BFC8D2"/>
              </a:solidFill>
              <a:effectLst/>
            </c:spPr>
          </c:dPt>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24</c:v>
                </c:pt>
                <c:pt idx="1">
                  <c:v>27</c:v>
                </c:pt>
                <c:pt idx="2">
                  <c:v>42</c:v>
                </c:pt>
                <c:pt idx="3">
                  <c:v>37</c:v>
                </c:pt>
                <c:pt idx="4">
                  <c:v>29</c:v>
                </c:pt>
                <c:pt idx="5">
                  <c:v>26</c:v>
                </c:pt>
              </c:numCache>
            </c:numRef>
          </c:val>
        </c:ser>
        <c:dLbls>
          <c:numFmt formatCode="0&quot; min&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45"/>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visits</a:t>
            </a:r>
          </a:p>
        </c:rich>
      </c:tx>
      <c:layout/>
      <c:overlay val="0"/>
    </c:title>
    <c:autoTitleDeleted val="0"/>
    <c:plotArea>
      <c:layout/>
      <c:barChart>
        <c:barDir val="col"/>
        <c:grouping val="clustered"/>
        <c:varyColors val="0"/>
        <c:ser>
          <c:idx val="0"/>
          <c:order val="0"/>
          <c:tx>
            <c:strRef>
              <c:f>Sheet1!$B$1</c:f>
              <c:strCache>
                <c:ptCount val="1"/>
                <c:pt idx="0">
                  <c:v>Visits</c:v>
                </c:pt>
              </c:strCache>
            </c:strRef>
          </c:tx>
          <c:spPr>
            <a:solidFill>
              <a:srgbClr val="BFC8D2"/>
            </a:solidFill>
            <a:effectLst/>
          </c:spPr>
          <c:invertIfNegative val="0"/>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BFC8D2"/>
              </a:solidFill>
              <a:effectLst/>
            </c:spPr>
          </c:dPt>
          <c:dPt>
            <c:idx val="1"/>
            <c:invertIfNegative val="0"/>
            <c:bubble3D val="0"/>
            <c:spPr>
              <a:solidFill>
                <a:srgbClr val="BFC8D2"/>
              </a:solidFill>
              <a:effectLst/>
            </c:spPr>
          </c:dPt>
          <c:dPt>
            <c:idx val="2"/>
            <c:invertIfNegative val="0"/>
            <c:bubble3D val="0"/>
            <c:spPr>
              <a:solidFill>
                <a:srgbClr val="13294B"/>
              </a:solidFill>
              <a:effectLst/>
            </c:spPr>
          </c:dPt>
          <c:dPt>
            <c:idx val="3"/>
            <c:invertIfNegative val="0"/>
            <c:bubble3D val="0"/>
            <c:spPr>
              <a:solidFill>
                <a:srgbClr val="13294B"/>
              </a:solidFill>
              <a:effectLst/>
            </c:spPr>
          </c:dPt>
          <c:dPt>
            <c:idx val="4"/>
            <c:invertIfNegative val="0"/>
            <c:bubble3D val="0"/>
            <c:spPr>
              <a:solidFill>
                <a:srgbClr val="BFC8D2"/>
              </a:solidFill>
              <a:effectLst/>
            </c:spPr>
          </c:dPt>
          <c:dPt>
            <c:idx val="5"/>
            <c:invertIfNegative val="0"/>
            <c:bubble3D val="0"/>
            <c:spPr>
              <a:solidFill>
                <a:srgbClr val="BFC8D2"/>
              </a:solidFill>
              <a:effectLst/>
            </c:spPr>
          </c:dPt>
          <c:dPt>
            <c:idx val="6"/>
            <c:invertIfNegative val="0"/>
            <c:bubble3D val="0"/>
            <c:spPr>
              <a:solidFill>
                <a:srgbClr val="2F6690"/>
              </a:solidFill>
              <a:effectLst/>
            </c:spPr>
          </c:dPt>
          <c:cat>
            <c:multiLvlStrRef>
              <c:f>Sheet1!$A$2:$A$8</c:f>
              <c:multiLvlStrCache>
                <c:ptCount val="7"/>
                <c:lvl>
                  <c:pt idx="0">
                    <c:v>0–15</c:v>
                  </c:pt>
                  <c:pt idx="1">
                    <c:v>15–30</c:v>
                  </c:pt>
                  <c:pt idx="2">
                    <c:v>30–45</c:v>
                  </c:pt>
                  <c:pt idx="3">
                    <c:v>45–60</c:v>
                  </c:pt>
                  <c:pt idx="4">
                    <c:v>60–75</c:v>
                  </c:pt>
                  <c:pt idx="5">
                    <c:v>75–90</c:v>
                  </c:pt>
                  <c:pt idx="6">
                    <c:v>90+</c:v>
                  </c:pt>
                </c:lvl>
              </c:multiLvlStrCache>
            </c:multiLvlStrRef>
          </c:cat>
          <c:val>
            <c:numRef>
              <c:f>Sheet1!$B$2:$B$8</c:f>
              <c:numCache>
                <c:formatCode>General</c:formatCode>
                <c:ptCount val="7"/>
                <c:pt idx="0">
                  <c:v>6</c:v>
                </c:pt>
                <c:pt idx="1">
                  <c:v>14</c:v>
                </c:pt>
                <c:pt idx="2">
                  <c:v>24</c:v>
                </c:pt>
                <c:pt idx="3">
                  <c:v>23</c:v>
                </c:pt>
                <c:pt idx="4">
                  <c:v>13</c:v>
                </c:pt>
                <c:pt idx="5">
                  <c:v>8</c:v>
                </c:pt>
                <c:pt idx="6">
                  <c:v>12</c:v>
                </c:pt>
              </c:numCache>
            </c:numRef>
          </c:val>
        </c:ser>
        <c:dLbls>
          <c:numFmt formatCode="0&quot;%&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8"/>
        <c:overlap val="0"/>
        <c:axId val="2094734554"/>
        <c:axId val="2094734552"/>
        <c:axId val="2094734556"/>
      </c:barChart>
      <c:catAx>
        <c:axId val="2094734554"/>
        <c:scaling>
          <c:orientation val="minMax"/>
        </c:scaling>
        <c:delete val="0"/>
        <c:axPos val="b"/>
        <c:title>
          <c:tx>
            <c:rich>
              <a:bodyPr/>
              <a:lstStyle/>
              <a:p>
                <a:pPr>
                  <a:defRPr sz="1200" b="0" i="0" u="none" strike="noStrike">
                    <a:solidFill>
                      <a:srgbClr val="4A5868"/>
                    </a:solidFill>
                    <a:latin typeface="Arial"/>
                  </a:defRPr>
                </a:pPr>
                <a:r>
                  <a:rPr sz="1200" b="0" i="0" u="none" strike="noStrike">
                    <a:solidFill>
                      <a:srgbClr val="4A5868"/>
                    </a:solidFill>
                    <a:latin typeface="Arial"/>
                  </a:rPr>
                  <a:t>Wait from arrival to doctor, minutes</a:t>
                </a:r>
              </a:p>
            </c:rich>
          </c:tx>
          <c:layout/>
          <c:overlay val="0"/>
        </c:title>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Delivery orders per store per day, week 8</a:t>
            </a:r>
          </a:p>
        </c:rich>
      </c:tx>
      <c:layout/>
      <c:overlay val="0"/>
    </c:title>
    <c:autoTitleDeleted val="0"/>
    <c:plotArea>
      <c:layout/>
      <c:barChart>
        <c:barDir val="col"/>
        <c:grouping val="clustered"/>
        <c:varyColors val="0"/>
        <c:ser>
          <c:idx val="0"/>
          <c:order val="0"/>
          <c:tx>
            <c:strRef>
              <c:f>Sheet1!$B$1</c:f>
              <c:strCache>
                <c:ptCount val="1"/>
                <c:pt idx="0">
                  <c:v>Orders per day</c:v>
                </c:pt>
              </c:strCache>
            </c:strRef>
          </c:tx>
          <c:spPr>
            <a:solidFill>
              <a:srgbClr val="2F6690"/>
            </a:solidFill>
            <a:effectLst/>
          </c:spPr>
          <c:invertIfNegative val="0"/>
          <c:dLbls>
            <c:numFmt formatCode="#,##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2F6690"/>
              </a:solidFill>
              <a:effectLst/>
            </c:spPr>
          </c:dPt>
          <c:dPt>
            <c:idx val="2"/>
            <c:invertIfNegative val="0"/>
            <c:bubble3D val="0"/>
            <c:spPr>
              <a:solidFill>
                <a:srgbClr val="2F6690"/>
              </a:solidFill>
              <a:effectLst/>
            </c:spPr>
          </c:dPt>
          <c:dPt>
            <c:idx val="3"/>
            <c:invertIfNegative val="0"/>
            <c:bubble3D val="0"/>
            <c:spPr>
              <a:solidFill>
                <a:srgbClr val="BFC8D2"/>
              </a:solidFill>
              <a:effectLst/>
            </c:spPr>
          </c:dPt>
          <c:dPt>
            <c:idx val="4"/>
            <c:invertIfNegative val="0"/>
            <c:bubble3D val="0"/>
            <c:spPr>
              <a:solidFill>
                <a:srgbClr val="BFC8D2"/>
              </a:solidFill>
              <a:effectLst/>
            </c:spPr>
          </c:dPt>
          <c:cat>
            <c:multiLvlStrRef>
              <c:f>Sheet1!$A$2:$A$6</c:f>
              <c:multiLvlStrCache>
                <c:ptCount val="5"/>
                <c:lvl>
                  <c:pt idx="0">
                    <c:v>Metro North</c:v>
                  </c:pt>
                  <c:pt idx="1">
                    <c:v>Riverside</c:v>
                  </c:pt>
                  <c:pt idx="2">
                    <c:v>Lakeview</c:v>
                  </c:pt>
                  <c:pt idx="3">
                    <c:v>Hillcrest</c:v>
                  </c:pt>
                  <c:pt idx="4">
                    <c:v>Southport</c:v>
                  </c:pt>
                </c:lvl>
              </c:multiLvlStrCache>
            </c:multiLvlStrRef>
          </c:cat>
          <c:val>
            <c:numRef>
              <c:f>Sheet1!$B$2:$B$6</c:f>
              <c:numCache>
                <c:formatCode>General</c:formatCode>
                <c:ptCount val="5"/>
                <c:pt idx="0">
                  <c:v>46</c:v>
                </c:pt>
                <c:pt idx="1">
                  <c:v>44</c:v>
                </c:pt>
                <c:pt idx="2">
                  <c:v>42</c:v>
                </c:pt>
                <c:pt idx="3">
                  <c:v>31</c:v>
                </c:pt>
                <c:pt idx="4">
                  <c:v>25</c:v>
                </c:pt>
              </c:numCache>
            </c:numRef>
          </c:val>
        </c:ser>
        <c:dLbls>
          <c:numFmt formatCode="#,##0"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Delivery fee per order, $</a:t>
            </a:r>
          </a:p>
        </c:rich>
      </c:tx>
      <c:layout/>
      <c:overlay val="0"/>
    </c:title>
    <c:autoTitleDeleted val="0"/>
    <c:plotArea>
      <c:layout/>
      <c:barChart>
        <c:barDir val="bar"/>
        <c:grouping val="clustered"/>
        <c:varyColors val="0"/>
        <c:ser>
          <c:idx val="0"/>
          <c:order val="0"/>
          <c:tx>
            <c:strRef>
              <c:f>Sheet1!$B$1</c:f>
              <c:strCache>
                <c:ptCount val="1"/>
                <c:pt idx="0">
                  <c:v>Us</c:v>
                </c:pt>
              </c:strCache>
            </c:strRef>
          </c:tx>
          <c:spPr>
            <a:solidFill>
              <a:srgbClr val="2F6690"/>
            </a:solidFill>
            <a:effectLst/>
          </c:spPr>
          <c:invertIfNegative val="0"/>
          <c:dLbls>
            <c:numFmt formatCode="&quot;$&quot;0.00" sourceLinked="0"/>
            <c:spPr>
              <a:noFill/>
              <a:ln>
                <a:noFill/>
              </a:ln>
            </c:spPr>
            <c:txPr>
              <a:bodyPr/>
              <a:lstStyle/>
              <a:p>
                <a:pPr>
                  <a:defRPr sz="1400" b="1">
                    <a:solidFill>
                      <a:srgbClr val="2F6690"/>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Sheet1!$B$2:$B$6</c:f>
              <c:numCache>
                <c:formatCode>General</c:formatCode>
                <c:ptCount val="5"/>
                <c:pt idx="0">
                  <c:v>4.99</c:v>
                </c:pt>
              </c:numCache>
            </c:numRef>
          </c:val>
        </c:ser>
        <c:ser>
          <c:idx val="1"/>
          <c:order val="1"/>
          <c:tx>
            <c:strRef>
              <c:f>Sheet1!$C$1</c:f>
              <c:strCache>
                <c:ptCount val="1"/>
                <c:pt idx="0">
                  <c:v>Competitors</c:v>
                </c:pt>
              </c:strCache>
            </c:strRef>
          </c:tx>
          <c:spPr>
            <a:solidFill>
              <a:srgbClr val="13294B"/>
            </a:solidFill>
            <a:effectLst/>
          </c:spPr>
          <c:invertIfNegative val="0"/>
          <c:dLbls>
            <c:numFmt formatCode="&quot;$&quot;0.00" sourceLinked="0"/>
            <c:spPr>
              <a:noFill/>
              <a:ln>
                <a:noFill/>
              </a:ln>
            </c:spPr>
            <c:txPr>
              <a:bodyPr/>
              <a:lstStyle/>
              <a:p>
                <a:pPr>
                  <a:defRPr sz="1300" b="1">
                    <a:solidFill>
                      <a:srgbClr val="13294B"/>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Sheet1!$C$2:$C$6</c:f>
              <c:numCache>
                <c:formatCode>General</c:formatCode>
                <c:ptCount val="5"/>
                <c:pt idx="1">
                  <c:v>5.99</c:v>
                </c:pt>
                <c:pt idx="2">
                  <c:v>6.49</c:v>
                </c:pt>
                <c:pt idx="3">
                  <c:v>7.99</c:v>
                </c:pt>
                <c:pt idx="4">
                  <c:v>9.99</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33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2"/>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Customers reaching each onboarding step, Q2 sign-ups</a:t>
            </a:r>
          </a:p>
        </c:rich>
      </c:tx>
      <c:layout/>
      <c:overlay val="0"/>
    </c:title>
    <c:autoTitleDeleted val="0"/>
    <c:plotArea>
      <c:layout/>
      <c:barChart>
        <c:barDir val="bar"/>
        <c:grouping val="stacked"/>
        <c:varyColors val="0"/>
        <c:ser>
          <c:idx val="0"/>
          <c:order val="0"/>
          <c:tx>
            <c:strRef>
              <c:f>Sheet1!$B$1</c:f>
              <c:strCache>
                <c:ptCount val="1"/>
                <c:pt idx="0">
                  <c:v>Spacer</c:v>
                </c:pt>
              </c:strCache>
            </c:strRef>
          </c:tx>
          <c:spPr>
            <a:noFill/>
            <a:ln>
              <a:noFill/>
            </a:ln>
          </c:spPr>
          <c:invertIfNegative val="0"/>
          <c:dLbls>
            <c:delete val="1"/>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Sheet1!$B$2:$B$6</c:f>
              <c:numCache>
                <c:formatCode>General</c:formatCode>
                <c:ptCount val="5"/>
                <c:pt idx="0">
                  <c:v>0</c:v>
                </c:pt>
                <c:pt idx="1">
                  <c:v>110</c:v>
                </c:pt>
                <c:pt idx="2">
                  <c:v>195</c:v>
                </c:pt>
                <c:pt idx="3">
                  <c:v>255</c:v>
                </c:pt>
                <c:pt idx="4">
                  <c:v>295</c:v>
                </c:pt>
              </c:numCache>
            </c:numRef>
          </c:val>
        </c:ser>
        <c:ser>
          <c:idx val="1"/>
          <c:order val="1"/>
          <c:tx>
            <c:strRef>
              <c:f>Sheet1!$C$1</c:f>
              <c:strCache>
                <c:ptCount val="1"/>
                <c:pt idx="0">
                  <c:v>Customers</c:v>
                </c:pt>
              </c:strCache>
            </c:strRef>
          </c:tx>
          <c:spPr>
            <a:solidFill>
              <a:srgbClr val="BFC8D2"/>
            </a:solidFill>
            <a:effectLst/>
          </c:spPr>
          <c:invertIfNegative val="0"/>
          <c:dPt>
            <c:idx val="0"/>
            <c:invertIfNegative val="0"/>
            <c:bubble3D val="0"/>
            <c:spPr>
              <a:solidFill>
                <a:srgbClr val="13294B"/>
              </a:solidFill>
              <a:ln>
                <a:noFill/>
              </a:ln>
            </c:spPr>
          </c:dPt>
          <c:dPt>
            <c:idx val="3"/>
            <c:invertIfNegative val="0"/>
            <c:bubble3D val="0"/>
            <c:spPr>
              <a:solidFill>
                <a:srgbClr val="2F6690"/>
              </a:solidFill>
              <a:ln>
                <a:noFill/>
              </a:ln>
            </c:spPr>
          </c:dPt>
          <c:dLbls>
            <c:dLbl>
              <c:idx val="0"/>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dLbl>
              <c:idx val="3"/>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numFmt formatCode="#,##0" sourceLinked="0"/>
            <c:spPr>
              <a:noFill/>
              <a:ln>
                <a:noFill/>
              </a:ln>
            </c:spPr>
            <c:txPr>
              <a:bodyPr/>
              <a:lstStyle/>
              <a:p>
                <a:pPr>
                  <a:defRPr sz="1500" b="1">
                    <a:solidFill>
                      <a:srgbClr val="13294B"/>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Sheet1!$C$2:$C$6</c:f>
              <c:numCache>
                <c:formatCode>General</c:formatCode>
                <c:ptCount val="5"/>
                <c:pt idx="0">
                  <c:v>1000</c:v>
                </c:pt>
                <c:pt idx="1">
                  <c:v>780</c:v>
                </c:pt>
                <c:pt idx="2">
                  <c:v>610</c:v>
                </c:pt>
                <c:pt idx="3">
                  <c:v>490</c:v>
                </c:pt>
                <c:pt idx="4">
                  <c:v>410</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2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000"/>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Revenue growth next year by segment, $M</a:t>
            </a:r>
          </a:p>
        </c:rich>
      </c:tx>
      <c:layout/>
      <c:overlay val="0"/>
    </c:title>
    <c:autoTitleDeleted val="0"/>
    <c:plotArea>
      <c:layout/>
      <c:barChart>
        <c:barDir val="bar"/>
        <c:grouping val="clustered"/>
        <c:varyColors val="0"/>
        <c:ser>
          <c:idx val="0"/>
          <c:order val="0"/>
          <c:tx>
            <c:strRef>
              <c:f>Sheet1!$B$1</c:f>
              <c:strCache>
                <c:ptCount val="1"/>
                <c:pt idx="0">
                  <c:v>Growth</c:v>
                </c:pt>
              </c:strCache>
            </c:strRef>
          </c:tx>
          <c:spPr>
            <a:solidFill>
              <a:srgbClr val="2F6690"/>
            </a:solidFill>
            <a:effectLst/>
          </c:spPr>
          <c:invertIfNegative val="0"/>
          <c:dLbls>
            <c:numFmt formatCode="&quot;$&quot;0&quot;M&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dPt>
            <c:idx val="0"/>
            <c:invertIfNegative val="0"/>
            <c:bubble3D val="0"/>
            <c:spPr>
              <a:solidFill>
                <a:srgbClr val="2F6690"/>
              </a:solidFill>
              <a:effectLst/>
            </c:spPr>
          </c:dPt>
          <c:dPt>
            <c:idx val="1"/>
            <c:invertIfNegative val="0"/>
            <c:bubble3D val="0"/>
            <c:spPr>
              <a:solidFill>
                <a:srgbClr val="2F6690"/>
              </a:solidFill>
              <a:effectLst/>
            </c:spPr>
          </c:dPt>
          <c:dPt>
            <c:idx val="2"/>
            <c:invertIfNegative val="0"/>
            <c:bubble3D val="0"/>
            <c:spPr>
              <a:solidFill>
                <a:srgbClr val="2F6690"/>
              </a:solidFill>
              <a:effectLst/>
            </c:spPr>
          </c:dPt>
          <c:dPt>
            <c:idx val="3"/>
            <c:invertIfNegative val="0"/>
            <c:bubble3D val="0"/>
            <c:spPr>
              <a:solidFill>
                <a:srgbClr val="BFC8D2"/>
              </a:solidFill>
              <a:effectLst/>
            </c:spPr>
          </c:dPt>
          <c:dPt>
            <c:idx val="4"/>
            <c:invertIfNegative val="0"/>
            <c:bubble3D val="0"/>
            <c:spPr>
              <a:solidFill>
                <a:srgbClr val="BFC8D2"/>
              </a:solidFill>
              <a:effectLst/>
            </c:spPr>
          </c:dPt>
          <c:dPt>
            <c:idx val="5"/>
            <c:invertIfNegative val="0"/>
            <c:bubble3D val="0"/>
            <c:spPr>
              <a:solidFill>
                <a:srgbClr val="BFC8D2"/>
              </a:solidFill>
              <a:effectLst/>
            </c:spPr>
          </c:dPt>
          <c:dPt>
            <c:idx val="6"/>
            <c:invertIfNegative val="0"/>
            <c:bubble3D val="0"/>
            <c:spPr>
              <a:solidFill>
                <a:srgbClr val="BFC8D2"/>
              </a:solidFill>
              <a:effectLst/>
            </c:spPr>
          </c:dPt>
          <c:dPt>
            <c:idx val="7"/>
            <c:invertIfNegative val="0"/>
            <c:bubble3D val="0"/>
            <c:spPr>
              <a:solidFill>
                <a:srgbClr val="BFC8D2"/>
              </a:solidFill>
              <a:effectLst/>
            </c:spPr>
          </c:dPt>
          <c:cat>
            <c:multiLvlStrRef>
              <c:f>Sheet1!$A$2:$A$9</c:f>
              <c:multiLvlStrCache>
                <c:ptCount val="8"/>
                <c:lvl>
                  <c:pt idx="0">
                    <c:v>Segment A</c:v>
                  </c:pt>
                  <c:pt idx="1">
                    <c:v>Segment B</c:v>
                  </c:pt>
                  <c:pt idx="2">
                    <c:v>Segment C</c:v>
                  </c:pt>
                  <c:pt idx="3">
                    <c:v>Segment D</c:v>
                  </c:pt>
                  <c:pt idx="4">
                    <c:v>Segment E</c:v>
                  </c:pt>
                  <c:pt idx="5">
                    <c:v>Segment F</c:v>
                  </c:pt>
                  <c:pt idx="6">
                    <c:v>Segment G</c:v>
                  </c:pt>
                  <c:pt idx="7">
                    <c:v>Segment H</c:v>
                  </c:pt>
                </c:lvl>
              </c:multiLvlStrCache>
            </c:multiLvlStrRef>
          </c:cat>
          <c:val>
            <c:numRef>
              <c:f>Sheet1!$B$2:$B$9</c:f>
              <c:numCache>
                <c:formatCode>General</c:formatCode>
                <c:ptCount val="8"/>
                <c:pt idx="0">
                  <c:v>142</c:v>
                </c:pt>
                <c:pt idx="1">
                  <c:v>96</c:v>
                </c:pt>
                <c:pt idx="2">
                  <c:v>72</c:v>
                </c:pt>
                <c:pt idx="3">
                  <c:v>34</c:v>
                </c:pt>
                <c:pt idx="4">
                  <c:v>28</c:v>
                </c:pt>
                <c:pt idx="5">
                  <c:v>21</c:v>
                </c:pt>
                <c:pt idx="6">
                  <c:v>15</c:v>
                </c:pt>
                <c:pt idx="7">
                  <c:v>12</c:v>
                </c:pt>
              </c:numCache>
            </c:numRef>
          </c:val>
        </c:ser>
        <c:dLbls>
          <c:numFmt formatCode="&quot;$&quot;0&quot;M&quot;" sourceLinked="0"/>
          <c:txPr>
            <a:bodyPr/>
            <a:lstStyle/>
            <a:p>
              <a:pPr>
                <a:defRPr b="0" i="0" strike="noStrike" sz="1200" u="none">
                  <a:solidFill>
                    <a:srgbClr val="13294B"/>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Cost per unit, index (2019 = 100)</a:t>
            </a:r>
          </a:p>
        </c:rich>
      </c:tx>
      <c:layout/>
      <c:overlay val="0"/>
    </c:title>
    <c:autoTitleDeleted val="0"/>
    <c:plotArea>
      <c:layout/>
      <c:lineChart>
        <c:varyColors val="0"/>
        <c:ser>
          <c:idx val="0"/>
          <c:order val="0"/>
          <c:tx>
            <c:strRef>
              <c:f>Sheet1!$B$1</c:f>
              <c:strCache>
                <c:ptCount val="1"/>
                <c:pt idx="0">
                  <c:v>Us</c:v>
                </c:pt>
              </c:strCache>
            </c:strRef>
          </c:tx>
          <c:spPr>
            <a:solidFill>
              <a:srgbClr val="2F6690"/>
            </a:solidFill>
            <a:ln w="38100" cap="flat">
              <a:solidFill>
                <a:srgbClr val="2F6690"/>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Sheet1!$B$2:$B$8</c:f>
              <c:numCache>
                <c:formatCode>General</c:formatCode>
                <c:ptCount val="7"/>
                <c:pt idx="0">
                  <c:v>100</c:v>
                </c:pt>
                <c:pt idx="1">
                  <c:v>101</c:v>
                </c:pt>
                <c:pt idx="2">
                  <c:v>103</c:v>
                </c:pt>
                <c:pt idx="3">
                  <c:v>108</c:v>
                </c:pt>
                <c:pt idx="4">
                  <c:v>114</c:v>
                </c:pt>
                <c:pt idx="5">
                  <c:v>119</c:v>
                </c:pt>
                <c:pt idx="6">
                  <c:v>124</c:v>
                </c:pt>
              </c:numCache>
            </c:numRef>
          </c:val>
          <c:smooth val="0"/>
        </c:ser>
        <c:ser>
          <c:idx val="1"/>
          <c:order val="1"/>
          <c:tx>
            <c:strRef>
              <c:f>Sheet1!$C$1</c:f>
              <c:strCache>
                <c:ptCount val="1"/>
                <c:pt idx="0">
                  <c:v>Best competitor</c:v>
                </c:pt>
              </c:strCache>
            </c:strRef>
          </c:tx>
          <c:spPr>
            <a:solidFill>
              <a:srgbClr val="BFC8D2"/>
            </a:solidFill>
            <a:ln w="38100" cap="flat">
              <a:solidFill>
                <a:srgbClr val="BFC8D2"/>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none"/>
            <c:size val="6"/>
            <c:spPr>
              <a:solidFill>
                <a:srgbClr val="BFC8D2"/>
              </a:solidFill>
              <a:ln w="9525" cap="flat">
                <a:solidFill>
                  <a:srgbClr val="BFC8D2"/>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Sheet1!$C$2:$C$8</c:f>
              <c:numCache>
                <c:formatCode>General</c:formatCode>
                <c:ptCount val="7"/>
                <c:pt idx="0">
                  <c:v>100</c:v>
                </c:pt>
                <c:pt idx="1">
                  <c:v>99</c:v>
                </c:pt>
                <c:pt idx="2">
                  <c:v>99</c:v>
                </c:pt>
                <c:pt idx="3">
                  <c:v>100</c:v>
                </c:pt>
                <c:pt idx="4">
                  <c:v>101</c:v>
                </c:pt>
                <c:pt idx="5">
                  <c:v>103</c:v>
                </c:pt>
                <c:pt idx="6">
                  <c:v>105</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30"/>
          <c:min val="9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Ten-year return by group, % per year (dot = median, bar = 25th to 75th percentile)</a:t>
            </a:r>
          </a:p>
        </c:rich>
      </c:tx>
      <c:layout/>
      <c:overlay val="0"/>
    </c:title>
    <c:autoTitleDeleted val="0"/>
    <c:plotArea>
      <c:layout>
        <c:manualLayout>
          <c:layoutTarget val="inner"/>
          <c:xMode val="edge"/>
          <c:yMode val="edge"/>
          <c:x val="0.06"/>
          <c:y val="0.12"/>
          <c:w val="0.92"/>
          <c:h val="0.76"/>
        </c:manualLayout>
      </c:layout>
      <c:lineChart>
        <c:varyColors val="0"/>
        <c:ser>
          <c:idx val="0"/>
          <c:order val="0"/>
          <c:tx>
            <c:strRef>
              <c:f>Sheet1!$B$1</c:f>
              <c:strCache>
                <c:ptCount val="1"/>
                <c:pt idx="0">
                  <c:v>25th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Sheet1!$B$2:$B$9</c:f>
              <c:numCache>
                <c:formatCode>General</c:formatCode>
                <c:ptCount val="8"/>
                <c:pt idx="0">
                  <c:v>16</c:v>
                </c:pt>
                <c:pt idx="1">
                  <c:v>13</c:v>
                </c:pt>
                <c:pt idx="2">
                  <c:v>10</c:v>
                </c:pt>
                <c:pt idx="3">
                  <c:v>8</c:v>
                </c:pt>
                <c:pt idx="4">
                  <c:v>7</c:v>
                </c:pt>
                <c:pt idx="5">
                  <c:v>7</c:v>
                </c:pt>
                <c:pt idx="6">
                  <c:v>-2</c:v>
                </c:pt>
                <c:pt idx="7">
                  <c:v>5</c:v>
                </c:pt>
              </c:numCache>
            </c:numRef>
          </c:val>
          <c:smooth val="0"/>
        </c:ser>
        <c:ser>
          <c:idx val="1"/>
          <c:order val="1"/>
          <c:tx>
            <c:strRef>
              <c:f>Sheet1!$C$1</c:f>
              <c:strCache>
                <c:ptCount val="1"/>
                <c:pt idx="0">
                  <c:v>Median</c:v>
                </c:pt>
              </c:strCache>
            </c:strRef>
          </c:tx>
          <c:spPr>
            <a:solidFill>
              <a:srgbClr val="2F6690"/>
            </a:solidFill>
            <a:ln>
              <a:noFill/>
            </a:ln>
            <a:effectLst/>
          </c:spPr>
          <c:invertIfNegative val="0"/>
          <c:marker>
            <c:symbol val="circle"/>
            <c:size val="12"/>
            <c:spPr>
              <a:solidFill>
                <a:srgbClr val="2F6690"/>
              </a:solidFill>
              <a:ln w="9525">
                <a:solidFill>
                  <a:srgbClr val="FFFFFF"/>
                </a:solidFill>
              </a:ln>
            </c:spPr>
          </c:marker>
          <c:dLbls>
            <c:spPr>
              <a:noFill/>
              <a:ln>
                <a:noFill/>
              </a:ln>
            </c:spPr>
            <c:txPr>
              <a:bodyPr/>
              <a:lstStyle/>
              <a:p>
                <a:pPr>
                  <a:defRPr sz="1200" b="1">
                    <a:solidFill>
                      <a:srgbClr val="2F6690"/>
                    </a:solidFill>
                    <a:latin typeface="+mn-lt"/>
                  </a:defRPr>
                </a:pPr>
                <a:endParaRPr lang="en-US"/>
              </a:p>
            </c:txPr>
            <c:dLblPos val="r"/>
            <c:showLegendKey val="0"/>
            <c:showVal val="1"/>
            <c:showCatName val="0"/>
            <c:showSerName val="0"/>
            <c:showPercent val="0"/>
            <c:showBubbleSize val="0"/>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Sheet1!$C$2:$C$9</c:f>
              <c:numCache>
                <c:formatCode>General</c:formatCode>
                <c:ptCount val="8"/>
                <c:pt idx="0">
                  <c:v>23</c:v>
                </c:pt>
                <c:pt idx="1">
                  <c:v>16</c:v>
                </c:pt>
                <c:pt idx="2">
                  <c:v>14</c:v>
                </c:pt>
                <c:pt idx="3">
                  <c:v>13</c:v>
                </c:pt>
                <c:pt idx="4">
                  <c:v>11</c:v>
                </c:pt>
                <c:pt idx="5">
                  <c:v>10</c:v>
                </c:pt>
                <c:pt idx="6">
                  <c:v>8</c:v>
                </c:pt>
                <c:pt idx="7">
                  <c:v>8</c:v>
                </c:pt>
              </c:numCache>
            </c:numRef>
          </c:val>
          <c:smooth val="0"/>
        </c:ser>
        <c:ser>
          <c:idx val="2"/>
          <c:order val="2"/>
          <c:tx>
            <c:strRef>
              <c:f>Sheet1!$D$1</c:f>
              <c:strCache>
                <c:ptCount val="1"/>
                <c:pt idx="0">
                  <c:v>75th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Sheet1!$D$2:$D$9</c:f>
              <c:numCache>
                <c:formatCode>General</c:formatCode>
                <c:ptCount val="8"/>
                <c:pt idx="0">
                  <c:v>28</c:v>
                </c:pt>
                <c:pt idx="1">
                  <c:v>18</c:v>
                </c:pt>
                <c:pt idx="2">
                  <c:v>17</c:v>
                </c:pt>
                <c:pt idx="3">
                  <c:v>18</c:v>
                </c:pt>
                <c:pt idx="4">
                  <c:v>16</c:v>
                </c:pt>
                <c:pt idx="5">
                  <c:v>12</c:v>
                </c:pt>
                <c:pt idx="6">
                  <c:v>13</c:v>
                </c:pt>
                <c:pt idx="7">
                  <c:v>11</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hiLowLines>
          <c:spPr>
            <a:ln w="76200" cap="rnd">
              <a:solidFill>
                <a:srgbClr val="A9C3D9"/>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30"/>
          <c:min val="-5"/>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5"/>
      </c:valAx>
      <c:spPr>
        <a:noFill/>
        <a:ln>
          <a:noFill/>
        </a:ln>
        <a:effectLst/>
      </c:spPr>
    </c:plotArea>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7"/>
          <c:y val="0.04"/>
          <c:w val="0.9"/>
          <c:h val="0.84"/>
        </c:manualLayout>
      </c:layout>
      <c:scatterChart>
        <c:scatterStyle val="lineMarker"/>
        <c:varyColors val="0"/>
        <c:ser>
          <c:idx val="0"/>
          <c:order val="0"/>
          <c:tx>
            <c:strRef>
              <c:f>Sheet1!$B$1</c:f>
              <c:strCache>
                <c:ptCount val="1"/>
                <c:pt idx="0">
                  <c:v>Unit 1</c:v>
                </c:pt>
              </c:strCache>
            </c:strRef>
          </c:tx>
          <c:spPr>
            <a:solidFill>
              <a:srgbClr val="13294B"/>
            </a:solidFill>
            <a:ln>
              <a:noFill/>
            </a:ln>
            <a:effectLst/>
          </c:spPr>
          <c:marker>
            <c:symbol val="circle"/>
            <c:size val="12"/>
            <c:spPr>
              <a:solidFill>
                <a:srgbClr val="13294B"/>
              </a:solidFill>
              <a:ln w="9525" cap="flat">
                <a:solidFill>
                  <a:srgbClr val="13294B"/>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Sheet1!$B$2:$B$11</c:f>
              <c:numCache>
                <c:formatCode>General</c:formatCode>
                <c:ptCount val="10"/>
                <c:pt idx="0">
                  <c:v>43</c:v>
                </c:pt>
              </c:numCache>
            </c:numRef>
          </c:yVal>
          <c:smooth val="0"/>
        </c:ser>
        <c:ser>
          <c:idx val="1"/>
          <c:order val="1"/>
          <c:tx>
            <c:strRef>
              <c:f>Sheet1!$C$1</c:f>
              <c:strCache>
                <c:ptCount val="1"/>
                <c:pt idx="0">
                  <c:v>Unit 2</c:v>
                </c:pt>
              </c:strCache>
            </c:strRef>
          </c:tx>
          <c:spPr>
            <a:solidFill>
              <a:srgbClr val="13294B"/>
            </a:solidFill>
            <a:ln>
              <a:noFill/>
            </a:ln>
            <a:effectLst/>
          </c:spPr>
          <c:marker>
            <c:symbol val="circle"/>
            <c:size val="12"/>
            <c:spPr>
              <a:solidFill>
                <a:srgbClr val="13294B"/>
              </a:solidFill>
              <a:ln w="9525" cap="flat">
                <a:solidFill>
                  <a:srgbClr val="13294B"/>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Sheet1!$C$2:$C$11</c:f>
              <c:numCache>
                <c:formatCode>General</c:formatCode>
                <c:ptCount val="10"/>
                <c:pt idx="1">
                  <c:v>39</c:v>
                </c:pt>
              </c:numCache>
            </c:numRef>
          </c:yVal>
          <c:smooth val="0"/>
        </c:ser>
        <c:ser>
          <c:idx val="2"/>
          <c:order val="2"/>
          <c:tx>
            <c:strRef>
              <c:f>Sheet1!$D$1</c:f>
              <c:strCache>
                <c:ptCount val="1"/>
                <c:pt idx="0">
                  <c:v>Unit 3</c:v>
                </c:pt>
              </c:strCache>
            </c:strRef>
          </c:tx>
          <c:spPr>
            <a:solidFill>
              <a:srgbClr val="BFC8D2"/>
            </a:solidFill>
            <a:ln>
              <a:noFill/>
            </a:ln>
            <a:effectLst/>
          </c:spPr>
          <c:marker>
            <c:symbol val="circle"/>
            <c:size val="12"/>
            <c:spPr>
              <a:solidFill>
                <a:srgbClr val="BFC8D2"/>
              </a:solidFill>
              <a:ln w="9525" cap="flat">
                <a:solidFill>
                  <a:srgbClr val="BFC8D2"/>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Sheet1!$D$2:$D$11</c:f>
              <c:numCache>
                <c:formatCode>General</c:formatCode>
                <c:ptCount val="10"/>
                <c:pt idx="2">
                  <c:v>29</c:v>
                </c:pt>
              </c:numCache>
            </c:numRef>
          </c:yVal>
          <c:smooth val="0"/>
        </c:ser>
        <c:ser>
          <c:idx val="3"/>
          <c:order val="3"/>
          <c:tx>
            <c:strRef>
              <c:f>Sheet1!$E$1</c:f>
              <c:strCache>
                <c:ptCount val="1"/>
                <c:pt idx="0">
                  <c:v>Unit 4</c:v>
                </c:pt>
              </c:strCache>
            </c:strRef>
          </c:tx>
          <c:spPr>
            <a:solidFill>
              <a:srgbClr val="BFC8D2"/>
            </a:solidFill>
            <a:ln>
              <a:noFill/>
            </a:ln>
            <a:effectLst/>
          </c:spPr>
          <c:marker>
            <c:symbol val="circle"/>
            <c:size val="12"/>
            <c:spPr>
              <a:solidFill>
                <a:srgbClr val="BFC8D2"/>
              </a:solidFill>
              <a:ln w="9525" cap="flat">
                <a:solidFill>
                  <a:srgbClr val="BFC8D2"/>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Sheet1!$E$2:$E$11</c:f>
              <c:numCache>
                <c:formatCode>General</c:formatCode>
                <c:ptCount val="10"/>
                <c:pt idx="3">
                  <c:v>31</c:v>
                </c:pt>
              </c:numCache>
            </c:numRef>
          </c:yVal>
          <c:smooth val="0"/>
        </c:ser>
        <c:ser>
          <c:idx val="4"/>
          <c:order val="4"/>
          <c:tx>
            <c:strRef>
              <c:f>Sheet1!$F$1</c:f>
              <c:strCache>
                <c:ptCount val="1"/>
                <c:pt idx="0">
                  <c:v>Unit 5</c:v>
                </c:pt>
              </c:strCache>
            </c:strRef>
          </c:tx>
          <c:spPr>
            <a:solidFill>
              <a:srgbClr val="BFC8D2"/>
            </a:solidFill>
            <a:ln>
              <a:noFill/>
            </a:ln>
            <a:effectLst/>
          </c:spPr>
          <c:marker>
            <c:symbol val="circle"/>
            <c:size val="12"/>
            <c:spPr>
              <a:solidFill>
                <a:srgbClr val="BFC8D2"/>
              </a:solidFill>
              <a:ln w="9525" cap="flat">
                <a:solidFill>
                  <a:srgbClr val="BFC8D2"/>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Sheet1!$F$2:$F$11</c:f>
              <c:numCache>
                <c:formatCode>General</c:formatCode>
                <c:ptCount val="10"/>
                <c:pt idx="4">
                  <c:v>34</c:v>
                </c:pt>
              </c:numCache>
            </c:numRef>
          </c:yVal>
          <c:smooth val="0"/>
        </c:ser>
        <c:ser>
          <c:idx val="5"/>
          <c:order val="5"/>
          <c:tx>
            <c:strRef>
              <c:f>Sheet1!$G$1</c:f>
              <c:strCache>
                <c:ptCount val="1"/>
                <c:pt idx="0">
                  <c:v>Unit 6</c:v>
                </c:pt>
              </c:strCache>
            </c:strRef>
          </c:tx>
          <c:spPr>
            <a:solidFill>
              <a:srgbClr val="2F6690"/>
            </a:solidFill>
            <a:ln>
              <a:noFill/>
            </a:ln>
            <a:effectLst/>
          </c:spPr>
          <c:marker>
            <c:symbol val="circle"/>
            <c:size val="12"/>
            <c:spPr>
              <a:solidFill>
                <a:srgbClr val="2F6690"/>
              </a:solidFill>
              <a:ln w="9525" cap="flat">
                <a:solidFill>
                  <a:srgbClr val="2F6690"/>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Sheet1!$G$2:$G$11</c:f>
              <c:numCache>
                <c:formatCode>General</c:formatCode>
                <c:ptCount val="10"/>
                <c:pt idx="5">
                  <c:v>20</c:v>
                </c:pt>
              </c:numCache>
            </c:numRef>
          </c:yVal>
          <c:smooth val="0"/>
        </c:ser>
        <c:ser>
          <c:idx val="6"/>
          <c:order val="6"/>
          <c:tx>
            <c:strRef>
              <c:f>Sheet1!$H$1</c:f>
              <c:strCache>
                <c:ptCount val="1"/>
                <c:pt idx="0">
                  <c:v>Unit 7</c:v>
                </c:pt>
              </c:strCache>
            </c:strRef>
          </c:tx>
          <c:spPr>
            <a:solidFill>
              <a:srgbClr val="2F6690"/>
            </a:solidFill>
            <a:ln>
              <a:noFill/>
            </a:ln>
            <a:effectLst/>
          </c:spPr>
          <c:marker>
            <c:symbol val="circle"/>
            <c:size val="12"/>
            <c:spPr>
              <a:solidFill>
                <a:srgbClr val="2F6690"/>
              </a:solidFill>
              <a:ln w="9525" cap="flat">
                <a:solidFill>
                  <a:srgbClr val="2F6690"/>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Sheet1!$H$2:$H$11</c:f>
              <c:numCache>
                <c:formatCode>General</c:formatCode>
                <c:ptCount val="10"/>
                <c:pt idx="6">
                  <c:v>15</c:v>
                </c:pt>
              </c:numCache>
            </c:numRef>
          </c:yVal>
          <c:smooth val="0"/>
        </c:ser>
        <c:ser>
          <c:idx val="7"/>
          <c:order val="7"/>
          <c:tx>
            <c:strRef>
              <c:f>Sheet1!$I$1</c:f>
              <c:strCache>
                <c:ptCount val="1"/>
                <c:pt idx="0">
                  <c:v>Unit 8</c:v>
                </c:pt>
              </c:strCache>
            </c:strRef>
          </c:tx>
          <c:spPr>
            <a:solidFill>
              <a:srgbClr val="2F6690"/>
            </a:solidFill>
            <a:ln>
              <a:noFill/>
            </a:ln>
            <a:effectLst/>
          </c:spPr>
          <c:marker>
            <c:symbol val="circle"/>
            <c:size val="12"/>
            <c:spPr>
              <a:solidFill>
                <a:srgbClr val="2F6690"/>
              </a:solidFill>
              <a:ln w="9525" cap="flat">
                <a:solidFill>
                  <a:srgbClr val="2F6690"/>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Sheet1!$I$2:$I$11</c:f>
              <c:numCache>
                <c:formatCode>General</c:formatCode>
                <c:ptCount val="10"/>
                <c:pt idx="7">
                  <c:v>16</c:v>
                </c:pt>
              </c:numCache>
            </c:numRef>
          </c:yVal>
          <c:smooth val="0"/>
        </c:ser>
        <c:ser>
          <c:idx val="8"/>
          <c:order val="8"/>
          <c:tx>
            <c:strRef>
              <c:f>Sheet1!$J$1</c:f>
              <c:strCache>
                <c:ptCount val="1"/>
                <c:pt idx="0">
                  <c:v>Unit 9</c:v>
                </c:pt>
              </c:strCache>
            </c:strRef>
          </c:tx>
          <c:spPr>
            <a:solidFill>
              <a:srgbClr val="2F6690"/>
            </a:solidFill>
            <a:ln>
              <a:noFill/>
            </a:ln>
            <a:effectLst/>
          </c:spPr>
          <c:marker>
            <c:symbol val="circle"/>
            <c:size val="12"/>
            <c:spPr>
              <a:solidFill>
                <a:srgbClr val="2F6690"/>
              </a:solidFill>
              <a:ln w="9525" cap="flat">
                <a:solidFill>
                  <a:srgbClr val="2F6690"/>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Sheet1!$J$2:$J$11</c:f>
              <c:numCache>
                <c:formatCode>General</c:formatCode>
                <c:ptCount val="10"/>
                <c:pt idx="8">
                  <c:v>12</c:v>
                </c:pt>
              </c:numCache>
            </c:numRef>
          </c:yVal>
          <c:smooth val="0"/>
        </c:ser>
        <c:ser>
          <c:idx val="9"/>
          <c:order val="9"/>
          <c:tx>
            <c:strRef>
              <c:f>Sheet1!$K$1</c:f>
              <c:strCache>
                <c:ptCount val="1"/>
                <c:pt idx="0">
                  <c:v>Unit 10</c:v>
                </c:pt>
              </c:strCache>
            </c:strRef>
          </c:tx>
          <c:spPr>
            <a:solidFill>
              <a:srgbClr val="BFC8D2"/>
            </a:solidFill>
            <a:ln>
              <a:noFill/>
            </a:ln>
            <a:effectLst/>
          </c:spPr>
          <c:marker>
            <c:symbol val="circle"/>
            <c:size val="12"/>
            <c:spPr>
              <a:solidFill>
                <a:srgbClr val="BFC8D2"/>
              </a:solidFill>
              <a:ln w="9525" cap="flat">
                <a:solidFill>
                  <a:srgbClr val="BFC8D2"/>
                </a:solidFill>
                <a:prstDash val="solid"/>
                <a:round/>
              </a:ln>
              <a:effectLst/>
            </c:spPr>
          </c:marker>
          <c:dLbls>
            <c:spPr>
              <a:noFill/>
              <a:ln>
                <a:noFill/>
              </a:ln>
            </c:spPr>
            <c:txPr>
              <a:bodyPr/>
              <a:lstStyle/>
              <a:p>
                <a:pPr>
                  <a:defRPr sz="1100" b="0">
                    <a:solidFill>
                      <a:srgbClr val="13294B"/>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Sheet1!$K$2:$K$11</c:f>
              <c:numCache>
                <c:formatCode>General</c:formatCode>
                <c:ptCount val="10"/>
                <c:pt idx="9">
                  <c:v>18</c:v>
                </c:pt>
              </c:numCache>
            </c:numRef>
          </c:yVal>
          <c:smooth val="0"/>
        </c:ser>
        <c:dLbls>
          <c:numFmt formatCode="General"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25"/>
          <c:min val="0"/>
        </c:scaling>
        <c:delete val="0"/>
        <c:axPos val="b"/>
        <c:title>
          <c:tx>
            <c:rich>
              <a:bodyPr/>
              <a:lstStyle/>
              <a:p>
                <a:pPr>
                  <a:defRPr sz="1200" b="0" i="0" u="none" strike="noStrike">
                    <a:solidFill>
                      <a:srgbClr val="4A5868"/>
                    </a:solidFill>
                    <a:latin typeface="Arial"/>
                  </a:defRPr>
                </a:pPr>
                <a:r>
                  <a:rPr sz="1200" b="0" i="0" u="none" strike="noStrike">
                    <a:solidFill>
                      <a:srgbClr val="4A5868"/>
                    </a:solidFill>
                    <a:latin typeface="Arial"/>
                  </a:rPr>
                  <a:t>Return on capital, %</a:t>
                </a:r>
              </a:p>
            </c:rich>
          </c:tx>
          <c:layout/>
          <c:overlay val="0"/>
        </c:title>
        <c:numFmt formatCode="General" sourceLinked="1"/>
        <c:majorTickMark val="none"/>
        <c:minorTickMark val="none"/>
        <c:tickLblPos val="nextTo"/>
        <c:spPr>
          <a:ln w="12700" cap="flat">
            <a:solidFill>
              <a:srgbClr val="BFC8D2"/>
            </a:solidFill>
            <a:prstDash val="solid"/>
            <a:round/>
          </a:ln>
        </c:spPr>
        <c:txPr>
          <a:bodyPr/>
          <a:lstStyle/>
          <a:p>
            <a:pPr>
              <a:defRPr sz="1100" b="0" i="0" u="none" strike="noStrike">
                <a:solidFill>
                  <a:srgbClr val="7F8C9A"/>
                </a:solidFill>
                <a:latin typeface="+mn-lt"/>
              </a:defRPr>
            </a:pPr>
            <a:endParaRPr lang="en-US"/>
          </a:p>
        </c:txPr>
        <c:crossAx val="2094734552"/>
        <c:crosses val="autoZero"/>
        <c:auto val="1"/>
        <c:lblAlgn val="ctr"/>
        <c:noMultiLvlLbl val="1"/>
        <c:majorUnit val="5"/>
      </c:valAx>
      <c:valAx>
        <c:axId val="2094734552"/>
        <c:scaling>
          <c:orientation val="minMax"/>
          <c:max val="50"/>
          <c:min val="0"/>
        </c:scaling>
        <c:delete val="0"/>
        <c:axPos val="l"/>
        <c:title>
          <c:tx>
            <c:rich>
              <a:bodyPr/>
              <a:lstStyle/>
              <a:p>
                <a:pPr>
                  <a:defRPr sz="1200" b="0" i="0" u="none" strike="noStrike">
                    <a:solidFill>
                      <a:srgbClr val="4A5868"/>
                    </a:solidFill>
                    <a:latin typeface="Arial"/>
                  </a:defRPr>
                </a:pPr>
                <a:r>
                  <a:rPr sz="1200" b="0" i="0" u="none" strike="noStrike">
                    <a:solidFill>
                      <a:srgbClr val="4A5868"/>
                    </a:solidFill>
                    <a:latin typeface="Arial"/>
                  </a:rPr>
                  <a:t>Volatility, %</a:t>
                </a:r>
              </a:p>
            </c:rich>
          </c:tx>
          <c:layout/>
          <c:overlay val="0"/>
        </c:title>
        <c:numFmt formatCode="General" sourceLinked="0"/>
        <c:majorTickMark val="none"/>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midCat"/>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sales made online, %, 2021 and 2025</a:t>
            </a:r>
          </a:p>
        </c:rich>
      </c:tx>
      <c:layout/>
      <c:overlay val="0"/>
    </c:title>
    <c:autoTitleDeleted val="0"/>
    <c:plotArea>
      <c:layout/>
      <c:lineChart>
        <c:varyColors val="0"/>
        <c:ser>
          <c:idx val="0"/>
          <c:order val="0"/>
          <c:tx>
            <c:strRef>
              <c:f>Sheet1!$B$1</c:f>
              <c:strCache>
                <c:ptCount val="1"/>
                <c:pt idx="0">
                  <c:v>2021</c:v>
                </c:pt>
              </c:strCache>
            </c:strRef>
          </c:tx>
          <c:spPr>
            <a:solidFill>
              <a:srgbClr val="BFC8D2"/>
            </a:solidFill>
            <a:ln>
              <a:noFill/>
            </a:ln>
            <a:effectLst/>
          </c:spPr>
          <c:invertIfNegative val="0"/>
          <c:marker>
            <c:symbol val="circle"/>
            <c:size val="11"/>
            <c:spPr>
              <a:solidFill>
                <a:srgbClr val="BFC8D2"/>
              </a:solidFill>
              <a:ln w="9525">
                <a:solidFill>
                  <a:srgbClr val="BFC8D2"/>
                </a:solidFill>
              </a:ln>
            </c:spPr>
          </c:marker>
          <c:dLbls>
            <c:spPr>
              <a:noFill/>
              <a:ln>
                <a:noFill/>
              </a:ln>
            </c:spPr>
            <c:txPr>
              <a:bodyPr/>
              <a:lstStyle/>
              <a:p>
                <a:pPr>
                  <a:defRPr sz="1200" b="0">
                    <a:solidFill>
                      <a:srgbClr val="4A5868"/>
                    </a:solidFill>
                    <a:latin typeface="+mn-lt"/>
                  </a:defRPr>
                </a:pPr>
                <a:endParaRPr lang="en-US"/>
              </a:p>
            </c:txPr>
            <c:dLblPos val="b"/>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Sheet1!$B$2:$B$8</c:f>
              <c:numCache>
                <c:formatCode>General</c:formatCode>
                <c:ptCount val="7"/>
                <c:pt idx="0">
                  <c:v>41</c:v>
                </c:pt>
                <c:pt idx="1">
                  <c:v>36</c:v>
                </c:pt>
                <c:pt idx="2">
                  <c:v>39</c:v>
                </c:pt>
                <c:pt idx="3">
                  <c:v>22</c:v>
                </c:pt>
                <c:pt idx="4">
                  <c:v>18</c:v>
                </c:pt>
                <c:pt idx="5">
                  <c:v>14</c:v>
                </c:pt>
                <c:pt idx="6">
                  <c:v>12</c:v>
                </c:pt>
              </c:numCache>
            </c:numRef>
          </c:val>
          <c:smooth val="0"/>
        </c:ser>
        <c:ser>
          <c:idx val="1"/>
          <c:order val="1"/>
          <c:tx>
            <c:strRef>
              <c:f>Sheet1!$C$1</c:f>
              <c:strCache>
                <c:ptCount val="1"/>
                <c:pt idx="0">
                  <c:v>2025</c:v>
                </c:pt>
              </c:strCache>
            </c:strRef>
          </c:tx>
          <c:spPr>
            <a:solidFill>
              <a:srgbClr val="2F6690"/>
            </a:solidFill>
            <a:ln>
              <a:noFill/>
            </a:ln>
            <a:effectLst/>
          </c:spPr>
          <c:invertIfNegative val="0"/>
          <c:marker>
            <c:symbol val="circle"/>
            <c:size val="13"/>
            <c:spPr>
              <a:solidFill>
                <a:srgbClr val="2F6690"/>
              </a:solidFill>
              <a:ln w="9525">
                <a:solidFill>
                  <a:srgbClr val="2F6690"/>
                </a:solidFill>
              </a:ln>
            </c:spPr>
          </c:marker>
          <c:dLbls>
            <c:spPr>
              <a:noFill/>
              <a:ln>
                <a:noFill/>
              </a:ln>
            </c:spPr>
            <c:txPr>
              <a:bodyPr/>
              <a:lstStyle/>
              <a:p>
                <a:pPr>
                  <a:defRPr sz="1200" b="1">
                    <a:solidFill>
                      <a:srgbClr val="2F6690"/>
                    </a:solidFill>
                    <a:latin typeface="+mn-lt"/>
                  </a:defRPr>
                </a:pPr>
                <a:endParaRPr lang="en-US"/>
              </a:p>
            </c:txPr>
            <c:dLblPos val="t"/>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Sheet1!$C$2:$C$8</c:f>
              <c:numCache>
                <c:formatCode>General</c:formatCode>
                <c:ptCount val="7"/>
                <c:pt idx="0">
                  <c:v>63</c:v>
                </c:pt>
                <c:pt idx="1">
                  <c:v>58</c:v>
                </c:pt>
                <c:pt idx="2">
                  <c:v>57</c:v>
                </c:pt>
                <c:pt idx="3">
                  <c:v>44</c:v>
                </c:pt>
                <c:pt idx="4">
                  <c:v>37</c:v>
                </c:pt>
                <c:pt idx="5">
                  <c:v>31</c:v>
                </c:pt>
                <c:pt idx="6">
                  <c:v>28</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hiLowLines>
          <c:spPr>
            <a:ln w="38100" cap="rnd">
              <a:solidFill>
                <a:srgbClr val="BFC8D2"/>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70"/>
          <c:min val="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10"/>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Expected effect of AI over the next three years, % of managers</a:t>
            </a:r>
          </a:p>
        </c:rich>
      </c:tx>
      <c:layout/>
      <c:overlay val="0"/>
    </c:title>
    <c:autoTitleDeleted val="0"/>
    <c:plotArea>
      <c:layout>
        <c:manualLayout>
          <c:layoutTarget val="inner"/>
          <c:xMode val="edge"/>
          <c:yMode val="edge"/>
          <c:x val="0.2"/>
          <c:y val="0.12"/>
          <c:w val="0.78"/>
          <c:h val="0.84"/>
        </c:manualLayout>
      </c:layout>
      <c:barChart>
        <c:barDir val="bar"/>
        <c:grouping val="stacked"/>
        <c:varyColors val="0"/>
        <c:ser>
          <c:idx val="0"/>
          <c:order val="0"/>
          <c:tx>
            <c:strRef>
              <c:f>Sheet1!$B$1</c:f>
              <c:strCache>
                <c:ptCount val="1"/>
                <c:pt idx="0">
                  <c:v>Expect a decrease</c:v>
                </c:pt>
              </c:strCache>
            </c:strRef>
          </c:tx>
          <c:spPr>
            <a:solidFill>
              <a:srgbClr val="13294B"/>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Sheet1!$B$2:$B$7</c:f>
              <c:numCache>
                <c:formatCode>General</c:formatCode>
                <c:ptCount val="6"/>
                <c:pt idx="0">
                  <c:v>-9</c:v>
                </c:pt>
                <c:pt idx="1">
                  <c:v>-12</c:v>
                </c:pt>
                <c:pt idx="2">
                  <c:v>-18</c:v>
                </c:pt>
                <c:pt idx="3">
                  <c:v>-6</c:v>
                </c:pt>
                <c:pt idx="4">
                  <c:v>-31</c:v>
                </c:pt>
                <c:pt idx="5">
                  <c:v>-38</c:v>
                </c:pt>
              </c:numCache>
            </c:numRef>
          </c:val>
        </c:ser>
        <c:ser>
          <c:idx val="1"/>
          <c:order val="1"/>
          <c:tx>
            <c:strRef>
              <c:f>Sheet1!$C$1</c:f>
              <c:strCache>
                <c:ptCount val="1"/>
                <c:pt idx="0">
                  <c:v>Expect an increase</c:v>
                </c:pt>
              </c:strCache>
            </c:strRef>
          </c:tx>
          <c:spPr>
            <a:solidFill>
              <a:srgbClr val="2F6690"/>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Sheet1!$C$2:$C$7</c:f>
              <c:numCache>
                <c:formatCode>General</c:formatCode>
                <c:ptCount val="6"/>
                <c:pt idx="0">
                  <c:v>76</c:v>
                </c:pt>
                <c:pt idx="1">
                  <c:v>64</c:v>
                </c:pt>
                <c:pt idx="2">
                  <c:v>55</c:v>
                </c:pt>
                <c:pt idx="3">
                  <c:v>53</c:v>
                </c:pt>
                <c:pt idx="4">
                  <c:v>17</c:v>
                </c:pt>
                <c:pt idx="5">
                  <c:v>13</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BFC8D2"/>
            </a:solid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00"/>
          <c:min val="-5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Revenue by type, % of total</a:t>
            </a:r>
          </a:p>
        </c:rich>
      </c:tx>
      <c:layout/>
      <c:overlay val="0"/>
    </c:title>
    <c:autoTitleDeleted val="0"/>
    <c:plotArea>
      <c:layout/>
      <c:barChart>
        <c:barDir val="col"/>
        <c:grouping val="percentStacked"/>
        <c:varyColors val="0"/>
        <c:ser>
          <c:idx val="0"/>
          <c:order val="0"/>
          <c:tx>
            <c:strRef>
              <c:f>Sheet1!$B$1</c:f>
              <c:strCache>
                <c:ptCount val="1"/>
                <c:pt idx="0">
                  <c:v>Subscriptions</c:v>
                </c:pt>
              </c:strCache>
            </c:strRef>
          </c:tx>
          <c:spPr>
            <a:solidFill>
              <a:srgbClr val="2F6690"/>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Sheet1!$B$2:$B$6</c:f>
              <c:numCache>
                <c:formatCode>General</c:formatCode>
                <c:ptCount val="5"/>
                <c:pt idx="0">
                  <c:v>21</c:v>
                </c:pt>
                <c:pt idx="1">
                  <c:v>29</c:v>
                </c:pt>
                <c:pt idx="2">
                  <c:v>38</c:v>
                </c:pt>
                <c:pt idx="3">
                  <c:v>47</c:v>
                </c:pt>
                <c:pt idx="4">
                  <c:v>54</c:v>
                </c:pt>
              </c:numCache>
            </c:numRef>
          </c:val>
        </c:ser>
        <c:ser>
          <c:idx val="1"/>
          <c:order val="1"/>
          <c:tx>
            <c:strRef>
              <c:f>Sheet1!$C$1</c:f>
              <c:strCache>
                <c:ptCount val="1"/>
                <c:pt idx="0">
                  <c:v>Services</c:v>
                </c:pt>
              </c:strCache>
            </c:strRef>
          </c:tx>
          <c:spPr>
            <a:solidFill>
              <a:srgbClr val="A9C3D9"/>
            </a:solidFill>
            <a:effectLst/>
          </c:spPr>
          <c:invertIfNegative val="0"/>
          <c:dLbls>
            <c:numFmt formatCode="0&quot;%&quot;" sourceLinked="0"/>
            <c:spPr>
              <a:noFill/>
              <a:ln>
                <a:noFill/>
              </a:ln>
            </c:spPr>
            <c:txPr>
              <a:bodyPr/>
              <a:lstStyle/>
              <a:p>
                <a:pPr>
                  <a:defRPr sz="1200" b="0">
                    <a:solidFill>
                      <a:srgbClr val="13294B"/>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Sheet1!$C$2:$C$6</c:f>
              <c:numCache>
                <c:formatCode>General</c:formatCode>
                <c:ptCount val="5"/>
                <c:pt idx="0">
                  <c:v>24</c:v>
                </c:pt>
                <c:pt idx="1">
                  <c:v>23</c:v>
                </c:pt>
                <c:pt idx="2">
                  <c:v>21</c:v>
                </c:pt>
                <c:pt idx="3">
                  <c:v>19</c:v>
                </c:pt>
                <c:pt idx="4">
                  <c:v>18</c:v>
                </c:pt>
              </c:numCache>
            </c:numRef>
          </c:val>
        </c:ser>
        <c:ser>
          <c:idx val="2"/>
          <c:order val="2"/>
          <c:tx>
            <c:strRef>
              <c:f>Sheet1!$D$1</c:f>
              <c:strCache>
                <c:ptCount val="1"/>
                <c:pt idx="0">
                  <c:v>Hardware</c:v>
                </c:pt>
              </c:strCache>
            </c:strRef>
          </c:tx>
          <c:spPr>
            <a:solidFill>
              <a:srgbClr val="E6EEF5"/>
            </a:solidFill>
            <a:effectLst/>
          </c:spPr>
          <c:invertIfNegative val="0"/>
          <c:dLbls>
            <c:numFmt formatCode="0&quot;%&quot;" sourceLinked="0"/>
            <c:spPr>
              <a:noFill/>
              <a:ln>
                <a:noFill/>
              </a:ln>
            </c:spPr>
            <c:txPr>
              <a:bodyPr/>
              <a:lstStyle/>
              <a:p>
                <a:pPr>
                  <a:defRPr sz="1200" b="0">
                    <a:solidFill>
                      <a:srgbClr val="13294B"/>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Sheet1!$D$2:$D$6</c:f>
              <c:numCache>
                <c:formatCode>General</c:formatCode>
                <c:ptCount val="5"/>
                <c:pt idx="0">
                  <c:v>33</c:v>
                </c:pt>
                <c:pt idx="1">
                  <c:v>30</c:v>
                </c:pt>
                <c:pt idx="2">
                  <c:v>26</c:v>
                </c:pt>
                <c:pt idx="3">
                  <c:v>22</c:v>
                </c:pt>
                <c:pt idx="4">
                  <c:v>18</c:v>
                </c:pt>
              </c:numCache>
            </c:numRef>
          </c:val>
        </c:ser>
        <c:ser>
          <c:idx val="3"/>
          <c:order val="3"/>
          <c:tx>
            <c:strRef>
              <c:f>Sheet1!$E$1</c:f>
              <c:strCache>
                <c:ptCount val="1"/>
                <c:pt idx="0">
                  <c:v>Licenses</c:v>
                </c:pt>
              </c:strCache>
            </c:strRef>
          </c:tx>
          <c:spPr>
            <a:solidFill>
              <a:srgbClr val="F2F5F8"/>
            </a:solidFill>
            <a:effectLst/>
          </c:spPr>
          <c:invertIfNegative val="0"/>
          <c:dLbls>
            <c:numFmt formatCode="0&quot;%&quot;" sourceLinked="0"/>
            <c:spPr>
              <a:noFill/>
              <a:ln>
                <a:noFill/>
              </a:ln>
            </c:spPr>
            <c:txPr>
              <a:bodyPr/>
              <a:lstStyle/>
              <a:p>
                <a:pPr>
                  <a:defRPr sz="1200" b="0">
                    <a:solidFill>
                      <a:srgbClr val="4A5868"/>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Sheet1!$E$2:$E$6</c:f>
              <c:numCache>
                <c:formatCode>General</c:formatCode>
                <c:ptCount val="5"/>
                <c:pt idx="0">
                  <c:v>22</c:v>
                </c:pt>
                <c:pt idx="1">
                  <c:v>18</c:v>
                </c:pt>
                <c:pt idx="2">
                  <c:v>15</c:v>
                </c:pt>
                <c:pt idx="3">
                  <c:v>12</c:v>
                </c:pt>
                <c:pt idx="4">
                  <c:v>10</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3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r"/>
      <c:overlay val="0"/>
      <c:txPr>
        <a:bodyPr/>
        <a:lstStyle/>
        <a:p>
          <a:pPr>
            <a:defRPr sz="13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Share of each market by player, %</a:t>
            </a:r>
          </a:p>
        </c:rich>
      </c:tx>
      <c:layout/>
      <c:overlay val="0"/>
    </c:title>
    <c:autoTitleDeleted val="0"/>
    <c:plotArea>
      <c:layout/>
      <c:barChart>
        <c:barDir val="bar"/>
        <c:grouping val="percentStacked"/>
        <c:varyColors val="0"/>
        <c:ser>
          <c:idx val="0"/>
          <c:order val="0"/>
          <c:tx>
            <c:strRef>
              <c:f>Sheet1!$B$1</c:f>
              <c:strCache>
                <c:ptCount val="1"/>
                <c:pt idx="0">
                  <c:v>Us</c:v>
                </c:pt>
              </c:strCache>
            </c:strRef>
          </c:tx>
          <c:spPr>
            <a:solidFill>
              <a:srgbClr val="2F6690"/>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Sheet1!$B$2:$B$5</c:f>
              <c:numCache>
                <c:formatCode>General</c:formatCode>
                <c:ptCount val="4"/>
                <c:pt idx="0">
                  <c:v>18</c:v>
                </c:pt>
                <c:pt idx="1">
                  <c:v>31</c:v>
                </c:pt>
                <c:pt idx="2">
                  <c:v>38</c:v>
                </c:pt>
                <c:pt idx="3">
                  <c:v>9</c:v>
                </c:pt>
              </c:numCache>
            </c:numRef>
          </c:val>
        </c:ser>
        <c:ser>
          <c:idx val="1"/>
          <c:order val="1"/>
          <c:tx>
            <c:strRef>
              <c:f>Sheet1!$C$1</c:f>
              <c:strCache>
                <c:ptCount val="1"/>
                <c:pt idx="0">
                  <c:v>Rival 1</c:v>
                </c:pt>
              </c:strCache>
            </c:strRef>
          </c:tx>
          <c:spPr>
            <a:solidFill>
              <a:srgbClr val="BFC8D2"/>
            </a:solidFill>
            <a:effectLst/>
          </c:spPr>
          <c:invertIfNegative val="0"/>
          <c:dLbls>
            <c:numFmt formatCode="0&quot;%&quot;" sourceLinked="0"/>
            <c:spPr>
              <a:noFill/>
              <a:ln>
                <a:noFill/>
              </a:ln>
            </c:spPr>
            <c:txPr>
              <a:bodyPr/>
              <a:lstStyle/>
              <a:p>
                <a:pPr>
                  <a:defRPr sz="1200" b="0">
                    <a:solidFill>
                      <a:srgbClr val="13294B"/>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Sheet1!$C$2:$C$5</c:f>
              <c:numCache>
                <c:formatCode>General</c:formatCode>
                <c:ptCount val="4"/>
                <c:pt idx="0">
                  <c:v>34</c:v>
                </c:pt>
                <c:pt idx="1">
                  <c:v>25</c:v>
                </c:pt>
                <c:pt idx="2">
                  <c:v>20</c:v>
                </c:pt>
                <c:pt idx="3">
                  <c:v>41</c:v>
                </c:pt>
              </c:numCache>
            </c:numRef>
          </c:val>
        </c:ser>
        <c:ser>
          <c:idx val="2"/>
          <c:order val="2"/>
          <c:tx>
            <c:strRef>
              <c:f>Sheet1!$D$1</c:f>
              <c:strCache>
                <c:ptCount val="1"/>
                <c:pt idx="0">
                  <c:v>Rival 2</c:v>
                </c:pt>
              </c:strCache>
            </c:strRef>
          </c:tx>
          <c:spPr>
            <a:solidFill>
              <a:srgbClr val="DDE3EA"/>
            </a:solidFill>
            <a:effectLst/>
          </c:spPr>
          <c:invertIfNegative val="0"/>
          <c:dLbls>
            <c:numFmt formatCode="0&quot;%&quot;" sourceLinked="0"/>
            <c:spPr>
              <a:noFill/>
              <a:ln>
                <a:noFill/>
              </a:ln>
            </c:spPr>
            <c:txPr>
              <a:bodyPr/>
              <a:lstStyle/>
              <a:p>
                <a:pPr>
                  <a:defRPr sz="1200" b="0">
                    <a:solidFill>
                      <a:srgbClr val="13294B"/>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Sheet1!$D$2:$D$5</c:f>
              <c:numCache>
                <c:formatCode>General</c:formatCode>
                <c:ptCount val="4"/>
                <c:pt idx="0">
                  <c:v>22</c:v>
                </c:pt>
                <c:pt idx="1">
                  <c:v>14</c:v>
                </c:pt>
                <c:pt idx="2">
                  <c:v>12</c:v>
                </c:pt>
                <c:pt idx="3">
                  <c:v>28</c:v>
                </c:pt>
              </c:numCache>
            </c:numRef>
          </c:val>
        </c:ser>
        <c:ser>
          <c:idx val="3"/>
          <c:order val="3"/>
          <c:tx>
            <c:strRef>
              <c:f>Sheet1!$E$1</c:f>
              <c:strCache>
                <c:ptCount val="1"/>
                <c:pt idx="0">
                  <c:v>Others</c:v>
                </c:pt>
              </c:strCache>
            </c:strRef>
          </c:tx>
          <c:spPr>
            <a:solidFill>
              <a:srgbClr val="F2F5F8"/>
            </a:solidFill>
            <a:effectLst/>
          </c:spPr>
          <c:invertIfNegative val="0"/>
          <c:dLbls>
            <c:numFmt formatCode="0&quot;%&quot;" sourceLinked="0"/>
            <c:spPr>
              <a:noFill/>
              <a:ln>
                <a:noFill/>
              </a:ln>
            </c:spPr>
            <c:txPr>
              <a:bodyPr/>
              <a:lstStyle/>
              <a:p>
                <a:pPr>
                  <a:defRPr sz="1200" b="0">
                    <a:solidFill>
                      <a:srgbClr val="4A5868"/>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Sheet1!$E$2:$E$5</c:f>
              <c:numCache>
                <c:formatCode>General</c:formatCode>
                <c:ptCount val="4"/>
                <c:pt idx="0">
                  <c:v>26</c:v>
                </c:pt>
                <c:pt idx="1">
                  <c:v>30</c:v>
                </c:pt>
                <c:pt idx="2">
                  <c:v>30</c:v>
                </c:pt>
                <c:pt idx="3">
                  <c:v>22</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4A5868"/>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5868"/>
                </a:solidFill>
                <a:latin typeface="+mn-lt"/>
              </a:defRPr>
            </a:pPr>
            <a:r>
              <a:rPr sz="1300" b="0" i="0" u="none" strike="noStrike">
                <a:solidFill>
                  <a:srgbClr val="4A5868"/>
                </a:solidFill>
                <a:latin typeface="+mn-lt"/>
              </a:rPr>
              <a:t>Online grocery sales, $B</a:t>
            </a:r>
          </a:p>
        </c:rich>
      </c:tx>
      <c:layout/>
      <c:overlay val="0"/>
    </c:title>
    <c:autoTitleDeleted val="0"/>
    <c:plotArea>
      <c:layout/>
      <c:areaChart>
        <c:varyColors val="0"/>
        <c:ser>
          <c:idx val="0"/>
          <c:order val="0"/>
          <c:tx>
            <c:strRef>
              <c:f>Sheet1!$B$1</c:f>
              <c:strCache>
                <c:ptCount val="1"/>
                <c:pt idx="0">
                  <c:v>Sales</c:v>
                </c:pt>
              </c:strCache>
            </c:strRef>
          </c:tx>
          <c:spPr>
            <a:solidFill>
              <a:srgbClr val="2F6690">
                <a:alpha val="85000"/>
              </a:srgbClr>
            </a:solidFill>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cat>
            <c:multiLvlStrRef>
              <c:f>Sheet1!$A$2:$A$12</c:f>
              <c:multiLvlStrCache>
                <c:ptCount val="11"/>
                <c:lvl>
                  <c:pt idx="0">
                    <c:v>2015</c:v>
                  </c:pt>
                  <c:pt idx="1">
                    <c:v>2016</c:v>
                  </c:pt>
                  <c:pt idx="2">
                    <c:v>2017</c:v>
                  </c:pt>
                  <c:pt idx="3">
                    <c:v>2018</c:v>
                  </c:pt>
                  <c:pt idx="4">
                    <c:v>2019</c:v>
                  </c:pt>
                  <c:pt idx="5">
                    <c:v>2020</c:v>
                  </c:pt>
                  <c:pt idx="6">
                    <c:v>2021</c:v>
                  </c:pt>
                  <c:pt idx="7">
                    <c:v>2022</c:v>
                  </c:pt>
                  <c:pt idx="8">
                    <c:v>2023</c:v>
                  </c:pt>
                  <c:pt idx="9">
                    <c:v>2024</c:v>
                  </c:pt>
                  <c:pt idx="10">
                    <c:v>2025</c:v>
                  </c:pt>
                </c:lvl>
              </c:multiLvlStrCache>
            </c:multiLvlStrRef>
          </c:cat>
          <c:val>
            <c:numRef>
              <c:f>Sheet1!$B$2:$B$12</c:f>
              <c:numCache>
                <c:formatCode>General</c:formatCode>
                <c:ptCount val="11"/>
                <c:pt idx="0">
                  <c:v>21</c:v>
                </c:pt>
                <c:pt idx="1">
                  <c:v>23</c:v>
                </c:pt>
                <c:pt idx="2">
                  <c:v>26</c:v>
                </c:pt>
                <c:pt idx="3">
                  <c:v>29</c:v>
                </c:pt>
                <c:pt idx="4">
                  <c:v>33</c:v>
                </c:pt>
                <c:pt idx="5">
                  <c:v>52</c:v>
                </c:pt>
                <c:pt idx="6">
                  <c:v>58</c:v>
                </c:pt>
                <c:pt idx="7">
                  <c:v>61</c:v>
                </c:pt>
                <c:pt idx="8">
                  <c:v>67</c:v>
                </c:pt>
                <c:pt idx="9">
                  <c:v>75</c:v>
                </c:pt>
                <c:pt idx="10">
                  <c:v>84</c:v>
                </c:pt>
              </c:numCache>
            </c:numRef>
          </c:val>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BFC8D2"/>
            </a:solid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00"/>
        </c:scaling>
        <c:delete val="0"/>
        <c:axPos val="l"/>
        <c:majorGridlines>
          <c:spPr>
            <a:ln w="12700" cap="flat">
              <a:solidFill>
                <a:srgbClr val="DDE3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scatterChart>
        <c:scatterStyle val="lineMarker"/>
        <c:varyColors val="0"/>
        <c:ser>
          <c:idx val="0"/>
          <c:order val="0"/>
          <c:tx>
            <c:strRef>
              <c:f>Sheet1!$B$1</c:f>
              <c:strCache>
                <c:ptCount val="1"/>
                <c:pt idx="0">
                  <c:v>1</c:v>
                </c:pt>
              </c:strCache>
            </c:strRef>
          </c:tx>
          <c:spPr>
            <a:solidFill>
              <a:srgbClr val="2F6690"/>
            </a:solidFill>
            <a:ln>
              <a:noFill/>
            </a:ln>
            <a:effectLst/>
          </c:spPr>
          <c:marker>
            <c:symbol val="circle"/>
            <c:size val="24"/>
            <c:spPr>
              <a:solidFill>
                <a:srgbClr val="2F6690"/>
              </a:solidFill>
              <a:ln w="9525" cap="flat">
                <a:solidFill>
                  <a:srgbClr val="2F6690"/>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Sheet1!$B$2:$B$13</c:f>
              <c:numCache>
                <c:formatCode>General</c:formatCode>
                <c:ptCount val="12"/>
                <c:pt idx="0">
                  <c:v>7.6</c:v>
                </c:pt>
              </c:numCache>
            </c:numRef>
          </c:yVal>
          <c:smooth val="0"/>
        </c:ser>
        <c:ser>
          <c:idx val="1"/>
          <c:order val="1"/>
          <c:tx>
            <c:strRef>
              <c:f>Sheet1!$C$1</c:f>
              <c:strCache>
                <c:ptCount val="1"/>
                <c:pt idx="0">
                  <c:v>2</c:v>
                </c:pt>
              </c:strCache>
            </c:strRef>
          </c:tx>
          <c:spPr>
            <a:solidFill>
              <a:srgbClr val="2F6690"/>
            </a:solidFill>
            <a:ln>
              <a:noFill/>
            </a:ln>
            <a:effectLst/>
          </c:spPr>
          <c:marker>
            <c:symbol val="circle"/>
            <c:size val="24"/>
            <c:spPr>
              <a:solidFill>
                <a:srgbClr val="2F6690"/>
              </a:solidFill>
              <a:ln w="9525" cap="flat">
                <a:solidFill>
                  <a:srgbClr val="2F6690"/>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Sheet1!$C$2:$C$13</c:f>
              <c:numCache>
                <c:formatCode>General</c:formatCode>
                <c:ptCount val="12"/>
                <c:pt idx="1">
                  <c:v>6.8</c:v>
                </c:pt>
              </c:numCache>
            </c:numRef>
          </c:yVal>
          <c:smooth val="0"/>
        </c:ser>
        <c:ser>
          <c:idx val="2"/>
          <c:order val="2"/>
          <c:tx>
            <c:strRef>
              <c:f>Sheet1!$D$1</c:f>
              <c:strCache>
                <c:ptCount val="1"/>
                <c:pt idx="0">
                  <c:v>3</c:v>
                </c:pt>
              </c:strCache>
            </c:strRef>
          </c:tx>
          <c:spPr>
            <a:solidFill>
              <a:srgbClr val="2F6690"/>
            </a:solidFill>
            <a:ln>
              <a:noFill/>
            </a:ln>
            <a:effectLst/>
          </c:spPr>
          <c:marker>
            <c:symbol val="circle"/>
            <c:size val="24"/>
            <c:spPr>
              <a:solidFill>
                <a:srgbClr val="2F6690"/>
              </a:solidFill>
              <a:ln w="9525" cap="flat">
                <a:solidFill>
                  <a:srgbClr val="2F6690"/>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Sheet1!$D$2:$D$13</c:f>
              <c:numCache>
                <c:formatCode>General</c:formatCode>
                <c:ptCount val="12"/>
                <c:pt idx="2">
                  <c:v>7.8</c:v>
                </c:pt>
              </c:numCache>
            </c:numRef>
          </c:yVal>
          <c:smooth val="0"/>
        </c:ser>
        <c:ser>
          <c:idx val="3"/>
          <c:order val="3"/>
          <c:tx>
            <c:strRef>
              <c:f>Sheet1!$E$1</c:f>
              <c:strCache>
                <c:ptCount val="1"/>
                <c:pt idx="0">
                  <c:v>4</c:v>
                </c:pt>
              </c:strCache>
            </c:strRef>
          </c:tx>
          <c:spPr>
            <a:solidFill>
              <a:srgbClr val="2F6690"/>
            </a:solidFill>
            <a:ln>
              <a:noFill/>
            </a:ln>
            <a:effectLst/>
          </c:spPr>
          <c:marker>
            <c:symbol val="circle"/>
            <c:size val="24"/>
            <c:spPr>
              <a:solidFill>
                <a:srgbClr val="2F6690"/>
              </a:solidFill>
              <a:ln w="9525" cap="flat">
                <a:solidFill>
                  <a:srgbClr val="2F6690"/>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Sheet1!$E$2:$E$13</c:f>
              <c:numCache>
                <c:formatCode>General</c:formatCode>
                <c:ptCount val="12"/>
                <c:pt idx="3">
                  <c:v>5.8</c:v>
                </c:pt>
              </c:numCache>
            </c:numRef>
          </c:yVal>
          <c:smooth val="0"/>
        </c:ser>
        <c:ser>
          <c:idx val="4"/>
          <c:order val="4"/>
          <c:tx>
            <c:strRef>
              <c:f>Sheet1!$F$1</c:f>
              <c:strCache>
                <c:ptCount val="1"/>
                <c:pt idx="0">
                  <c:v>5</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Sheet1!$F$2:$F$13</c:f>
              <c:numCache>
                <c:formatCode>General</c:formatCode>
                <c:ptCount val="12"/>
                <c:pt idx="4">
                  <c:v>8</c:v>
                </c:pt>
              </c:numCache>
            </c:numRef>
          </c:yVal>
          <c:smooth val="0"/>
        </c:ser>
        <c:ser>
          <c:idx val="5"/>
          <c:order val="5"/>
          <c:tx>
            <c:strRef>
              <c:f>Sheet1!$G$1</c:f>
              <c:strCache>
                <c:ptCount val="1"/>
                <c:pt idx="0">
                  <c:v>6</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Sheet1!$G$2:$G$13</c:f>
              <c:numCache>
                <c:formatCode>General</c:formatCode>
                <c:ptCount val="12"/>
                <c:pt idx="5">
                  <c:v>6.2</c:v>
                </c:pt>
              </c:numCache>
            </c:numRef>
          </c:yVal>
          <c:smooth val="0"/>
        </c:ser>
        <c:ser>
          <c:idx val="6"/>
          <c:order val="6"/>
          <c:tx>
            <c:strRef>
              <c:f>Sheet1!$H$1</c:f>
              <c:strCache>
                <c:ptCount val="1"/>
                <c:pt idx="0">
                  <c:v>7</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Sheet1!$H$2:$H$13</c:f>
              <c:numCache>
                <c:formatCode>General</c:formatCode>
                <c:ptCount val="12"/>
                <c:pt idx="6">
                  <c:v>3</c:v>
                </c:pt>
              </c:numCache>
            </c:numRef>
          </c:yVal>
          <c:smooth val="0"/>
        </c:ser>
        <c:ser>
          <c:idx val="7"/>
          <c:order val="7"/>
          <c:tx>
            <c:strRef>
              <c:f>Sheet1!$I$1</c:f>
              <c:strCache>
                <c:ptCount val="1"/>
                <c:pt idx="0">
                  <c:v>8</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Sheet1!$I$2:$I$13</c:f>
              <c:numCache>
                <c:formatCode>General</c:formatCode>
                <c:ptCount val="12"/>
                <c:pt idx="7">
                  <c:v>1.8</c:v>
                </c:pt>
              </c:numCache>
            </c:numRef>
          </c:yVal>
          <c:smooth val="0"/>
        </c:ser>
        <c:ser>
          <c:idx val="8"/>
          <c:order val="8"/>
          <c:tx>
            <c:strRef>
              <c:f>Sheet1!$J$1</c:f>
              <c:strCache>
                <c:ptCount val="1"/>
                <c:pt idx="0">
                  <c:v>9</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Sheet1!$J$2:$J$13</c:f>
              <c:numCache>
                <c:formatCode>General</c:formatCode>
                <c:ptCount val="12"/>
                <c:pt idx="8">
                  <c:v>3.4</c:v>
                </c:pt>
              </c:numCache>
            </c:numRef>
          </c:yVal>
          <c:smooth val="0"/>
        </c:ser>
        <c:ser>
          <c:idx val="9"/>
          <c:order val="9"/>
          <c:tx>
            <c:strRef>
              <c:f>Sheet1!$K$1</c:f>
              <c:strCache>
                <c:ptCount val="1"/>
                <c:pt idx="0">
                  <c:v>10</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Sheet1!$K$2:$K$13</c:f>
              <c:numCache>
                <c:formatCode>General</c:formatCode>
                <c:ptCount val="12"/>
                <c:pt idx="9">
                  <c:v>2</c:v>
                </c:pt>
              </c:numCache>
            </c:numRef>
          </c:yVal>
          <c:smooth val="0"/>
        </c:ser>
        <c:ser>
          <c:idx val="10"/>
          <c:order val="10"/>
          <c:tx>
            <c:strRef>
              <c:f>Sheet1!$L$1</c:f>
              <c:strCache>
                <c:ptCount val="1"/>
                <c:pt idx="0">
                  <c:v>11</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Sheet1!$L$2:$L$13</c:f>
              <c:numCache>
                <c:formatCode>General</c:formatCode>
                <c:ptCount val="12"/>
                <c:pt idx="10">
                  <c:v>4</c:v>
                </c:pt>
              </c:numCache>
            </c:numRef>
          </c:yVal>
          <c:smooth val="0"/>
        </c:ser>
        <c:ser>
          <c:idx val="11"/>
          <c:order val="11"/>
          <c:tx>
            <c:strRef>
              <c:f>Sheet1!$M$1</c:f>
              <c:strCache>
                <c:ptCount val="1"/>
                <c:pt idx="0">
                  <c:v>12</c:v>
                </c:pt>
              </c:strCache>
            </c:strRef>
          </c:tx>
          <c:spPr>
            <a:solidFill>
              <a:srgbClr val="7F8C9A"/>
            </a:solidFill>
            <a:ln>
              <a:noFill/>
            </a:ln>
            <a:effectLst/>
          </c:spPr>
          <c:marker>
            <c:symbol val="circle"/>
            <c:size val="24"/>
            <c:spPr>
              <a:solidFill>
                <a:srgbClr val="7F8C9A"/>
              </a:solidFill>
              <a:ln w="9525" cap="flat">
                <a:solidFill>
                  <a:srgbClr val="7F8C9A"/>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Sheet1!$M$2:$M$13</c:f>
              <c:numCache>
                <c:formatCode>General</c:formatCode>
                <c:ptCount val="12"/>
                <c:pt idx="11">
                  <c:v>1.2</c:v>
                </c:pt>
              </c:numCache>
            </c:numRef>
          </c:yVal>
          <c:smooth val="0"/>
        </c:ser>
        <c:dLbls>
          <c:numFmt formatCode="General"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10"/>
          <c:min val="0"/>
        </c:scaling>
        <c:delete val="1"/>
        <c:axPos val="b"/>
        <c:numFmt formatCode="General" sourceLinked="1"/>
        <c:majorTickMark val="none"/>
        <c:minorTickMark val="none"/>
        <c:tickLblPos val="nextTo"/>
        <c:spPr>
          <a:ln w="12700" cap="flat">
            <a:no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valAx>
      <c:valAx>
        <c:axId val="2094734552"/>
        <c:scaling>
          <c:orientation val="minMax"/>
          <c:max val="10"/>
          <c:min val="0"/>
        </c:scaling>
        <c:delete val="1"/>
        <c:axPos val="l"/>
        <c:numFmt formatCode="General" sourceLinked="0"/>
        <c:majorTickMark val="none"/>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bubbleChart>
        <c:varyColors val="0"/>
        <c:ser>
          <c:idx val="0"/>
          <c:order val="0"/>
          <c:tx>
            <c:strRef>
              <c:f>Sheet1!$B$1</c:f>
              <c:strCache>
                <c:ptCount val="1"/>
                <c:pt idx="0">
                  <c:v>Unit A</c:v>
                </c:pt>
              </c:strCache>
            </c:strRef>
          </c:tx>
          <c:spPr>
            <a:solidFill>
              <a:srgbClr val="13294B">
                <a:alpha val="90000"/>
              </a:srgbClr>
            </a:solidFill>
            <a:ln w="25400" cap="flat">
              <a:solidFill>
                <a:srgbClr val="13294B"/>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Sheet1!$B$2:$B$7</c:f>
              <c:numCache>
                <c:formatCode>General</c:formatCode>
                <c:ptCount val="6"/>
                <c:pt idx="0">
                  <c:v>14.4</c:v>
                </c:pt>
              </c:numCache>
            </c:numRef>
          </c:yVal>
          <c:bubbleSize>
            <c:numRef>
              <c:f>Sheet1!$C$2:$C$7</c:f>
              <c:numCache>
                <c:formatCode>General</c:formatCode>
                <c:ptCount val="6"/>
                <c:pt idx="0">
                  <c:v>90</c:v>
                </c:pt>
              </c:numCache>
            </c:numRef>
          </c:bubbleSize>
          <c:bubble3D val="0"/>
        </c:ser>
        <c:ser>
          <c:idx val="1"/>
          <c:order val="1"/>
          <c:tx>
            <c:strRef>
              <c:f>Sheet1!$D$1</c:f>
              <c:strCache>
                <c:ptCount val="1"/>
                <c:pt idx="0">
                  <c:v>Unit B</c:v>
                </c:pt>
              </c:strCache>
            </c:strRef>
          </c:tx>
          <c:spPr>
            <a:solidFill>
              <a:srgbClr val="13294B">
                <a:alpha val="90000"/>
              </a:srgbClr>
            </a:solidFill>
            <a:ln w="25400" cap="flat">
              <a:solidFill>
                <a:srgbClr val="13294B"/>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Sheet1!$D$2:$D$7</c:f>
              <c:numCache>
                <c:formatCode>General</c:formatCode>
                <c:ptCount val="6"/>
                <c:pt idx="1">
                  <c:v>5.6</c:v>
                </c:pt>
              </c:numCache>
            </c:numRef>
          </c:yVal>
          <c:bubbleSize>
            <c:numRef>
              <c:f>Sheet1!$E$2:$E$7</c:f>
              <c:numCache>
                <c:formatCode>General</c:formatCode>
                <c:ptCount val="6"/>
                <c:pt idx="1">
                  <c:v>140</c:v>
                </c:pt>
              </c:numCache>
            </c:numRef>
          </c:bubbleSize>
          <c:bubble3D val="0"/>
        </c:ser>
        <c:ser>
          <c:idx val="2"/>
          <c:order val="2"/>
          <c:tx>
            <c:strRef>
              <c:f>Sheet1!$F$1</c:f>
              <c:strCache>
                <c:ptCount val="1"/>
                <c:pt idx="0">
                  <c:v>Unit C</c:v>
                </c:pt>
              </c:strCache>
            </c:strRef>
          </c:tx>
          <c:spPr>
            <a:solidFill>
              <a:srgbClr val="2F6690">
                <a:alpha val="90000"/>
              </a:srgbClr>
            </a:solidFill>
            <a:ln w="25400" cap="flat">
              <a:solidFill>
                <a:srgbClr val="2F6690"/>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Sheet1!$F$2:$F$7</c:f>
              <c:numCache>
                <c:formatCode>General</c:formatCode>
                <c:ptCount val="6"/>
                <c:pt idx="2">
                  <c:v>16</c:v>
                </c:pt>
              </c:numCache>
            </c:numRef>
          </c:yVal>
          <c:bubbleSize>
            <c:numRef>
              <c:f>Sheet1!$G$2:$G$7</c:f>
              <c:numCache>
                <c:formatCode>General</c:formatCode>
                <c:ptCount val="6"/>
                <c:pt idx="2">
                  <c:v>45</c:v>
                </c:pt>
              </c:numCache>
            </c:numRef>
          </c:bubbleSize>
          <c:bubble3D val="0"/>
        </c:ser>
        <c:ser>
          <c:idx val="3"/>
          <c:order val="3"/>
          <c:tx>
            <c:strRef>
              <c:f>Sheet1!$H$1</c:f>
              <c:strCache>
                <c:ptCount val="1"/>
                <c:pt idx="0">
                  <c:v>Unit D</c:v>
                </c:pt>
              </c:strCache>
            </c:strRef>
          </c:tx>
          <c:spPr>
            <a:solidFill>
              <a:srgbClr val="7F8C9A">
                <a:alpha val="90000"/>
              </a:srgbClr>
            </a:solidFill>
            <a:ln w="25400" cap="flat">
              <a:solidFill>
                <a:srgbClr val="7F8C9A"/>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Sheet1!$H$2:$H$7</c:f>
              <c:numCache>
                <c:formatCode>General</c:formatCode>
                <c:ptCount val="6"/>
                <c:pt idx="3">
                  <c:v>13</c:v>
                </c:pt>
              </c:numCache>
            </c:numRef>
          </c:yVal>
          <c:bubbleSize>
            <c:numRef>
              <c:f>Sheet1!$I$2:$I$7</c:f>
              <c:numCache>
                <c:formatCode>General</c:formatCode>
                <c:ptCount val="6"/>
                <c:pt idx="3">
                  <c:v>25</c:v>
                </c:pt>
              </c:numCache>
            </c:numRef>
          </c:bubbleSize>
          <c:bubble3D val="0"/>
        </c:ser>
        <c:ser>
          <c:idx val="4"/>
          <c:order val="4"/>
          <c:tx>
            <c:strRef>
              <c:f>Sheet1!$J$1</c:f>
              <c:strCache>
                <c:ptCount val="1"/>
                <c:pt idx="0">
                  <c:v>Unit E</c:v>
                </c:pt>
              </c:strCache>
            </c:strRef>
          </c:tx>
          <c:spPr>
            <a:solidFill>
              <a:srgbClr val="13294B">
                <a:alpha val="90000"/>
              </a:srgbClr>
            </a:solidFill>
            <a:ln w="25400" cap="flat">
              <a:solidFill>
                <a:srgbClr val="13294B"/>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Sheet1!$J$2:$J$7</c:f>
              <c:numCache>
                <c:formatCode>General</c:formatCode>
                <c:ptCount val="6"/>
                <c:pt idx="4">
                  <c:v>4.4</c:v>
                </c:pt>
              </c:numCache>
            </c:numRef>
          </c:yVal>
          <c:bubbleSize>
            <c:numRef>
              <c:f>Sheet1!$K$2:$K$7</c:f>
              <c:numCache>
                <c:formatCode>General</c:formatCode>
                <c:ptCount val="6"/>
                <c:pt idx="4">
                  <c:v>70</c:v>
                </c:pt>
              </c:numCache>
            </c:numRef>
          </c:bubbleSize>
          <c:bubble3D val="0"/>
        </c:ser>
        <c:ser>
          <c:idx val="5"/>
          <c:order val="5"/>
          <c:tx>
            <c:strRef>
              <c:f>Sheet1!$L$1</c:f>
              <c:strCache>
                <c:ptCount val="1"/>
                <c:pt idx="0">
                  <c:v>Unit F</c:v>
                </c:pt>
              </c:strCache>
            </c:strRef>
          </c:tx>
          <c:spPr>
            <a:solidFill>
              <a:srgbClr val="7F8C9A">
                <a:alpha val="90000"/>
              </a:srgbClr>
            </a:solidFill>
            <a:ln w="25400" cap="flat">
              <a:solidFill>
                <a:srgbClr val="7F8C9A"/>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Sheet1!$L$2:$L$7</c:f>
              <c:numCache>
                <c:formatCode>General</c:formatCode>
                <c:ptCount val="6"/>
                <c:pt idx="5">
                  <c:v>4</c:v>
                </c:pt>
              </c:numCache>
            </c:numRef>
          </c:yVal>
          <c:bubbleSize>
            <c:numRef>
              <c:f>Sheet1!$M$2:$M$7</c:f>
              <c:numCache>
                <c:formatCode>General</c:formatCode>
                <c:ptCount val="6"/>
                <c:pt idx="5">
                  <c:v>30</c:v>
                </c:pt>
              </c:numCache>
            </c:numRef>
          </c:bubbleSize>
          <c:bubble3D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axMin"/>
          <c:max val="2"/>
          <c:min val="0"/>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valAx>
      <c:valAx>
        <c:axId val="2094734552"/>
        <c:scaling>
          <c:orientation val="minMax"/>
          <c:max val="2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Horizon 1</c:v>
                </c:pt>
              </c:strCache>
            </c:strRef>
          </c:tx>
          <c:spPr>
            <a:solidFill>
              <a:srgbClr val="13294B"/>
            </a:solidFill>
            <a:ln w="50800" cap="flat">
              <a:solidFill>
                <a:srgbClr val="13294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3294B"/>
              </a:solidFill>
              <a:ln w="9525" cap="flat">
                <a:solidFill>
                  <a:srgbClr val="13294B"/>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Sheet1!$B$2:$B$10</c:f>
              <c:numCache>
                <c:formatCode>General</c:formatCode>
                <c:ptCount val="9"/>
                <c:pt idx="0">
                  <c:v>3</c:v>
                </c:pt>
                <c:pt idx="1">
                  <c:v>5</c:v>
                </c:pt>
                <c:pt idx="2">
                  <c:v>6.5</c:v>
                </c:pt>
                <c:pt idx="3">
                  <c:v>7.2</c:v>
                </c:pt>
                <c:pt idx="4">
                  <c:v>7.5</c:v>
                </c:pt>
                <c:pt idx="5">
                  <c:v>7.4</c:v>
                </c:pt>
                <c:pt idx="6">
                  <c:v>7</c:v>
                </c:pt>
                <c:pt idx="7">
                  <c:v>6.4</c:v>
                </c:pt>
                <c:pt idx="8">
                  <c:v>5.8</c:v>
                </c:pt>
              </c:numCache>
            </c:numRef>
          </c:val>
          <c:smooth val="1"/>
        </c:ser>
        <c:ser>
          <c:idx val="1"/>
          <c:order val="1"/>
          <c:tx>
            <c:strRef>
              <c:f>Sheet1!$C$1</c:f>
              <c:strCache>
                <c:ptCount val="1"/>
                <c:pt idx="0">
                  <c:v>Horizon 2</c:v>
                </c:pt>
              </c:strCache>
            </c:strRef>
          </c:tx>
          <c:spPr>
            <a:solidFill>
              <a:srgbClr val="2F6690"/>
            </a:solidFill>
            <a:ln w="50800" cap="flat">
              <a:solidFill>
                <a:srgbClr val="2F669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2F6690"/>
              </a:solidFill>
              <a:ln w="9525" cap="flat">
                <a:solidFill>
                  <a:srgbClr val="2F6690"/>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Sheet1!$C$2:$C$10</c:f>
              <c:numCache>
                <c:formatCode>General</c:formatCode>
                <c:ptCount val="9"/>
                <c:pt idx="0">
                  <c:v>0.2</c:v>
                </c:pt>
                <c:pt idx="1">
                  <c:v>0.5</c:v>
                </c:pt>
                <c:pt idx="2">
                  <c:v>1</c:v>
                </c:pt>
                <c:pt idx="3">
                  <c:v>2</c:v>
                </c:pt>
                <c:pt idx="4">
                  <c:v>3.4</c:v>
                </c:pt>
                <c:pt idx="5">
                  <c:v>5</c:v>
                </c:pt>
                <c:pt idx="6">
                  <c:v>6.4</c:v>
                </c:pt>
                <c:pt idx="7">
                  <c:v>7.4</c:v>
                </c:pt>
                <c:pt idx="8">
                  <c:v>8</c:v>
                </c:pt>
              </c:numCache>
            </c:numRef>
          </c:val>
          <c:smooth val="1"/>
        </c:ser>
        <c:ser>
          <c:idx val="2"/>
          <c:order val="2"/>
          <c:tx>
            <c:strRef>
              <c:f>Sheet1!$D$1</c:f>
              <c:strCache>
                <c:ptCount val="1"/>
                <c:pt idx="0">
                  <c:v>Horizon 3</c:v>
                </c:pt>
              </c:strCache>
            </c:strRef>
          </c:tx>
          <c:spPr>
            <a:solidFill>
              <a:srgbClr val="7F8C9A"/>
            </a:solidFill>
            <a:ln w="50800" cap="flat">
              <a:solidFill>
                <a:srgbClr val="7F8C9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7F8C9A"/>
              </a:solidFill>
              <a:ln w="9525" cap="flat">
                <a:solidFill>
                  <a:srgbClr val="7F8C9A"/>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Sheet1!$D$2:$D$10</c:f>
              <c:numCache>
                <c:formatCode>General</c:formatCode>
                <c:ptCount val="9"/>
                <c:pt idx="0">
                  <c:v>0</c:v>
                </c:pt>
                <c:pt idx="1">
                  <c:v>0</c:v>
                </c:pt>
                <c:pt idx="2">
                  <c:v>0.1</c:v>
                </c:pt>
                <c:pt idx="3">
                  <c:v>0.3</c:v>
                </c:pt>
                <c:pt idx="4">
                  <c:v>0.8</c:v>
                </c:pt>
                <c:pt idx="5">
                  <c:v>1.6</c:v>
                </c:pt>
                <c:pt idx="6">
                  <c:v>3</c:v>
                </c:pt>
                <c:pt idx="7">
                  <c:v>5</c:v>
                </c:pt>
                <c:pt idx="8">
                  <c:v>7.6</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
          <c:y val="0.08"/>
          <c:w val="1"/>
          <c:h val="0.84"/>
        </c:manualLayout>
      </c:layout>
      <c:lineChart>
        <c:varyColors val="0"/>
        <c:ser>
          <c:idx val="0"/>
          <c:order val="0"/>
          <c:tx>
            <c:strRef>
              <c:f>Sheet1!$B$1</c:f>
              <c:strCache>
                <c:ptCount val="1"/>
                <c:pt idx="0">
                  <c:v>Sentiment (0-10)</c:v>
                </c:pt>
              </c:strCache>
            </c:strRef>
          </c:tx>
          <c:spPr>
            <a:solidFill>
              <a:srgbClr val="4A5868"/>
            </a:solidFill>
            <a:ln w="31750" cap="flat">
              <a:solidFill>
                <a:srgbClr val="4A5868"/>
              </a:solidFill>
              <a:prstDash val="solid"/>
              <a:round/>
            </a:ln>
            <a:effectLst/>
          </c:spPr>
          <c:invertIfNegative val="0"/>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c:symbol val="circle"/>
            <c:size val="11"/>
            <c:spPr>
              <a:solidFill>
                <a:srgbClr val="13294B"/>
              </a:solidFill>
              <a:ln w="9525">
                <a:solidFill>
                  <a:srgbClr val="FFFFFF"/>
                </a:solidFill>
              </a:ln>
            </c:spPr>
          </c:marker>
          <c:cat>
            <c:multiLvlStrRef>
              <c:f>Sheet1!$A$2:$A$7</c:f>
              <c:multiLvlStrCache>
                <c:ptCount val="6"/>
                <c:lvl>
                  <c:pt idx="0">
                    <c:v>Discover</c:v>
                  </c:pt>
                  <c:pt idx="1">
                    <c:v>Evaluate</c:v>
                  </c:pt>
                  <c:pt idx="2">
                    <c:v>Buy</c:v>
                  </c:pt>
                  <c:pt idx="3">
                    <c:v>Set up</c:v>
                  </c:pt>
                  <c:pt idx="4">
                    <c:v>Use</c:v>
                  </c:pt>
                  <c:pt idx="5">
                    <c:v>Renew</c:v>
                  </c:pt>
                </c:lvl>
              </c:multiLvlStrCache>
            </c:multiLvlStrRef>
          </c:cat>
          <c:val>
            <c:numRef>
              <c:f>Sheet1!$B$2:$B$7</c:f>
              <c:numCache>
                <c:formatCode>General</c:formatCode>
                <c:ptCount val="6"/>
                <c:pt idx="0">
                  <c:v>7</c:v>
                </c:pt>
                <c:pt idx="1">
                  <c:v>6</c:v>
                </c:pt>
                <c:pt idx="2">
                  <c:v>6.5</c:v>
                </c:pt>
                <c:pt idx="3">
                  <c:v>1.5</c:v>
                </c:pt>
                <c:pt idx="4">
                  <c:v>5.5</c:v>
                </c:pt>
                <c:pt idx="5">
                  <c:v>6</c:v>
                </c:pt>
              </c:numCache>
            </c:numRef>
          </c:val>
          <c:smooth val="0"/>
        </c:ser>
        <c:dLbls>
          <c:numFmt formatCode="#,##0" sourceLinked="0"/>
          <c:txPr>
            <a:bodyPr/>
            <a:lstStyle/>
            <a:p>
              <a:pPr>
                <a:defRPr b="0" i="0" strike="noStrike" sz="1200" u="none">
                  <a:solidFill>
                    <a:srgbClr val="13294B"/>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3294B"/>
                </a:solidFill>
                <a:latin typeface="+mn-lt"/>
              </a:defRPr>
            </a:pPr>
            <a:endParaRPr lang="en-US"/>
          </a:p>
        </c:txPr>
        <c:crossAx val="2094734552"/>
        <c:crosses val="autoZero"/>
        <c:auto val="1"/>
        <c:lblAlgn val="ctr"/>
        <c:noMultiLvlLbl val="1"/>
      </c:catAx>
      <c:valAx>
        <c:axId val="2094734552"/>
        <c:scaling>
          <c:orientation val="minMax"/>
          <c:max val="1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7F8C9A"/>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Replace the title with the question your deck answers, or the answer itself. The subtitle is for the audience, date, or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Delete this slide before you send anything. Instructions for each layout are in its speaker notes (View &gt;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Use this layout as a table of contents for long decks. Number the sections and keep each label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(NUMBERED). The three bold lines should make the whole argument. Each becomes a section title later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(SITUATION, PROBLEM, ANSWER). Use when the audience needs context first. Keep each box to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(PYRAMID). The governing thought sits on top; the three supports sit underneath, each with its evidence. Read top to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STORYLINE (HORIZONTAL FLOW). Paste every action title in order. If the list doesn't read like a short memo, fix the structure before the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GHOST CHART. Write the title as the answer you expect, with brackets for numbers you don't have yet. Sketch the chart, list the data you need, and change the title when the data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QUESTIONS. Use at the start of a project or a long deck to show the logic. Each question maps to one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(LIST). Agenda slides are the one place a topic title is fine. Keep to five items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(TRACKER). Duplicate this slide before each section and move the highlight to the current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(WITH TIMING). Use for workshops and steering committees. Times on the left,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TREE. The decision on the left, hypotheses in the middle written as claims, and the test for each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TREE. Built from math, so it is MECE by construction. Put the change next to each box and color the branch that explains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MECE BREAKDOWN. One sorting rule (where the time goes) creates groups with no overlaps and no gaps. Show the share of the total in each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TRACKER. One row per hypothesis. Update the status as evidence comes in; the color makes the answer visible at a glance.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Use when a list is too long to remember. Find one sorting rule, give each group a name, and keep groups to three to five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TREE. Start from the outcome and break it into drivers you can measure. Highlight the driver with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AND AFTER. Show the broken version next to the fix. Name what's wrong in one line so the reader sees the rule, not just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STATEMENT (DARK). One sentence, no chart. Use sparingly, at the turning point of the story. The next slide should 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(DARK). The number on top, what it means underneath, in one sentence. Put the calculation in the notes or an appendix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(LIGHT). Use when one figure carries the slide. Keep the explanation to two lines and put the math in a footnote or appendix.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STATS. One number per column with a short label. Order them so they build an argument from left to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WALL. Three short quotes that make the same point. Attribute by role, not by name, unless you have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 QUOTE + DATA. Pair one vivid quote with the number behind it. The quote makes it human; the number makes it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KEY THINGS. Use to close a section or a meeting. Each point is a full sentence, not a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VS. FUTURE STATE. Same rows on both sides so the reader can compare line by line. Highlight the future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 RATIONALE. The recommendation in the dark box, then the reasons and what it costs. A reader should be able to approve it from this slide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 WHAT HAS TO BE TRUE. Use for a decision with uncertainty. Each condition gets the evidence that will confirm it and a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 EVIDENCE. Big takeaway on the left, the three facts that prove it on the right. Use after a run of data slides to pull them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 BAR WITH HIGHLIGHT. Edit the numbers with right-click &gt; Edit Data. Color only the series or bars that carry the message; leave the rest gray.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WITH HIGHLIGHT. Edit the numbers with right-click &gt; Edit Data. Highlight the bars the title talks about, and add one short label that says why they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RANKED BAR. Edit the numbers with right-click &gt; Edit Data. Sort from largest to smallest so the order itself makes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CLUSTERED COLUMN. Edit the numbers with right-click &gt; Edit Data. Two series at most. Put last year in gray and this year in color so the change is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STACKED COLUMN. Edit the numbers with right-click &gt; Edit Data. Stack parts that add to a meaningful total. Put the part you want the eye on at the bottom, in color.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BAR. Edit the numbers with right-click &gt; Edit Data. Use when the mix matters more than the totals. Keep to three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WATERFALL (NATIVE CHART). Right-click &gt; Edit Data. Each step has four columns: Base (hidden, where the bar starts), Increase, Decrease, and Total. Base for a step is the lower of the running totals before and after it. The change is in the category name so it always reads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CHART. Edit the numbers with right-click &gt; Edit Data. Use for thresholds and trends. Label the point that matters instead of adding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MULTI-LINE WITH HIGHLIGHT. Edit the numbers with right-click &gt; Edit Data. Gray for the comparison lines, color for the one the title is about. Label lines at the right end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CHART. Edit the numbers with right-click &gt; Edit Data. Use for a total built up over time. One or two series; more than that turns into a stack nobody can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SLOPE CHART. Edit the numbers with right-click &gt; Edit Data. Two points per line: before and after. Color the lines that changed; gray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DOUGHNUT. Edit the numbers with right-click &gt; Edit Data. Use only for parts of one whole, with three or four parts. Put the key number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 COMMENTARY. Edit the numbers with right-click &gt; Edit Data. Chart on the left, three short takeaways on the right. Each takeaway points at something visible in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CHARTS. Edit the numbers with right-click &gt; Edit Data. Two charts that together make one point. Give each a plain title that says what it measures, and keep the same colors.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MULTIPLES. Edit the numbers with right-click &gt; Edit Data. Same chart, same scale, one per unit. The reader compares shapes, so never change the axis between panels.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BUBBLE CHART (NATIVE). Right-click &gt; Edit Data. Column A is growth; each market has its own pair of columns (orders, stores), and the column header is the label on the chart. Color a series by selecting its bubble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KPI DASHBOARD. Four tiles: the number, the target, and a small trend. Color a tile only when it's off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VS. ACTUAL (NATIVE CHART). Right-click &gt; Edit Data for the bars. The axis is fixed at 0 to 45 minutes, so the target line stays in the right place; if you change the target, slide the line to the new value. Red where the gap is largest: select a bar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 Edit the numbers with right-click &gt; Edit Data. Use to show a spread, not just an average. Highlight the tail if that's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BARS + TARGET LINE. Edit the numbers with right-click &gt; Edit Data. A combo chart: bars for actuals, a flat line for the target. Color the bars that clear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MAP TABLE. Shade cells by value so the hot spot jumps out. Keep the numbers visible inside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LOLLIPOP (NATIVE CHART). Right-click &gt; Edit Data. Our own price is its own series so it gets its own color; leave its cell blank for the competitors and theirs blank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FUNNEL (NATIVE CHART). Right-click &gt; Edit Data. Spacer is hidden and centers each bar: it equals (first step - this step) / 2. Change a step and update its spacer.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PICTOGRAPH. Ten icons, colored to the share. Use for one simple proportion that a general audience needs to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RANKED BAR. The left column carries the argument: a short label, the action title, and two or three supporting points. The right side carries only the proof. Color only the bars the title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LINE WITH END LABELS. The left column carries the argument: a short label, the action title, and two or three supporting points. The right side carries only the proof. Label the lines at their ends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STACKED STATS. The left column carries the argument: a short label, the action title, and two or three supporting points. The right side carries only the proof. Three numbers at most. Each gets one line saying what it means and how it compares.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COMPARISON TABLE. The left column carries the argument: a short label, the action title, and two or three supporting points. The right side carries only the proof. Bold the winning cell in each row so the reader can scan for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PLOT (NATIVE CHART). Right-click &gt; Edit Data: one row per group with the 25th percentile, median, and 75th percentile. The vertical bars are high-low lines between the hidden 25th and 75th series. The axis is fixed at -5 to 30, so the dashed market line stays at 12; move it if the market median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QUADRANT SCATTER (NATIVE CHART). Right-click &gt; Edit Data: column A is return, and each unit has its own column for volatility, so its name labels its dot. Axes are fixed (0 to 25 and 0 to 50), so the shaded zones and dashed cut lines stay put; move them if you change the cut-offs.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DUMBBELL (NATIVE CHART). Right-click &gt; Edit Data: one row per region, one column per year. The connecting bars are high-low lines; the series have markers and no lines. Sort by the later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DIVERGING BAR (NATIVE CHART). Right-click &gt; Edit Data. Enter the decrease share as a negative number so it runs left of the center line; the label format hides the minus sign. The no-change share sits in its own table so it doesn't distort the comparison. Sort by the increase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COLUMN, ONE-COLOR RAMP (NATIVE CHART). Right-click &gt; Edit Data. Use shades of one color, darkest for the series the title is about, and keep that series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BY MARKET (NATIVE CHART). Right-click &gt; Edit Data. Market size is in the category name. For a true Marimekko, where column width shows market size, you need think-cell or hand-drawn shapes; this version keeps every number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 AREA. Lead with one number in large type, then the chart that shows how it got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PRIORITIZATION (NATIVE CHART). Right-click &gt; Edit Data: column A is ease (0-10) and each initiative has its own value column, so its number labels its dot. The quadrant boxes sit behind the chart at fixed 0-10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OPTIONS. Same frame as the prioritization matrix, used for a handful of big choices. Size or label the options; the recommended one is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FORCES. Rate each force and color the strong ones. The title should say what the forces add up to, not list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CHAIN. Primary activities as chevrons, support activities as bands above. Add the share of cost or the gap to competitors under each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GROWTH-SHARE MATRIX (NATIVE CHART). Right-click &gt; Edit Data: column A is relative market share (axis runs 2.0x on the left to 0 on the right, by convention), and each unit has its own growth and revenue columns; revenue sizes the bubble. The quadrant cut lines sit at 1.0x share and 10%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ANSOFF MATRIX. Products across the top, markets down the side. Put the size of each opportunity in the cell and highlight the recommended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SWOT. Internal factors on top, external on the bottom. The title should say which combination matters, not restate the four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PESTEL. Six external forces, each with its likely impact. Rate impact and color the high ones so the reader sees where to focus.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7S. Shared values in the middle, the other six around it. Color the elements that are out of line with the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HORIZONS. Each horizon rises later than the one before. Put the initiatives and the share of investment under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JOURNEY. Stages across the top, a sentiment line underneath, and the pain points called out where the line dips.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MAP. Influence on the y-axis, support on the x-axis. Use initials or roles, and color the people you need to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TREE. Squares are decisions, circles are uncertain outcomes with probabilities. Write the expected value at each branch and highlight the better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(CHEVRONS). One chevron per phase, timing above, outputs below. Write outputs as the decision or deliverable each phase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 TIMELINE. Dates on the line, milestones alternating above and below so labels have room. Color the milestone that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(SWIMLANES). One lane per workstream, bars for activities across quarters. Stretch or move the bars; colors show which are on the critical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GANTT CHART (SHAPES). One row per task, bars by week. A diamond marks a milestone. Edit by stretching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RACI. R = does the work, A = owns the decision (one per row), C = consulted, I = informed. Fill the A cells so ownership is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WORKPLAN. One row per hypothesis: the analysis, the data source, the owner, and the date. If an analysis doesn't serve a hypothesis, cut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Four to six steps in a loop. Use for processes that repeat; put the cadence in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VERTICAL STEPS. Use when each step needs a sentence of explanation. Number them and keep the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30-60-90 PLAN. Three columns with a goal and three actions each. Useful for new leaders and new programs.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GATE. Phases as blocks, gates as diamonds between them. Put the question each gate answers under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REGISTER. Likelihood and impact as colored tags, the mitigation in plain words, and one owner per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 WITH SCORE METERS. Four filled segments = strong, none = weak. Shade the recommended column and keep the criteria to five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WEIGHTED SCORECARD. Weights in their own column so anyone can challenge them. The total row does the work; shade the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 AND CONS. Two columns, same number of points if you can. The title should weigh them, not just say there are trade-offs.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COMPARISON. Checks for yes, dashes for no. Put your column first and shade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TIERS. Three columns with the recommended one raised and in color. Use for pricing, service levels, or packages.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BENCHMARK. Your number, the peer median, and best in class, with a bar showing the gap. Red for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List each input with its value, its source, and how sensitive the answer is to it. Shade the ones that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TABLE. Right-align numbers, use one decimal, and shade the row the title is about. Totals go at the bottom in bold.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 CHART. Boxes for roles, names underneath in lighter text. Color the roles that are new or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One column per person: initials (or a photo), name, role, and one line on why they're on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INTERVIEW THEMES. Theme, how many people raised it, and one representative quote. Order by frequency.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Right-click the gray box and choose Change Picture, or delete it and insert your own. Photos should show the real thing: the site, the product, the customer.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 SLIDE. Use for decks that will be read, not presented. Short paragraphs, a bold lead-in on each, and plenty of white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Every row is an action with one owner and a date. The title asks for the decision the meeting needs to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DIVIDER. Everything after this slide is backup: detail someone may ask for, but that the main story doesn't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METHODOLOGY. One block per analysis: what data, what period, what you assumed. This is where caveats belong, not on the main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GLOSSARY. Two columns, term in bold. Define anything a new reader might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Every country is its own shape. Click once to select the map, again to select a country, then Shape Fill. Ungroup to move regions.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HIGHLIGHT. Same map with one country filled in the accent color. Use it for a footprint, a market entry, or where a case takes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 Copy the ones you need onto your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Line icons. Change the line color and weight with Shape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the contact details and the one thing you want the audience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AD. Delete this slide if you are using the template for client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3294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2F6690"/>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CE7F1"/>
                </a:solidFill>
              </a:defRPr>
            </a:lvl1pPr>
          </a:lstStyle>
          <a:p>
            <a:pPr algn="l" indent="0" marL="0">
              <a:buNone/>
            </a:pPr>
            <a:r>
              <a:rPr lang="en-US" sz="1800" dirty="0">
                <a:solidFill>
                  <a:srgbClr val="DCE7F1"/>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DDE3EA"/>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3294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4.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4.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4.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4.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4.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4.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chart" Target="/ppt/charts/chart15.xml"/><Relationship Id="rId3" Type="http://schemas.openxmlformats.org/officeDocument/2006/relationships/slideLayout" Target="../slideLayouts/slideLayout4.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chart" Target="/ppt/charts/chart17.xml"/><Relationship Id="rId3" Type="http://schemas.openxmlformats.org/officeDocument/2006/relationships/chart" Target="/ppt/charts/chart18.xml"/><Relationship Id="rId4" Type="http://schemas.openxmlformats.org/officeDocument/2006/relationships/chart" Target="/ppt/charts/chart19.xml"/><Relationship Id="rId5" Type="http://schemas.openxmlformats.org/officeDocument/2006/relationships/slideLayout" Target="../slideLayouts/slideLayout4.xml"/><Relationship Id="rId6"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chart" Target="/ppt/charts/chart20.xml"/><Relationship Id="rId2" Type="http://schemas.openxmlformats.org/officeDocument/2006/relationships/slideLayout" Target="../slideLayouts/slideLayout4.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chart" Target="/ppt/charts/chart21.xml"/><Relationship Id="rId2" Type="http://schemas.openxmlformats.org/officeDocument/2006/relationships/chart" Target="/ppt/charts/chart22.xml"/><Relationship Id="rId3" Type="http://schemas.openxmlformats.org/officeDocument/2006/relationships/chart" Target="/ppt/charts/chart23.xml"/><Relationship Id="rId4" Type="http://schemas.openxmlformats.org/officeDocument/2006/relationships/chart" Target="/ppt/charts/chart24.xml"/><Relationship Id="rId5" Type="http://schemas.openxmlformats.org/officeDocument/2006/relationships/slideLayout" Target="../slideLayouts/slideLayout4.xml"/><Relationship Id="rId6"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chart" Target="/ppt/charts/chart25.xml"/><Relationship Id="rId2" Type="http://schemas.openxmlformats.org/officeDocument/2006/relationships/slideLayout" Target="../slideLayouts/slideLayout4.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chart" Target="/ppt/charts/chart26.xml"/><Relationship Id="rId2" Type="http://schemas.openxmlformats.org/officeDocument/2006/relationships/slideLayout" Target="../slideLayouts/slideLayout4.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chart" Target="/ppt/charts/chart27.xml"/><Relationship Id="rId2" Type="http://schemas.openxmlformats.org/officeDocument/2006/relationships/slideLayout" Target="../slideLayouts/slideLayout4.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chart" Target="/ppt/charts/chart28.xml"/><Relationship Id="rId2"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chart" Target="/ppt/charts/chart29.xml"/><Relationship Id="rId2" Type="http://schemas.openxmlformats.org/officeDocument/2006/relationships/slideLayout" Target="../slideLayouts/slideLayout4.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chart" Target="/ppt/charts/chart30.xml"/><Relationship Id="rId2" Type="http://schemas.openxmlformats.org/officeDocument/2006/relationships/slideLayout" Target="../slideLayouts/slideLayout5.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chart" Target="/ppt/charts/chart31.xml"/><Relationship Id="rId2" Type="http://schemas.openxmlformats.org/officeDocument/2006/relationships/slideLayout" Target="../slideLayouts/slideLayout5.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chart" Target="/ppt/charts/chart32.xml"/><Relationship Id="rId2" Type="http://schemas.openxmlformats.org/officeDocument/2006/relationships/slideLayout" Target="../slideLayouts/slideLayout4.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chart" Target="/ppt/charts/chart33.xml"/><Relationship Id="rId2" Type="http://schemas.openxmlformats.org/officeDocument/2006/relationships/slideLayout" Target="../slideLayouts/slideLayout4.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chart" Target="/ppt/charts/chart34.xml"/><Relationship Id="rId2" Type="http://schemas.openxmlformats.org/officeDocument/2006/relationships/slideLayout" Target="../slideLayouts/slideLayout4.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chart" Target="/ppt/charts/chart35.xml"/><Relationship Id="rId2" Type="http://schemas.openxmlformats.org/officeDocument/2006/relationships/slideLayout" Target="../slideLayouts/slideLayout4.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chart" Target="/ppt/charts/chart36.xml"/><Relationship Id="rId2" Type="http://schemas.openxmlformats.org/officeDocument/2006/relationships/slideLayout" Target="../slideLayouts/slideLayout4.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chart" Target="/ppt/charts/chart37.xml"/><Relationship Id="rId2" Type="http://schemas.openxmlformats.org/officeDocument/2006/relationships/slideLayout" Target="../slideLayouts/slideLayout4.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chart" Target="/ppt/charts/chart38.xml"/><Relationship Id="rId2" Type="http://schemas.openxmlformats.org/officeDocument/2006/relationships/slideLayout" Target="../slideLayouts/slideLayout4.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chart" Target="/ppt/charts/chart39.xml"/><Relationship Id="rId2" Type="http://schemas.openxmlformats.org/officeDocument/2006/relationships/slideLayout" Target="../slideLayouts/slideLayout4.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chart" Target="/ppt/charts/chart40.xml"/><Relationship Id="rId2" Type="http://schemas.openxmlformats.org/officeDocument/2006/relationships/slideLayout" Target="../slideLayouts/slideLayout4.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chart" Target="/ppt/charts/chart41.xml"/><Relationship Id="rId2" Type="http://schemas.openxmlformats.org/officeDocument/2006/relationships/slideLayout" Target="../slideLayouts/slideLayout4.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chart" Target="/ppt/charts/chart42.xml"/><Relationship Id="rId2" Type="http://schemas.openxmlformats.org/officeDocument/2006/relationships/slideLayout" Target="../slideLayouts/slideLayout4.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Consulting Template Slides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100+ slides built the way strategy consultants build them: one message per slide, an action title on every page, and charts you can edit.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slide in this deck follows three rules that make consulting slides easy to read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37360"/>
            <a:ext cx="347472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01</a:t>
            </a:r>
            <a:endParaRPr lang="en-US" sz="5400" dirty="0"/>
          </a:p>
        </p:txBody>
      </p:sp>
      <p:sp>
        <p:nvSpPr>
          <p:cNvPr id="6" name="Text 3"/>
          <p:cNvSpPr txBox="1"/>
          <p:nvPr/>
        </p:nvSpPr>
        <p:spPr>
          <a:xfrm>
            <a:off x="548640" y="2788920"/>
            <a:ext cx="347472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Write an action title</a:t>
            </a:r>
            <a:endParaRPr lang="en-US" sz="2000" dirty="0"/>
          </a:p>
        </p:txBody>
      </p:sp>
      <p:sp>
        <p:nvSpPr>
          <p:cNvPr id="7" name="Text 4"/>
          <p:cNvSpPr txBox="1"/>
          <p:nvPr/>
        </p:nvSpPr>
        <p:spPr>
          <a:xfrm>
            <a:off x="548640" y="3291840"/>
            <a:ext cx="3383280" cy="146304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The title is the takeaway as a full sentence. A reader who sees only the titles should get the whole argument.</a:t>
            </a:r>
            <a:endParaRPr lang="en-US" sz="1500" dirty="0"/>
          </a:p>
        </p:txBody>
      </p:sp>
      <p:sp>
        <p:nvSpPr>
          <p:cNvPr id="8" name="Text 5"/>
          <p:cNvSpPr txBox="1"/>
          <p:nvPr/>
        </p:nvSpPr>
        <p:spPr>
          <a:xfrm>
            <a:off x="4343400" y="1737360"/>
            <a:ext cx="347472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02</a:t>
            </a:r>
            <a:endParaRPr lang="en-US" sz="5400" dirty="0"/>
          </a:p>
        </p:txBody>
      </p:sp>
      <p:sp>
        <p:nvSpPr>
          <p:cNvPr id="9" name="Text 6"/>
          <p:cNvSpPr txBox="1"/>
          <p:nvPr/>
        </p:nvSpPr>
        <p:spPr>
          <a:xfrm>
            <a:off x="4343400" y="2788920"/>
            <a:ext cx="347472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One message per slide</a:t>
            </a:r>
            <a:endParaRPr lang="en-US" sz="2000" dirty="0"/>
          </a:p>
        </p:txBody>
      </p:sp>
      <p:sp>
        <p:nvSpPr>
          <p:cNvPr id="10" name="Text 7"/>
          <p:cNvSpPr txBox="1"/>
          <p:nvPr/>
        </p:nvSpPr>
        <p:spPr>
          <a:xfrm>
            <a:off x="4343400" y="3291840"/>
            <a:ext cx="3383280" cy="146304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Everything below the title exists to prove it. If a chart makes a second point, it goes on a second slide.</a:t>
            </a:r>
            <a:endParaRPr lang="en-US" sz="1500" dirty="0"/>
          </a:p>
        </p:txBody>
      </p:sp>
      <p:sp>
        <p:nvSpPr>
          <p:cNvPr id="11" name="Text 8"/>
          <p:cNvSpPr txBox="1"/>
          <p:nvPr/>
        </p:nvSpPr>
        <p:spPr>
          <a:xfrm>
            <a:off x="8138160" y="1737360"/>
            <a:ext cx="347472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03</a:t>
            </a:r>
            <a:endParaRPr lang="en-US" sz="5400" dirty="0"/>
          </a:p>
        </p:txBody>
      </p:sp>
      <p:sp>
        <p:nvSpPr>
          <p:cNvPr id="12" name="Text 9"/>
          <p:cNvSpPr txBox="1"/>
          <p:nvPr/>
        </p:nvSpPr>
        <p:spPr>
          <a:xfrm>
            <a:off x="8138160" y="2788920"/>
            <a:ext cx="347472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Point at what matters</a:t>
            </a:r>
            <a:endParaRPr lang="en-US" sz="2000" dirty="0"/>
          </a:p>
        </p:txBody>
      </p:sp>
      <p:sp>
        <p:nvSpPr>
          <p:cNvPr id="13" name="Text 10"/>
          <p:cNvSpPr txBox="1"/>
          <p:nvPr/>
        </p:nvSpPr>
        <p:spPr>
          <a:xfrm>
            <a:off x="8138160" y="3291840"/>
            <a:ext cx="3383280" cy="146304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Color only the bars, rows, or numbers that carry the message. Leave the rest gray.</a:t>
            </a:r>
            <a:endParaRPr lang="en-US" sz="1500" dirty="0"/>
          </a:p>
        </p:txBody>
      </p:sp>
      <p:sp>
        <p:nvSpPr>
          <p:cNvPr id="14" name="Shape 11"/>
          <p:cNvSpPr/>
          <p:nvPr/>
        </p:nvSpPr>
        <p:spPr>
          <a:xfrm>
            <a:off x="548640" y="5029200"/>
            <a:ext cx="11094415" cy="868680"/>
          </a:xfrm>
          <a:prstGeom prst="roundRect">
            <a:avLst>
              <a:gd name="adj" fmla="val 8421"/>
            </a:avLst>
          </a:prstGeom>
          <a:solidFill>
            <a:srgbClr val="F2F5F8"/>
          </a:solidFill>
          <a:ln/>
        </p:spPr>
      </p:sp>
      <p:sp>
        <p:nvSpPr>
          <p:cNvPr id="15" name="Text 12"/>
          <p:cNvSpPr txBox="1"/>
          <p:nvPr/>
        </p:nvSpPr>
        <p:spPr>
          <a:xfrm>
            <a:off x="822960" y="5029200"/>
            <a:ext cx="10545775" cy="86868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Sample cases: </a:t>
            </a:r>
            <a:pPr indent="0" marL="0">
              <a:buNone/>
            </a:pPr>
            <a:r>
              <a:rPr lang="en-US" sz="1400" dirty="0">
                <a:solidFill>
                  <a:srgbClr val="13294B"/>
                </a:solidFill>
                <a:latin typeface="Calibri" pitchFamily="34" charset="0"/>
                <a:ea typeface="Calibri" pitchFamily="34" charset="-122"/>
                <a:cs typeface="Calibri" pitchFamily="34" charset="-120"/>
              </a:rPr>
              <a:t>the slides use three made-up companies so you can see how the templates fit together: Northfield Grocers (should it launch delivery?), Ridgeline Software (why are customers churning?), and Harbor Health (how to cut clinic wait times). All data is illustrative.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deck is organized the way a project builds a storyline, from the question to the next steps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01</a:t>
            </a:r>
            <a:endParaRPr lang="en-US" sz="2800" dirty="0"/>
          </a:p>
        </p:txBody>
      </p:sp>
      <p:sp>
        <p:nvSpPr>
          <p:cNvPr id="6" name="Text 3"/>
          <p:cNvSpPr txBox="1"/>
          <p:nvPr/>
        </p:nvSpPr>
        <p:spPr>
          <a:xfrm>
            <a:off x="1463040" y="185623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Storylines and executive summaries</a:t>
            </a:r>
            <a:endParaRPr lang="en-US" sz="1900" dirty="0"/>
          </a:p>
        </p:txBody>
      </p:sp>
      <p:sp>
        <p:nvSpPr>
          <p:cNvPr id="7" name="Shape 4"/>
          <p:cNvSpPr/>
          <p:nvPr/>
        </p:nvSpPr>
        <p:spPr>
          <a:xfrm>
            <a:off x="548640" y="2560320"/>
            <a:ext cx="5303520" cy="0"/>
          </a:xfrm>
          <a:prstGeom prst="line">
            <a:avLst/>
          </a:prstGeom>
          <a:noFill/>
          <a:ln w="12700">
            <a:solidFill>
              <a:srgbClr val="DDE3EA"/>
            </a:solidFill>
            <a:prstDash val="solid"/>
          </a:ln>
        </p:spPr>
      </p:sp>
      <p:sp>
        <p:nvSpPr>
          <p:cNvPr id="8" name="Text 5"/>
          <p:cNvSpPr txBox="1"/>
          <p:nvPr/>
        </p:nvSpPr>
        <p:spPr>
          <a:xfrm>
            <a:off x="548640" y="278892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02</a:t>
            </a:r>
            <a:endParaRPr lang="en-US" sz="2800" dirty="0"/>
          </a:p>
        </p:txBody>
      </p:sp>
      <p:sp>
        <p:nvSpPr>
          <p:cNvPr id="9" name="Text 6"/>
          <p:cNvSpPr txBox="1"/>
          <p:nvPr/>
        </p:nvSpPr>
        <p:spPr>
          <a:xfrm>
            <a:off x="1463040" y="286207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Issue trees and structure</a:t>
            </a:r>
            <a:endParaRPr lang="en-US" sz="1900" dirty="0"/>
          </a:p>
        </p:txBody>
      </p:sp>
      <p:sp>
        <p:nvSpPr>
          <p:cNvPr id="10" name="Shape 7"/>
          <p:cNvSpPr/>
          <p:nvPr/>
        </p:nvSpPr>
        <p:spPr>
          <a:xfrm>
            <a:off x="548640" y="3566160"/>
            <a:ext cx="5303520" cy="0"/>
          </a:xfrm>
          <a:prstGeom prst="line">
            <a:avLst/>
          </a:prstGeom>
          <a:noFill/>
          <a:ln w="12700">
            <a:solidFill>
              <a:srgbClr val="DDE3EA"/>
            </a:solidFill>
            <a:prstDash val="solid"/>
          </a:ln>
        </p:spPr>
      </p:sp>
      <p:sp>
        <p:nvSpPr>
          <p:cNvPr id="11" name="Text 8"/>
          <p:cNvSpPr txBox="1"/>
          <p:nvPr/>
        </p:nvSpPr>
        <p:spPr>
          <a:xfrm>
            <a:off x="548640" y="379476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03</a:t>
            </a:r>
            <a:endParaRPr lang="en-US" sz="2800" dirty="0"/>
          </a:p>
        </p:txBody>
      </p:sp>
      <p:sp>
        <p:nvSpPr>
          <p:cNvPr id="12" name="Text 9"/>
          <p:cNvSpPr txBox="1"/>
          <p:nvPr/>
        </p:nvSpPr>
        <p:spPr>
          <a:xfrm>
            <a:off x="1463040" y="386791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Big messages</a:t>
            </a:r>
            <a:endParaRPr lang="en-US" sz="1900" dirty="0"/>
          </a:p>
        </p:txBody>
      </p:sp>
      <p:sp>
        <p:nvSpPr>
          <p:cNvPr id="13" name="Shape 10"/>
          <p:cNvSpPr/>
          <p:nvPr/>
        </p:nvSpPr>
        <p:spPr>
          <a:xfrm>
            <a:off x="548640" y="4572000"/>
            <a:ext cx="5303520" cy="0"/>
          </a:xfrm>
          <a:prstGeom prst="line">
            <a:avLst/>
          </a:prstGeom>
          <a:noFill/>
          <a:ln w="12700">
            <a:solidFill>
              <a:srgbClr val="DDE3EA"/>
            </a:solidFill>
            <a:prstDash val="solid"/>
          </a:ln>
        </p:spPr>
      </p:sp>
      <p:sp>
        <p:nvSpPr>
          <p:cNvPr id="14" name="Text 11"/>
          <p:cNvSpPr txBox="1"/>
          <p:nvPr/>
        </p:nvSpPr>
        <p:spPr>
          <a:xfrm>
            <a:off x="548640" y="480060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04</a:t>
            </a:r>
            <a:endParaRPr lang="en-US" sz="2800" dirty="0"/>
          </a:p>
        </p:txBody>
      </p:sp>
      <p:sp>
        <p:nvSpPr>
          <p:cNvPr id="15" name="Text 12"/>
          <p:cNvSpPr txBox="1"/>
          <p:nvPr/>
        </p:nvSpPr>
        <p:spPr>
          <a:xfrm>
            <a:off x="1463040" y="487375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Charts</a:t>
            </a:r>
            <a:endParaRPr lang="en-US" sz="1900" dirty="0"/>
          </a:p>
        </p:txBody>
      </p:sp>
      <p:sp>
        <p:nvSpPr>
          <p:cNvPr id="16" name="Shape 13"/>
          <p:cNvSpPr/>
          <p:nvPr/>
        </p:nvSpPr>
        <p:spPr>
          <a:xfrm>
            <a:off x="548640" y="5577840"/>
            <a:ext cx="5303520" cy="0"/>
          </a:xfrm>
          <a:prstGeom prst="line">
            <a:avLst/>
          </a:prstGeom>
          <a:noFill/>
          <a:ln w="12700">
            <a:solidFill>
              <a:srgbClr val="DDE3EA"/>
            </a:solidFill>
            <a:prstDash val="solid"/>
          </a:ln>
        </p:spPr>
      </p:sp>
      <p:sp>
        <p:nvSpPr>
          <p:cNvPr id="17" name="Text 14"/>
          <p:cNvSpPr txBox="1"/>
          <p:nvPr/>
        </p:nvSpPr>
        <p:spPr>
          <a:xfrm>
            <a:off x="6217920" y="178308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05</a:t>
            </a:r>
            <a:endParaRPr lang="en-US" sz="2800" dirty="0"/>
          </a:p>
        </p:txBody>
      </p:sp>
      <p:sp>
        <p:nvSpPr>
          <p:cNvPr id="18" name="Text 15"/>
          <p:cNvSpPr txBox="1"/>
          <p:nvPr/>
        </p:nvSpPr>
        <p:spPr>
          <a:xfrm>
            <a:off x="7132320" y="185623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Frameworks</a:t>
            </a:r>
            <a:endParaRPr lang="en-US" sz="1900" dirty="0"/>
          </a:p>
        </p:txBody>
      </p:sp>
      <p:sp>
        <p:nvSpPr>
          <p:cNvPr id="19" name="Shape 16"/>
          <p:cNvSpPr/>
          <p:nvPr/>
        </p:nvSpPr>
        <p:spPr>
          <a:xfrm>
            <a:off x="6217920" y="2560320"/>
            <a:ext cx="5303520" cy="0"/>
          </a:xfrm>
          <a:prstGeom prst="line">
            <a:avLst/>
          </a:prstGeom>
          <a:noFill/>
          <a:ln w="12700">
            <a:solidFill>
              <a:srgbClr val="DDE3EA"/>
            </a:solidFill>
            <a:prstDash val="solid"/>
          </a:ln>
        </p:spPr>
      </p:sp>
      <p:sp>
        <p:nvSpPr>
          <p:cNvPr id="20" name="Text 17"/>
          <p:cNvSpPr txBox="1"/>
          <p:nvPr/>
        </p:nvSpPr>
        <p:spPr>
          <a:xfrm>
            <a:off x="6217920" y="278892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06</a:t>
            </a:r>
            <a:endParaRPr lang="en-US" sz="2800" dirty="0"/>
          </a:p>
        </p:txBody>
      </p:sp>
      <p:sp>
        <p:nvSpPr>
          <p:cNvPr id="21" name="Text 18"/>
          <p:cNvSpPr txBox="1"/>
          <p:nvPr/>
        </p:nvSpPr>
        <p:spPr>
          <a:xfrm>
            <a:off x="7132320" y="286207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Plans and processes</a:t>
            </a:r>
            <a:endParaRPr lang="en-US" sz="1900" dirty="0"/>
          </a:p>
        </p:txBody>
      </p:sp>
      <p:sp>
        <p:nvSpPr>
          <p:cNvPr id="22" name="Shape 19"/>
          <p:cNvSpPr/>
          <p:nvPr/>
        </p:nvSpPr>
        <p:spPr>
          <a:xfrm>
            <a:off x="6217920" y="3566160"/>
            <a:ext cx="5303520" cy="0"/>
          </a:xfrm>
          <a:prstGeom prst="line">
            <a:avLst/>
          </a:prstGeom>
          <a:noFill/>
          <a:ln w="12700">
            <a:solidFill>
              <a:srgbClr val="DDE3EA"/>
            </a:solidFill>
            <a:prstDash val="solid"/>
          </a:ln>
        </p:spPr>
      </p:sp>
      <p:sp>
        <p:nvSpPr>
          <p:cNvPr id="23" name="Text 20"/>
          <p:cNvSpPr txBox="1"/>
          <p:nvPr/>
        </p:nvSpPr>
        <p:spPr>
          <a:xfrm>
            <a:off x="6217920" y="379476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07</a:t>
            </a:r>
            <a:endParaRPr lang="en-US" sz="2800" dirty="0"/>
          </a:p>
        </p:txBody>
      </p:sp>
      <p:sp>
        <p:nvSpPr>
          <p:cNvPr id="24" name="Text 21"/>
          <p:cNvSpPr txBox="1"/>
          <p:nvPr/>
        </p:nvSpPr>
        <p:spPr>
          <a:xfrm>
            <a:off x="7132320" y="386791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Tables and comparisons</a:t>
            </a:r>
            <a:endParaRPr lang="en-US" sz="1900" dirty="0"/>
          </a:p>
        </p:txBody>
      </p:sp>
      <p:sp>
        <p:nvSpPr>
          <p:cNvPr id="25" name="Shape 22"/>
          <p:cNvSpPr/>
          <p:nvPr/>
        </p:nvSpPr>
        <p:spPr>
          <a:xfrm>
            <a:off x="6217920" y="4572000"/>
            <a:ext cx="5303520" cy="0"/>
          </a:xfrm>
          <a:prstGeom prst="line">
            <a:avLst/>
          </a:prstGeom>
          <a:noFill/>
          <a:ln w="12700">
            <a:solidFill>
              <a:srgbClr val="DDE3EA"/>
            </a:solidFill>
            <a:prstDash val="solid"/>
          </a:ln>
        </p:spPr>
      </p:sp>
      <p:sp>
        <p:nvSpPr>
          <p:cNvPr id="26" name="Text 23"/>
          <p:cNvSpPr txBox="1"/>
          <p:nvPr/>
        </p:nvSpPr>
        <p:spPr>
          <a:xfrm>
            <a:off x="6217920" y="4800600"/>
            <a:ext cx="822960" cy="548640"/>
          </a:xfrm>
          <a:prstGeom prst="rect">
            <a:avLst/>
          </a:prstGeom>
          <a:noFill/>
          <a:ln/>
        </p:spPr>
        <p:txBody>
          <a:bodyPr wrap="square" lIns="0" tIns="0" rIns="0" bIns="0" rtlCol="0" anchor="t"/>
          <a:lstStyle/>
          <a:p>
            <a:pPr indent="0" marL="0">
              <a:buNone/>
            </a:pPr>
            <a:r>
              <a:rPr lang="en-US" sz="2800" b="1" dirty="0">
                <a:solidFill>
                  <a:srgbClr val="2F6690"/>
                </a:solidFill>
                <a:latin typeface="Cambria" pitchFamily="34" charset="0"/>
                <a:ea typeface="Cambria" pitchFamily="34" charset="-122"/>
                <a:cs typeface="Cambria" pitchFamily="34" charset="-120"/>
              </a:rPr>
              <a:t>08</a:t>
            </a:r>
            <a:endParaRPr lang="en-US" sz="2800" dirty="0"/>
          </a:p>
        </p:txBody>
      </p:sp>
      <p:sp>
        <p:nvSpPr>
          <p:cNvPr id="27" name="Text 24"/>
          <p:cNvSpPr txBox="1"/>
          <p:nvPr/>
        </p:nvSpPr>
        <p:spPr>
          <a:xfrm>
            <a:off x="7132320" y="4873752"/>
            <a:ext cx="4480560" cy="548640"/>
          </a:xfrm>
          <a:prstGeom prst="rect">
            <a:avLst/>
          </a:prstGeom>
          <a:noFill/>
          <a:ln/>
        </p:spPr>
        <p:txBody>
          <a:bodyPr wrap="square" lIns="0" tIns="0" rIns="0" bIns="0" rtlCol="0" anchor="t"/>
          <a:lstStyle/>
          <a:p>
            <a:pPr indent="0" marL="0">
              <a:buNone/>
            </a:pPr>
            <a:r>
              <a:rPr lang="en-US" sz="1900" dirty="0">
                <a:solidFill>
                  <a:srgbClr val="13294B"/>
                </a:solidFill>
                <a:latin typeface="Calibri" pitchFamily="34" charset="0"/>
                <a:ea typeface="Calibri" pitchFamily="34" charset="-122"/>
                <a:cs typeface="Calibri" pitchFamily="34" charset="-120"/>
              </a:rPr>
              <a:t>People, closing, and appendix</a:t>
            </a:r>
            <a:endParaRPr lang="en-US" sz="1900" dirty="0"/>
          </a:p>
        </p:txBody>
      </p:sp>
      <p:sp>
        <p:nvSpPr>
          <p:cNvPr id="28" name="Shape 25"/>
          <p:cNvSpPr/>
          <p:nvPr/>
        </p:nvSpPr>
        <p:spPr>
          <a:xfrm>
            <a:off x="6217920" y="5577840"/>
            <a:ext cx="5303520" cy="0"/>
          </a:xfrm>
          <a:prstGeom prst="line">
            <a:avLst/>
          </a:prstGeom>
          <a:noFill/>
          <a:ln w="12700">
            <a:solidFill>
              <a:srgbClr val="DDE3EA"/>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Storylines and executive summaries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Lead with the answer. These layouts put the recommendation first and the support underneath.</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Launch delivery as a two-market pilot now, and decide build versus partner once the order economics are proven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data for a sample case</a:t>
            </a:r>
            <a:endParaRPr lang="en-US" sz="1000" dirty="0"/>
          </a:p>
        </p:txBody>
      </p:sp>
      <p:sp>
        <p:nvSpPr>
          <p:cNvPr id="5" name="Shape 2"/>
          <p:cNvSpPr/>
          <p:nvPr/>
        </p:nvSpPr>
        <p:spPr>
          <a:xfrm>
            <a:off x="548640" y="1801368"/>
            <a:ext cx="566928" cy="566928"/>
          </a:xfrm>
          <a:prstGeom prst="ellipse">
            <a:avLst/>
          </a:prstGeom>
          <a:solidFill>
            <a:srgbClr val="2F6690"/>
          </a:solidFill>
          <a:ln/>
        </p:spPr>
      </p:sp>
      <p:sp>
        <p:nvSpPr>
          <p:cNvPr id="6" name="Text 3"/>
          <p:cNvSpPr txBox="1"/>
          <p:nvPr/>
        </p:nvSpPr>
        <p:spPr>
          <a:xfrm>
            <a:off x="548640" y="18013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7" name="Text 4"/>
          <p:cNvSpPr txBox="1"/>
          <p:nvPr/>
        </p:nvSpPr>
        <p:spPr>
          <a:xfrm>
            <a:off x="1417320" y="1783080"/>
            <a:ext cx="987552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Demand is real</a:t>
            </a:r>
            <a:endParaRPr lang="en-US" sz="2000" dirty="0"/>
          </a:p>
        </p:txBody>
      </p:sp>
      <p:sp>
        <p:nvSpPr>
          <p:cNvPr id="8" name="Text 5"/>
          <p:cNvSpPr txBox="1"/>
          <p:nvPr/>
        </p:nvSpPr>
        <p:spPr>
          <a:xfrm>
            <a:off x="1417320" y="2240280"/>
            <a:ext cx="9875520" cy="640080"/>
          </a:xfrm>
          <a:prstGeom prst="rect">
            <a:avLst/>
          </a:prstGeom>
          <a:noFill/>
          <a:ln/>
        </p:spPr>
        <p:txBody>
          <a:bodyPr wrap="square" lIns="0" tIns="0" rIns="0" bIns="0" rtlCol="0" anchor="t"/>
          <a:lstStyle/>
          <a:p>
            <a:pPr indent="0" marL="0">
              <a:buNone/>
            </a:pPr>
            <a:r>
              <a:rPr lang="en-US" sz="1600" dirty="0">
                <a:solidFill>
                  <a:srgbClr val="4A5868"/>
                </a:solidFill>
                <a:latin typeface="Calibri" pitchFamily="34" charset="0"/>
                <a:ea typeface="Calibri" pitchFamily="34" charset="-122"/>
                <a:cs typeface="Calibri" pitchFamily="34" charset="-120"/>
              </a:rPr>
              <a:t>64% of our shoppers already pay a rival service for grocery delivery at least occasionally.</a:t>
            </a:r>
            <a:endParaRPr lang="en-US" sz="1600" dirty="0"/>
          </a:p>
        </p:txBody>
      </p:sp>
      <p:sp>
        <p:nvSpPr>
          <p:cNvPr id="9" name="Shape 6"/>
          <p:cNvSpPr/>
          <p:nvPr/>
        </p:nvSpPr>
        <p:spPr>
          <a:xfrm>
            <a:off x="1417320" y="2971800"/>
            <a:ext cx="10225735" cy="0"/>
          </a:xfrm>
          <a:prstGeom prst="line">
            <a:avLst/>
          </a:prstGeom>
          <a:noFill/>
          <a:ln w="12700">
            <a:solidFill>
              <a:srgbClr val="DDE3EA"/>
            </a:solidFill>
            <a:prstDash val="solid"/>
          </a:ln>
        </p:spPr>
      </p:sp>
      <p:sp>
        <p:nvSpPr>
          <p:cNvPr id="10" name="Shape 7"/>
          <p:cNvSpPr/>
          <p:nvPr/>
        </p:nvSpPr>
        <p:spPr>
          <a:xfrm>
            <a:off x="548640" y="3172968"/>
            <a:ext cx="566928" cy="566928"/>
          </a:xfrm>
          <a:prstGeom prst="ellipse">
            <a:avLst/>
          </a:prstGeom>
          <a:solidFill>
            <a:srgbClr val="2F6690"/>
          </a:solidFill>
          <a:ln/>
        </p:spPr>
      </p:sp>
      <p:sp>
        <p:nvSpPr>
          <p:cNvPr id="11" name="Text 8"/>
          <p:cNvSpPr txBox="1"/>
          <p:nvPr/>
        </p:nvSpPr>
        <p:spPr>
          <a:xfrm>
            <a:off x="548640" y="31729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2" name="Text 9"/>
          <p:cNvSpPr txBox="1"/>
          <p:nvPr/>
        </p:nvSpPr>
        <p:spPr>
          <a:xfrm>
            <a:off x="1417320" y="3154680"/>
            <a:ext cx="987552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The economics only work at scale</a:t>
            </a:r>
            <a:endParaRPr lang="en-US" sz="2000" dirty="0"/>
          </a:p>
        </p:txBody>
      </p:sp>
      <p:sp>
        <p:nvSpPr>
          <p:cNvPr id="13" name="Text 10"/>
          <p:cNvSpPr txBox="1"/>
          <p:nvPr/>
        </p:nvSpPr>
        <p:spPr>
          <a:xfrm>
            <a:off x="1417320" y="3611880"/>
            <a:ext cx="9875520" cy="640080"/>
          </a:xfrm>
          <a:prstGeom prst="rect">
            <a:avLst/>
          </a:prstGeom>
          <a:noFill/>
          <a:ln/>
        </p:spPr>
        <p:txBody>
          <a:bodyPr wrap="square" lIns="0" tIns="0" rIns="0" bIns="0" rtlCol="0" anchor="t"/>
          <a:lstStyle/>
          <a:p>
            <a:pPr indent="0" marL="0">
              <a:buNone/>
            </a:pPr>
            <a:r>
              <a:rPr lang="en-US" sz="1600" dirty="0">
                <a:solidFill>
                  <a:srgbClr val="4A5868"/>
                </a:solidFill>
                <a:latin typeface="Calibri" pitchFamily="34" charset="0"/>
                <a:ea typeface="Calibri" pitchFamily="34" charset="-122"/>
                <a:cs typeface="Calibri" pitchFamily="34" charset="-120"/>
              </a:rPr>
              <a:t>Each store breaks even at about 40 delivery orders a day. The median store does 22.</a:t>
            </a:r>
            <a:endParaRPr lang="en-US" sz="1600" dirty="0"/>
          </a:p>
        </p:txBody>
      </p:sp>
      <p:sp>
        <p:nvSpPr>
          <p:cNvPr id="14" name="Shape 11"/>
          <p:cNvSpPr/>
          <p:nvPr/>
        </p:nvSpPr>
        <p:spPr>
          <a:xfrm>
            <a:off x="1417320" y="4343400"/>
            <a:ext cx="10225735" cy="0"/>
          </a:xfrm>
          <a:prstGeom prst="line">
            <a:avLst/>
          </a:prstGeom>
          <a:noFill/>
          <a:ln w="12700">
            <a:solidFill>
              <a:srgbClr val="DDE3EA"/>
            </a:solidFill>
            <a:prstDash val="solid"/>
          </a:ln>
        </p:spPr>
      </p:sp>
      <p:sp>
        <p:nvSpPr>
          <p:cNvPr id="15" name="Shape 12"/>
          <p:cNvSpPr/>
          <p:nvPr/>
        </p:nvSpPr>
        <p:spPr>
          <a:xfrm>
            <a:off x="548640" y="4544568"/>
            <a:ext cx="566928" cy="566928"/>
          </a:xfrm>
          <a:prstGeom prst="ellipse">
            <a:avLst/>
          </a:prstGeom>
          <a:solidFill>
            <a:srgbClr val="2F6690"/>
          </a:solidFill>
          <a:ln/>
        </p:spPr>
      </p:sp>
      <p:sp>
        <p:nvSpPr>
          <p:cNvPr id="16" name="Text 13"/>
          <p:cNvSpPr txBox="1"/>
          <p:nvPr/>
        </p:nvSpPr>
        <p:spPr>
          <a:xfrm>
            <a:off x="548640" y="45445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7" name="Text 14"/>
          <p:cNvSpPr txBox="1"/>
          <p:nvPr/>
        </p:nvSpPr>
        <p:spPr>
          <a:xfrm>
            <a:off x="1417320" y="4526280"/>
            <a:ext cx="987552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Building beats partnering in only three markets</a:t>
            </a:r>
            <a:endParaRPr lang="en-US" sz="2000" dirty="0"/>
          </a:p>
        </p:txBody>
      </p:sp>
      <p:sp>
        <p:nvSpPr>
          <p:cNvPr id="18" name="Text 15"/>
          <p:cNvSpPr txBox="1"/>
          <p:nvPr/>
        </p:nvSpPr>
        <p:spPr>
          <a:xfrm>
            <a:off x="1417320" y="4983480"/>
            <a:ext cx="9875520" cy="640080"/>
          </a:xfrm>
          <a:prstGeom prst="rect">
            <a:avLst/>
          </a:prstGeom>
          <a:noFill/>
          <a:ln/>
        </p:spPr>
        <p:txBody>
          <a:bodyPr wrap="square" lIns="0" tIns="0" rIns="0" bIns="0" rtlCol="0" anchor="t"/>
          <a:lstStyle/>
          <a:p>
            <a:pPr indent="0" marL="0">
              <a:buNone/>
            </a:pPr>
            <a:r>
              <a:rPr lang="en-US" sz="1600" dirty="0">
                <a:solidFill>
                  <a:srgbClr val="4A5868"/>
                </a:solidFill>
                <a:latin typeface="Calibri" pitchFamily="34" charset="0"/>
                <a:ea typeface="Calibri" pitchFamily="34" charset="-122"/>
                <a:cs typeface="Calibri" pitchFamily="34" charset="-120"/>
              </a:rPr>
              <a:t>Our densest markets justify our own drivers. Everywhere else, a partner is cheaper.</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Ridgeline is losing customers in their first 90 days, and fixing onboarding is worth $4.2M a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83080"/>
            <a:ext cx="3566160" cy="4023360"/>
          </a:xfrm>
          <a:prstGeom prst="roundRect">
            <a:avLst>
              <a:gd name="adj" fmla="val 2051"/>
            </a:avLst>
          </a:prstGeom>
          <a:solidFill>
            <a:srgbClr val="F2F5F8"/>
          </a:solidFill>
          <a:ln/>
        </p:spPr>
      </p:sp>
      <p:sp>
        <p:nvSpPr>
          <p:cNvPr id="6" name="Text 3"/>
          <p:cNvSpPr txBox="1"/>
          <p:nvPr/>
        </p:nvSpPr>
        <p:spPr>
          <a:xfrm>
            <a:off x="868680" y="2103120"/>
            <a:ext cx="2926080" cy="365760"/>
          </a:xfrm>
          <a:prstGeom prst="rect">
            <a:avLst/>
          </a:prstGeom>
          <a:noFill/>
          <a:ln/>
        </p:spPr>
        <p:txBody>
          <a:bodyPr wrap="square" lIns="0" tIns="0" rIns="0" bIns="0" rtlCol="0" anchor="t"/>
          <a:lstStyle/>
          <a:p>
            <a:pPr indent="0" marL="0">
              <a:buNone/>
            </a:pPr>
            <a:r>
              <a:rPr lang="en-US" sz="1300" b="1" spc="100" kern="0" dirty="0">
                <a:solidFill>
                  <a:srgbClr val="2F6690"/>
                </a:solidFill>
                <a:latin typeface="Calibri" pitchFamily="34" charset="0"/>
                <a:ea typeface="Calibri" pitchFamily="34" charset="-122"/>
                <a:cs typeface="Calibri" pitchFamily="34" charset="-120"/>
              </a:rPr>
              <a:t>SITUATION</a:t>
            </a:r>
            <a:endParaRPr lang="en-US" sz="1300" dirty="0"/>
          </a:p>
        </p:txBody>
      </p:sp>
      <p:sp>
        <p:nvSpPr>
          <p:cNvPr id="7" name="Text 4"/>
          <p:cNvSpPr txBox="1"/>
          <p:nvPr/>
        </p:nvSpPr>
        <p:spPr>
          <a:xfrm>
            <a:off x="868680" y="2606040"/>
            <a:ext cx="2926080" cy="2926080"/>
          </a:xfrm>
          <a:prstGeom prst="rect">
            <a:avLst/>
          </a:prstGeom>
          <a:noFill/>
          <a:ln/>
        </p:spPr>
        <p:txBody>
          <a:bodyPr wrap="square" lIns="0" tIns="0" rIns="0" bIns="0" rtlCol="0" anchor="t"/>
          <a:lstStyle/>
          <a:p>
            <a:pPr indent="0" marL="0">
              <a:buNone/>
            </a:pPr>
            <a:r>
              <a:rPr lang="en-US" sz="1900" dirty="0">
                <a:solidFill>
                  <a:srgbClr val="13294B"/>
                </a:solidFill>
                <a:latin typeface="Cambria" pitchFamily="34" charset="0"/>
                <a:ea typeface="Cambria" pitchFamily="34" charset="-122"/>
                <a:cs typeface="Cambria" pitchFamily="34" charset="-120"/>
              </a:rPr>
              <a:t>Ridgeline grew to 3,400 customers in two years on the strength of its product.</a:t>
            </a:r>
            <a:endParaRPr lang="en-US" sz="1900" dirty="0"/>
          </a:p>
        </p:txBody>
      </p:sp>
      <p:sp>
        <p:nvSpPr>
          <p:cNvPr id="8" name="Shape 5"/>
          <p:cNvSpPr/>
          <p:nvPr/>
        </p:nvSpPr>
        <p:spPr>
          <a:xfrm>
            <a:off x="4315968" y="1783080"/>
            <a:ext cx="3566160" cy="4023360"/>
          </a:xfrm>
          <a:prstGeom prst="roundRect">
            <a:avLst>
              <a:gd name="adj" fmla="val 2051"/>
            </a:avLst>
          </a:prstGeom>
          <a:solidFill>
            <a:srgbClr val="F2F5F8"/>
          </a:solidFill>
          <a:ln/>
        </p:spPr>
      </p:sp>
      <p:sp>
        <p:nvSpPr>
          <p:cNvPr id="9" name="Text 6"/>
          <p:cNvSpPr txBox="1"/>
          <p:nvPr/>
        </p:nvSpPr>
        <p:spPr>
          <a:xfrm>
            <a:off x="4636008" y="2103120"/>
            <a:ext cx="2926080" cy="365760"/>
          </a:xfrm>
          <a:prstGeom prst="rect">
            <a:avLst/>
          </a:prstGeom>
          <a:noFill/>
          <a:ln/>
        </p:spPr>
        <p:txBody>
          <a:bodyPr wrap="square" lIns="0" tIns="0" rIns="0" bIns="0" rtlCol="0" anchor="t"/>
          <a:lstStyle/>
          <a:p>
            <a:pPr indent="0" marL="0">
              <a:buNone/>
            </a:pPr>
            <a:r>
              <a:rPr lang="en-US" sz="1300" b="1" spc="100" kern="0" dirty="0">
                <a:solidFill>
                  <a:srgbClr val="2F6690"/>
                </a:solidFill>
                <a:latin typeface="Calibri" pitchFamily="34" charset="0"/>
                <a:ea typeface="Calibri" pitchFamily="34" charset="-122"/>
                <a:cs typeface="Calibri" pitchFamily="34" charset="-120"/>
              </a:rPr>
              <a:t>COMPLICATION</a:t>
            </a:r>
            <a:endParaRPr lang="en-US" sz="1300" dirty="0"/>
          </a:p>
        </p:txBody>
      </p:sp>
      <p:sp>
        <p:nvSpPr>
          <p:cNvPr id="10" name="Text 7"/>
          <p:cNvSpPr txBox="1"/>
          <p:nvPr/>
        </p:nvSpPr>
        <p:spPr>
          <a:xfrm>
            <a:off x="4636008" y="2606040"/>
            <a:ext cx="2926080" cy="2926080"/>
          </a:xfrm>
          <a:prstGeom prst="rect">
            <a:avLst/>
          </a:prstGeom>
          <a:noFill/>
          <a:ln/>
        </p:spPr>
        <p:txBody>
          <a:bodyPr wrap="square" lIns="0" tIns="0" rIns="0" bIns="0" rtlCol="0" anchor="t"/>
          <a:lstStyle/>
          <a:p>
            <a:pPr indent="0" marL="0">
              <a:buNone/>
            </a:pPr>
            <a:r>
              <a:rPr lang="en-US" sz="1900" dirty="0">
                <a:solidFill>
                  <a:srgbClr val="13294B"/>
                </a:solidFill>
                <a:latin typeface="Cambria" pitchFamily="34" charset="0"/>
                <a:ea typeface="Cambria" pitchFamily="34" charset="-122"/>
                <a:cs typeface="Cambria" pitchFamily="34" charset="-120"/>
              </a:rPr>
              <a:t>Annual churn rose from 11% to 19%. Two-thirds of the customers who leave do so in their first 90 days.</a:t>
            </a:r>
            <a:endParaRPr lang="en-US" sz="1900" dirty="0"/>
          </a:p>
        </p:txBody>
      </p:sp>
      <p:sp>
        <p:nvSpPr>
          <p:cNvPr id="11" name="Shape 8"/>
          <p:cNvSpPr/>
          <p:nvPr/>
        </p:nvSpPr>
        <p:spPr>
          <a:xfrm>
            <a:off x="8083296" y="1783080"/>
            <a:ext cx="3566160" cy="4023360"/>
          </a:xfrm>
          <a:prstGeom prst="roundRect">
            <a:avLst>
              <a:gd name="adj" fmla="val 2051"/>
            </a:avLst>
          </a:prstGeom>
          <a:solidFill>
            <a:srgbClr val="2F6690"/>
          </a:solidFill>
          <a:ln/>
        </p:spPr>
      </p:sp>
      <p:sp>
        <p:nvSpPr>
          <p:cNvPr id="12" name="Text 9"/>
          <p:cNvSpPr txBox="1"/>
          <p:nvPr/>
        </p:nvSpPr>
        <p:spPr>
          <a:xfrm>
            <a:off x="8403336" y="2103120"/>
            <a:ext cx="2926080" cy="365760"/>
          </a:xfrm>
          <a:prstGeom prst="rect">
            <a:avLst/>
          </a:prstGeom>
          <a:noFill/>
          <a:ln/>
        </p:spPr>
        <p:txBody>
          <a:bodyPr wrap="square" lIns="0" tIns="0" rIns="0" bIns="0" rtlCol="0" anchor="t"/>
          <a:lstStyle/>
          <a:p>
            <a:pPr indent="0" marL="0">
              <a:buNone/>
            </a:pPr>
            <a:r>
              <a:rPr lang="en-US" sz="1300" b="1" spc="100" kern="0" dirty="0">
                <a:solidFill>
                  <a:srgbClr val="DCE7F1"/>
                </a:solidFill>
                <a:latin typeface="Calibri" pitchFamily="34" charset="0"/>
                <a:ea typeface="Calibri" pitchFamily="34" charset="-122"/>
                <a:cs typeface="Calibri" pitchFamily="34" charset="-120"/>
              </a:rPr>
              <a:t>RECOMMENDATION</a:t>
            </a:r>
            <a:endParaRPr lang="en-US" sz="1300" dirty="0"/>
          </a:p>
        </p:txBody>
      </p:sp>
      <p:sp>
        <p:nvSpPr>
          <p:cNvPr id="13" name="Text 10"/>
          <p:cNvSpPr txBox="1"/>
          <p:nvPr/>
        </p:nvSpPr>
        <p:spPr>
          <a:xfrm>
            <a:off x="8403336" y="2606040"/>
            <a:ext cx="2926080" cy="2926080"/>
          </a:xfrm>
          <a:prstGeom prst="rect">
            <a:avLst/>
          </a:prstGeom>
          <a:noFill/>
          <a:ln/>
        </p:spPr>
        <p:txBody>
          <a:bodyPr wrap="square" lIns="0" tIns="0" rIns="0" bIns="0" rtlCol="0" anchor="t"/>
          <a:lstStyle/>
          <a:p>
            <a:pPr indent="0" marL="0">
              <a:buNone/>
            </a:pPr>
            <a:r>
              <a:rPr lang="en-US" sz="1900" dirty="0">
                <a:solidFill>
                  <a:srgbClr val="FFFFFF"/>
                </a:solidFill>
                <a:latin typeface="Cambria" pitchFamily="34" charset="0"/>
                <a:ea typeface="Cambria" pitchFamily="34" charset="-122"/>
                <a:cs typeface="Cambria" pitchFamily="34" charset="-120"/>
              </a:rPr>
              <a:t>Rebuild onboarding around the first report a customer creates. Cutting early churn by half is worth $4.2M a year.</a:t>
            </a:r>
            <a:endParaRPr lang="en-US" sz="19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Harbor Health can cut average clinic wait times from 48 to 20 minutes without adding staff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691640"/>
            <a:ext cx="11094415" cy="960120"/>
          </a:xfrm>
          <a:prstGeom prst="roundRect">
            <a:avLst>
              <a:gd name="adj" fmla="val 7619"/>
            </a:avLst>
          </a:prstGeom>
          <a:solidFill>
            <a:srgbClr val="13294B"/>
          </a:solidFill>
          <a:ln/>
        </p:spPr>
      </p:sp>
      <p:sp>
        <p:nvSpPr>
          <p:cNvPr id="6" name="Text 3"/>
          <p:cNvSpPr txBox="1"/>
          <p:nvPr/>
        </p:nvSpPr>
        <p:spPr>
          <a:xfrm>
            <a:off x="868680" y="1691640"/>
            <a:ext cx="10454335" cy="96012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Move check-in online, rebalance the morning schedule, and add a nurse-led triage lane</a:t>
            </a:r>
            <a:endParaRPr lang="en-US" sz="2000" dirty="0"/>
          </a:p>
        </p:txBody>
      </p:sp>
      <p:sp>
        <p:nvSpPr>
          <p:cNvPr id="7" name="Shape 4"/>
          <p:cNvSpPr/>
          <p:nvPr/>
        </p:nvSpPr>
        <p:spPr>
          <a:xfrm>
            <a:off x="2331720" y="2651760"/>
            <a:ext cx="0" cy="320040"/>
          </a:xfrm>
          <a:prstGeom prst="line">
            <a:avLst/>
          </a:prstGeom>
          <a:noFill/>
          <a:ln w="19050">
            <a:solidFill>
              <a:srgbClr val="BFC8D2"/>
            </a:solidFill>
            <a:prstDash val="solid"/>
          </a:ln>
        </p:spPr>
      </p:sp>
      <p:sp>
        <p:nvSpPr>
          <p:cNvPr id="8" name="Shape 5"/>
          <p:cNvSpPr/>
          <p:nvPr/>
        </p:nvSpPr>
        <p:spPr>
          <a:xfrm>
            <a:off x="548640" y="2971800"/>
            <a:ext cx="3566160" cy="685800"/>
          </a:xfrm>
          <a:prstGeom prst="roundRect">
            <a:avLst>
              <a:gd name="adj" fmla="val 10667"/>
            </a:avLst>
          </a:prstGeom>
          <a:solidFill>
            <a:srgbClr val="2F6690"/>
          </a:solidFill>
          <a:ln/>
        </p:spPr>
      </p:sp>
      <p:sp>
        <p:nvSpPr>
          <p:cNvPr id="9" name="Text 6"/>
          <p:cNvSpPr txBox="1"/>
          <p:nvPr/>
        </p:nvSpPr>
        <p:spPr>
          <a:xfrm>
            <a:off x="777240"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Online check-in</a:t>
            </a:r>
            <a:endParaRPr lang="en-US" sz="1700" dirty="0"/>
          </a:p>
        </p:txBody>
      </p:sp>
      <p:sp>
        <p:nvSpPr>
          <p:cNvPr id="10" name="Shape 7"/>
          <p:cNvSpPr/>
          <p:nvPr/>
        </p:nvSpPr>
        <p:spPr>
          <a:xfrm>
            <a:off x="548640" y="3794760"/>
            <a:ext cx="3566160" cy="2011680"/>
          </a:xfrm>
          <a:prstGeom prst="roundRect">
            <a:avLst>
              <a:gd name="adj" fmla="val 3636"/>
            </a:avLst>
          </a:prstGeom>
          <a:solidFill>
            <a:srgbClr val="F2F5F8"/>
          </a:solidFill>
          <a:ln/>
        </p:spPr>
      </p:sp>
      <p:sp>
        <p:nvSpPr>
          <p:cNvPr id="11" name="Text 8"/>
          <p:cNvSpPr txBox="1"/>
          <p:nvPr/>
        </p:nvSpPr>
        <p:spPr>
          <a:xfrm>
            <a:off x="777240" y="3977640"/>
            <a:ext cx="3108960" cy="17373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Saves 9 minutes per visit. 70% of patients already book online.</a:t>
            </a:r>
            <a:endParaRPr lang="en-US" sz="1500" dirty="0"/>
          </a:p>
        </p:txBody>
      </p:sp>
      <p:sp>
        <p:nvSpPr>
          <p:cNvPr id="12" name="Shape 9"/>
          <p:cNvSpPr/>
          <p:nvPr/>
        </p:nvSpPr>
        <p:spPr>
          <a:xfrm>
            <a:off x="6099048" y="2651760"/>
            <a:ext cx="0" cy="320040"/>
          </a:xfrm>
          <a:prstGeom prst="line">
            <a:avLst/>
          </a:prstGeom>
          <a:noFill/>
          <a:ln w="19050">
            <a:solidFill>
              <a:srgbClr val="BFC8D2"/>
            </a:solidFill>
            <a:prstDash val="solid"/>
          </a:ln>
        </p:spPr>
      </p:sp>
      <p:sp>
        <p:nvSpPr>
          <p:cNvPr id="13" name="Shape 10"/>
          <p:cNvSpPr/>
          <p:nvPr/>
        </p:nvSpPr>
        <p:spPr>
          <a:xfrm>
            <a:off x="4315968" y="2971800"/>
            <a:ext cx="3566160" cy="685800"/>
          </a:xfrm>
          <a:prstGeom prst="roundRect">
            <a:avLst>
              <a:gd name="adj" fmla="val 10667"/>
            </a:avLst>
          </a:prstGeom>
          <a:solidFill>
            <a:srgbClr val="2F6690"/>
          </a:solidFill>
          <a:ln/>
        </p:spPr>
      </p:sp>
      <p:sp>
        <p:nvSpPr>
          <p:cNvPr id="14" name="Text 11"/>
          <p:cNvSpPr txBox="1"/>
          <p:nvPr/>
        </p:nvSpPr>
        <p:spPr>
          <a:xfrm>
            <a:off x="4544568"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Rebalanced schedule</a:t>
            </a:r>
            <a:endParaRPr lang="en-US" sz="1700" dirty="0"/>
          </a:p>
        </p:txBody>
      </p:sp>
      <p:sp>
        <p:nvSpPr>
          <p:cNvPr id="15" name="Shape 12"/>
          <p:cNvSpPr/>
          <p:nvPr/>
        </p:nvSpPr>
        <p:spPr>
          <a:xfrm>
            <a:off x="4315968" y="3794760"/>
            <a:ext cx="3566160" cy="2011680"/>
          </a:xfrm>
          <a:prstGeom prst="roundRect">
            <a:avLst>
              <a:gd name="adj" fmla="val 3636"/>
            </a:avLst>
          </a:prstGeom>
          <a:solidFill>
            <a:srgbClr val="F2F5F8"/>
          </a:solidFill>
          <a:ln/>
        </p:spPr>
      </p:sp>
      <p:sp>
        <p:nvSpPr>
          <p:cNvPr id="16" name="Text 13"/>
          <p:cNvSpPr txBox="1"/>
          <p:nvPr/>
        </p:nvSpPr>
        <p:spPr>
          <a:xfrm>
            <a:off x="4544568" y="3977640"/>
            <a:ext cx="3108960" cy="17373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Mornings run at 130% of capacity, afternoons at 75%. Moving 15% of slots saves 12 minutes.</a:t>
            </a:r>
            <a:endParaRPr lang="en-US" sz="1500" dirty="0"/>
          </a:p>
        </p:txBody>
      </p:sp>
      <p:sp>
        <p:nvSpPr>
          <p:cNvPr id="17" name="Shape 14"/>
          <p:cNvSpPr/>
          <p:nvPr/>
        </p:nvSpPr>
        <p:spPr>
          <a:xfrm>
            <a:off x="9866376" y="2651760"/>
            <a:ext cx="0" cy="320040"/>
          </a:xfrm>
          <a:prstGeom prst="line">
            <a:avLst/>
          </a:prstGeom>
          <a:noFill/>
          <a:ln w="19050">
            <a:solidFill>
              <a:srgbClr val="BFC8D2"/>
            </a:solidFill>
            <a:prstDash val="solid"/>
          </a:ln>
        </p:spPr>
      </p:sp>
      <p:sp>
        <p:nvSpPr>
          <p:cNvPr id="18" name="Shape 15"/>
          <p:cNvSpPr/>
          <p:nvPr/>
        </p:nvSpPr>
        <p:spPr>
          <a:xfrm>
            <a:off x="8083296" y="2971800"/>
            <a:ext cx="3566160" cy="685800"/>
          </a:xfrm>
          <a:prstGeom prst="roundRect">
            <a:avLst>
              <a:gd name="adj" fmla="val 10667"/>
            </a:avLst>
          </a:prstGeom>
          <a:solidFill>
            <a:srgbClr val="2F6690"/>
          </a:solidFill>
          <a:ln/>
        </p:spPr>
      </p:sp>
      <p:sp>
        <p:nvSpPr>
          <p:cNvPr id="19" name="Text 16"/>
          <p:cNvSpPr txBox="1"/>
          <p:nvPr/>
        </p:nvSpPr>
        <p:spPr>
          <a:xfrm>
            <a:off x="8311896"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Triage lane</a:t>
            </a:r>
            <a:endParaRPr lang="en-US" sz="1700" dirty="0"/>
          </a:p>
        </p:txBody>
      </p:sp>
      <p:sp>
        <p:nvSpPr>
          <p:cNvPr id="20" name="Shape 17"/>
          <p:cNvSpPr/>
          <p:nvPr/>
        </p:nvSpPr>
        <p:spPr>
          <a:xfrm>
            <a:off x="8083296" y="3794760"/>
            <a:ext cx="3566160" cy="2011680"/>
          </a:xfrm>
          <a:prstGeom prst="roundRect">
            <a:avLst>
              <a:gd name="adj" fmla="val 3636"/>
            </a:avLst>
          </a:prstGeom>
          <a:solidFill>
            <a:srgbClr val="F2F5F8"/>
          </a:solidFill>
          <a:ln/>
        </p:spPr>
      </p:sp>
      <p:sp>
        <p:nvSpPr>
          <p:cNvPr id="21" name="Text 18"/>
          <p:cNvSpPr txBox="1"/>
          <p:nvPr/>
        </p:nvSpPr>
        <p:spPr>
          <a:xfrm>
            <a:off x="8311896" y="3977640"/>
            <a:ext cx="3108960" cy="17373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A third of visits are simple. A nurse-led lane frees doctors for complex cases.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Read the titles alone and they tell the whole story: this is the storyline for the Northfield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Text 2"/>
          <p:cNvSpPr txBox="1"/>
          <p:nvPr/>
        </p:nvSpPr>
        <p:spPr>
          <a:xfrm>
            <a:off x="548640" y="1691640"/>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1</a:t>
            </a:r>
            <a:endParaRPr lang="en-US" sz="1800" dirty="0"/>
          </a:p>
        </p:txBody>
      </p:sp>
      <p:sp>
        <p:nvSpPr>
          <p:cNvPr id="6" name="Text 3"/>
          <p:cNvSpPr txBox="1"/>
          <p:nvPr/>
        </p:nvSpPr>
        <p:spPr>
          <a:xfrm>
            <a:off x="1097280" y="1719072"/>
            <a:ext cx="10545775" cy="54864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Launch delivery as a two-market pilot, and decide build versus partner once the economics are proven</a:t>
            </a:r>
            <a:endParaRPr lang="en-US" sz="1700" dirty="0"/>
          </a:p>
        </p:txBody>
      </p:sp>
      <p:sp>
        <p:nvSpPr>
          <p:cNvPr id="7" name="Shape 4"/>
          <p:cNvSpPr/>
          <p:nvPr/>
        </p:nvSpPr>
        <p:spPr>
          <a:xfrm>
            <a:off x="1097280" y="2313432"/>
            <a:ext cx="10545775" cy="0"/>
          </a:xfrm>
          <a:prstGeom prst="line">
            <a:avLst/>
          </a:prstGeom>
          <a:noFill/>
          <a:ln w="12700">
            <a:solidFill>
              <a:srgbClr val="DDE3EA"/>
            </a:solidFill>
            <a:prstDash val="solid"/>
          </a:ln>
        </p:spPr>
      </p:sp>
      <p:sp>
        <p:nvSpPr>
          <p:cNvPr id="8" name="Text 5"/>
          <p:cNvSpPr txBox="1"/>
          <p:nvPr/>
        </p:nvSpPr>
        <p:spPr>
          <a:xfrm>
            <a:off x="548640" y="2404872"/>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2</a:t>
            </a:r>
            <a:endParaRPr lang="en-US" sz="1800" dirty="0"/>
          </a:p>
        </p:txBody>
      </p:sp>
      <p:sp>
        <p:nvSpPr>
          <p:cNvPr id="9" name="Text 6"/>
          <p:cNvSpPr txBox="1"/>
          <p:nvPr/>
        </p:nvSpPr>
        <p:spPr>
          <a:xfrm>
            <a:off x="1097280" y="2432304"/>
            <a:ext cx="10545775" cy="54864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Nearly two-thirds of our shoppers already pay a rival service for delivery</a:t>
            </a:r>
            <a:endParaRPr lang="en-US" sz="1600" dirty="0"/>
          </a:p>
        </p:txBody>
      </p:sp>
      <p:sp>
        <p:nvSpPr>
          <p:cNvPr id="10" name="Shape 7"/>
          <p:cNvSpPr/>
          <p:nvPr/>
        </p:nvSpPr>
        <p:spPr>
          <a:xfrm>
            <a:off x="1097280" y="3026664"/>
            <a:ext cx="10545775" cy="0"/>
          </a:xfrm>
          <a:prstGeom prst="line">
            <a:avLst/>
          </a:prstGeom>
          <a:noFill/>
          <a:ln w="12700">
            <a:solidFill>
              <a:srgbClr val="DDE3EA"/>
            </a:solidFill>
            <a:prstDash val="solid"/>
          </a:ln>
        </p:spPr>
      </p:sp>
      <p:sp>
        <p:nvSpPr>
          <p:cNvPr id="11" name="Text 8"/>
          <p:cNvSpPr txBox="1"/>
          <p:nvPr/>
        </p:nvSpPr>
        <p:spPr>
          <a:xfrm>
            <a:off x="548640" y="3118104"/>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3</a:t>
            </a:r>
            <a:endParaRPr lang="en-US" sz="1800" dirty="0"/>
          </a:p>
        </p:txBody>
      </p:sp>
      <p:sp>
        <p:nvSpPr>
          <p:cNvPr id="12" name="Text 9"/>
          <p:cNvSpPr txBox="1"/>
          <p:nvPr/>
        </p:nvSpPr>
        <p:spPr>
          <a:xfrm>
            <a:off x="1097280" y="3145536"/>
            <a:ext cx="10545775" cy="54864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Delivery breaks even at about 40 orders per store per day, and most stores are below that</a:t>
            </a:r>
            <a:endParaRPr lang="en-US" sz="1600" dirty="0"/>
          </a:p>
        </p:txBody>
      </p:sp>
      <p:sp>
        <p:nvSpPr>
          <p:cNvPr id="13" name="Shape 10"/>
          <p:cNvSpPr/>
          <p:nvPr/>
        </p:nvSpPr>
        <p:spPr>
          <a:xfrm>
            <a:off x="1097280" y="3739896"/>
            <a:ext cx="10545775" cy="0"/>
          </a:xfrm>
          <a:prstGeom prst="line">
            <a:avLst/>
          </a:prstGeom>
          <a:noFill/>
          <a:ln w="12700">
            <a:solidFill>
              <a:srgbClr val="DDE3EA"/>
            </a:solidFill>
            <a:prstDash val="solid"/>
          </a:ln>
        </p:spPr>
      </p:sp>
      <p:sp>
        <p:nvSpPr>
          <p:cNvPr id="14" name="Text 11"/>
          <p:cNvSpPr txBox="1"/>
          <p:nvPr/>
        </p:nvSpPr>
        <p:spPr>
          <a:xfrm>
            <a:off x="548640" y="3831336"/>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4</a:t>
            </a:r>
            <a:endParaRPr lang="en-US" sz="1800" dirty="0"/>
          </a:p>
        </p:txBody>
      </p:sp>
      <p:sp>
        <p:nvSpPr>
          <p:cNvPr id="15" name="Text 12"/>
          <p:cNvSpPr txBox="1"/>
          <p:nvPr/>
        </p:nvSpPr>
        <p:spPr>
          <a:xfrm>
            <a:off x="1097280" y="3858768"/>
            <a:ext cx="10545775" cy="54864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Building our own service beats partnering only in our three densest markets</a:t>
            </a:r>
            <a:endParaRPr lang="en-US" sz="1600" dirty="0"/>
          </a:p>
        </p:txBody>
      </p:sp>
      <p:sp>
        <p:nvSpPr>
          <p:cNvPr id="16" name="Shape 13"/>
          <p:cNvSpPr/>
          <p:nvPr/>
        </p:nvSpPr>
        <p:spPr>
          <a:xfrm>
            <a:off x="1097280" y="4453128"/>
            <a:ext cx="10545775" cy="0"/>
          </a:xfrm>
          <a:prstGeom prst="line">
            <a:avLst/>
          </a:prstGeom>
          <a:noFill/>
          <a:ln w="12700">
            <a:solidFill>
              <a:srgbClr val="DDE3EA"/>
            </a:solidFill>
            <a:prstDash val="solid"/>
          </a:ln>
        </p:spPr>
      </p:sp>
      <p:sp>
        <p:nvSpPr>
          <p:cNvPr id="17" name="Text 14"/>
          <p:cNvSpPr txBox="1"/>
          <p:nvPr/>
        </p:nvSpPr>
        <p:spPr>
          <a:xfrm>
            <a:off x="548640" y="4544568"/>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5</a:t>
            </a:r>
            <a:endParaRPr lang="en-US" sz="1800" dirty="0"/>
          </a:p>
        </p:txBody>
      </p:sp>
      <p:sp>
        <p:nvSpPr>
          <p:cNvPr id="18" name="Text 15"/>
          <p:cNvSpPr txBox="1"/>
          <p:nvPr/>
        </p:nvSpPr>
        <p:spPr>
          <a:xfrm>
            <a:off x="1097280" y="4572000"/>
            <a:ext cx="10545775" cy="54864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A 12-week pilot answers the open questions before we commit capital</a:t>
            </a:r>
            <a:endParaRPr lang="en-US" sz="1600" dirty="0"/>
          </a:p>
        </p:txBody>
      </p:sp>
      <p:sp>
        <p:nvSpPr>
          <p:cNvPr id="19" name="Shape 16"/>
          <p:cNvSpPr/>
          <p:nvPr/>
        </p:nvSpPr>
        <p:spPr>
          <a:xfrm>
            <a:off x="1097280" y="5166360"/>
            <a:ext cx="10545775" cy="0"/>
          </a:xfrm>
          <a:prstGeom prst="line">
            <a:avLst/>
          </a:prstGeom>
          <a:noFill/>
          <a:ln w="12700">
            <a:solidFill>
              <a:srgbClr val="DDE3EA"/>
            </a:solidFill>
            <a:prstDash val="solid"/>
          </a:ln>
        </p:spPr>
      </p:sp>
      <p:sp>
        <p:nvSpPr>
          <p:cNvPr id="20" name="Text 17"/>
          <p:cNvSpPr txBox="1"/>
          <p:nvPr/>
        </p:nvSpPr>
        <p:spPr>
          <a:xfrm>
            <a:off x="548640" y="5257800"/>
            <a:ext cx="457200" cy="548640"/>
          </a:xfrm>
          <a:prstGeom prst="rect">
            <a:avLst/>
          </a:prstGeom>
          <a:noFill/>
          <a:ln/>
        </p:spPr>
        <p:txBody>
          <a:bodyPr wrap="square" lIns="0" tIns="0" rIns="0" bIns="0" rtlCol="0" anchor="t"/>
          <a:lstStyle/>
          <a:p>
            <a:pPr indent="0" marL="0">
              <a:buNone/>
            </a:pPr>
            <a:r>
              <a:rPr lang="en-US" sz="1800" b="1" dirty="0">
                <a:solidFill>
                  <a:srgbClr val="2F6690"/>
                </a:solidFill>
                <a:latin typeface="Cambria" pitchFamily="34" charset="0"/>
                <a:ea typeface="Cambria" pitchFamily="34" charset="-122"/>
                <a:cs typeface="Cambria" pitchFamily="34" charset="-120"/>
              </a:rPr>
              <a:t>6</a:t>
            </a:r>
            <a:endParaRPr lang="en-US" sz="1800" dirty="0"/>
          </a:p>
        </p:txBody>
      </p:sp>
      <p:sp>
        <p:nvSpPr>
          <p:cNvPr id="21" name="Text 18"/>
          <p:cNvSpPr txBox="1"/>
          <p:nvPr/>
        </p:nvSpPr>
        <p:spPr>
          <a:xfrm>
            <a:off x="1097280" y="5285232"/>
            <a:ext cx="10545775" cy="54864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Approve the pilot by March so delivery launches before the summer peak</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Ghost deck page: about [X]% of our shoppers already pay a rival service for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to come, loyalty-card survey (fielding week 2)</a:t>
            </a:r>
            <a:endParaRPr lang="en-US" sz="1000" dirty="0"/>
          </a:p>
        </p:txBody>
      </p:sp>
      <p:sp>
        <p:nvSpPr>
          <p:cNvPr id="5" name="Shape 2"/>
          <p:cNvSpPr/>
          <p:nvPr/>
        </p:nvSpPr>
        <p:spPr>
          <a:xfrm>
            <a:off x="548640" y="1737360"/>
            <a:ext cx="6949440" cy="4114800"/>
          </a:xfrm>
          <a:prstGeom prst="roundRect">
            <a:avLst>
              <a:gd name="adj" fmla="val 1778"/>
            </a:avLst>
          </a:prstGeom>
          <a:solidFill>
            <a:srgbClr val="FFFFFF"/>
          </a:solidFill>
          <a:ln w="25400">
            <a:solidFill>
              <a:srgbClr val="BFC8D2"/>
            </a:solidFill>
            <a:prstDash val="dash"/>
          </a:ln>
        </p:spPr>
      </p:sp>
      <p:sp>
        <p:nvSpPr>
          <p:cNvPr id="6" name="Shape 3"/>
          <p:cNvSpPr/>
          <p:nvPr/>
        </p:nvSpPr>
        <p:spPr>
          <a:xfrm>
            <a:off x="2011680" y="2194560"/>
            <a:ext cx="3291840" cy="502920"/>
          </a:xfrm>
          <a:prstGeom prst="rect">
            <a:avLst>
              <a:gd name="adj" fmla="val 14545"/>
            </a:avLst>
          </a:prstGeom>
          <a:solidFill>
            <a:srgbClr val="E6EEF5"/>
          </a:solidFill>
          <a:ln w="12700">
            <a:solidFill>
              <a:srgbClr val="BFC8D2"/>
            </a:solidFill>
            <a:prstDash val="dash"/>
          </a:ln>
        </p:spPr>
      </p:sp>
      <p:sp>
        <p:nvSpPr>
          <p:cNvPr id="7" name="Shape 4"/>
          <p:cNvSpPr/>
          <p:nvPr/>
        </p:nvSpPr>
        <p:spPr>
          <a:xfrm>
            <a:off x="2011680" y="3063240"/>
            <a:ext cx="2377440" cy="502920"/>
          </a:xfrm>
          <a:prstGeom prst="rect">
            <a:avLst>
              <a:gd name="adj" fmla="val 14545"/>
            </a:avLst>
          </a:prstGeom>
          <a:solidFill>
            <a:srgbClr val="E6EEF5"/>
          </a:solidFill>
          <a:ln w="12700">
            <a:solidFill>
              <a:srgbClr val="BFC8D2"/>
            </a:solidFill>
            <a:prstDash val="dash"/>
          </a:ln>
        </p:spPr>
      </p:sp>
      <p:sp>
        <p:nvSpPr>
          <p:cNvPr id="8" name="Shape 5"/>
          <p:cNvSpPr/>
          <p:nvPr/>
        </p:nvSpPr>
        <p:spPr>
          <a:xfrm>
            <a:off x="2011680" y="3931920"/>
            <a:ext cx="1554480" cy="502920"/>
          </a:xfrm>
          <a:prstGeom prst="rect">
            <a:avLst>
              <a:gd name="adj" fmla="val 14545"/>
            </a:avLst>
          </a:prstGeom>
          <a:solidFill>
            <a:srgbClr val="E6EEF5"/>
          </a:solidFill>
          <a:ln w="12700">
            <a:solidFill>
              <a:srgbClr val="BFC8D2"/>
            </a:solidFill>
            <a:prstDash val="dash"/>
          </a:ln>
        </p:spPr>
      </p:sp>
      <p:sp>
        <p:nvSpPr>
          <p:cNvPr id="9" name="Shape 6"/>
          <p:cNvSpPr/>
          <p:nvPr/>
        </p:nvSpPr>
        <p:spPr>
          <a:xfrm>
            <a:off x="2011680" y="4800600"/>
            <a:ext cx="3566160" cy="502920"/>
          </a:xfrm>
          <a:prstGeom prst="rect">
            <a:avLst>
              <a:gd name="adj" fmla="val 14545"/>
            </a:avLst>
          </a:prstGeom>
          <a:solidFill>
            <a:srgbClr val="F2F5F8"/>
          </a:solidFill>
          <a:ln w="12700">
            <a:solidFill>
              <a:srgbClr val="BFC8D2"/>
            </a:solidFill>
            <a:prstDash val="dash"/>
          </a:ln>
        </p:spPr>
      </p:sp>
      <p:sp>
        <p:nvSpPr>
          <p:cNvPr id="10" name="Text 7"/>
          <p:cNvSpPr txBox="1"/>
          <p:nvPr/>
        </p:nvSpPr>
        <p:spPr>
          <a:xfrm>
            <a:off x="777240" y="2194560"/>
            <a:ext cx="1097280" cy="502920"/>
          </a:xfrm>
          <a:prstGeom prst="rect">
            <a:avLst/>
          </a:prstGeom>
          <a:noFill/>
          <a:ln/>
        </p:spPr>
        <p:txBody>
          <a:bodyPr wrap="square" lIns="0" tIns="0" rIns="0" bIns="0" rtlCol="0" anchor="ctr"/>
          <a:lstStyle/>
          <a:p>
            <a:pPr indent="0" marL="0">
              <a:buNone/>
            </a:pPr>
            <a:r>
              <a:rPr lang="en-US" sz="1300" dirty="0">
                <a:solidFill>
                  <a:srgbClr val="7F8C9A"/>
                </a:solidFill>
                <a:latin typeface="Calibri" pitchFamily="34" charset="0"/>
                <a:ea typeface="Calibri" pitchFamily="34" charset="-122"/>
                <a:cs typeface="Calibri" pitchFamily="34" charset="-120"/>
              </a:rPr>
              <a:t>Weekly</a:t>
            </a:r>
            <a:endParaRPr lang="en-US" sz="1300" dirty="0"/>
          </a:p>
        </p:txBody>
      </p:sp>
      <p:sp>
        <p:nvSpPr>
          <p:cNvPr id="11" name="Text 8"/>
          <p:cNvSpPr txBox="1"/>
          <p:nvPr/>
        </p:nvSpPr>
        <p:spPr>
          <a:xfrm>
            <a:off x="777240" y="3063240"/>
            <a:ext cx="1097280" cy="502920"/>
          </a:xfrm>
          <a:prstGeom prst="rect">
            <a:avLst/>
          </a:prstGeom>
          <a:noFill/>
          <a:ln/>
        </p:spPr>
        <p:txBody>
          <a:bodyPr wrap="square" lIns="0" tIns="0" rIns="0" bIns="0" rtlCol="0" anchor="ctr"/>
          <a:lstStyle/>
          <a:p>
            <a:pPr indent="0" marL="0">
              <a:buNone/>
            </a:pPr>
            <a:r>
              <a:rPr lang="en-US" sz="1300" dirty="0">
                <a:solidFill>
                  <a:srgbClr val="7F8C9A"/>
                </a:solidFill>
                <a:latin typeface="Calibri" pitchFamily="34" charset="0"/>
                <a:ea typeface="Calibri" pitchFamily="34" charset="-122"/>
                <a:cs typeface="Calibri" pitchFamily="34" charset="-120"/>
              </a:rPr>
              <a:t>Monthly</a:t>
            </a:r>
            <a:endParaRPr lang="en-US" sz="1300" dirty="0"/>
          </a:p>
        </p:txBody>
      </p:sp>
      <p:sp>
        <p:nvSpPr>
          <p:cNvPr id="12" name="Text 9"/>
          <p:cNvSpPr txBox="1"/>
          <p:nvPr/>
        </p:nvSpPr>
        <p:spPr>
          <a:xfrm>
            <a:off x="777240" y="3931920"/>
            <a:ext cx="1097280" cy="502920"/>
          </a:xfrm>
          <a:prstGeom prst="rect">
            <a:avLst/>
          </a:prstGeom>
          <a:noFill/>
          <a:ln/>
        </p:spPr>
        <p:txBody>
          <a:bodyPr wrap="square" lIns="0" tIns="0" rIns="0" bIns="0" rtlCol="0" anchor="ctr"/>
          <a:lstStyle/>
          <a:p>
            <a:pPr indent="0" marL="0">
              <a:buNone/>
            </a:pPr>
            <a:r>
              <a:rPr lang="en-US" sz="1300" dirty="0">
                <a:solidFill>
                  <a:srgbClr val="7F8C9A"/>
                </a:solidFill>
                <a:latin typeface="Calibri" pitchFamily="34" charset="0"/>
                <a:ea typeface="Calibri" pitchFamily="34" charset="-122"/>
                <a:cs typeface="Calibri" pitchFamily="34" charset="-120"/>
              </a:rPr>
              <a:t>Rarely</a:t>
            </a:r>
            <a:endParaRPr lang="en-US" sz="1300" dirty="0"/>
          </a:p>
        </p:txBody>
      </p:sp>
      <p:sp>
        <p:nvSpPr>
          <p:cNvPr id="13" name="Text 10"/>
          <p:cNvSpPr txBox="1"/>
          <p:nvPr/>
        </p:nvSpPr>
        <p:spPr>
          <a:xfrm>
            <a:off x="777240" y="4800600"/>
            <a:ext cx="1097280" cy="502920"/>
          </a:xfrm>
          <a:prstGeom prst="rect">
            <a:avLst/>
          </a:prstGeom>
          <a:noFill/>
          <a:ln/>
        </p:spPr>
        <p:txBody>
          <a:bodyPr wrap="square" lIns="0" tIns="0" rIns="0" bIns="0" rtlCol="0" anchor="ctr"/>
          <a:lstStyle/>
          <a:p>
            <a:pPr indent="0" marL="0">
              <a:buNone/>
            </a:pPr>
            <a:r>
              <a:rPr lang="en-US" sz="1300" dirty="0">
                <a:solidFill>
                  <a:srgbClr val="7F8C9A"/>
                </a:solidFill>
                <a:latin typeface="Calibri" pitchFamily="34" charset="0"/>
                <a:ea typeface="Calibri" pitchFamily="34" charset="-122"/>
                <a:cs typeface="Calibri" pitchFamily="34" charset="-120"/>
              </a:rPr>
              <a:t>Never</a:t>
            </a:r>
            <a:endParaRPr lang="en-US" sz="1300" dirty="0"/>
          </a:p>
        </p:txBody>
      </p:sp>
      <p:sp>
        <p:nvSpPr>
          <p:cNvPr id="14" name="Text 11"/>
          <p:cNvSpPr txBox="1"/>
          <p:nvPr/>
        </p:nvSpPr>
        <p:spPr>
          <a:xfrm>
            <a:off x="8001000" y="1737360"/>
            <a:ext cx="365760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Data needed</a:t>
            </a:r>
            <a:endParaRPr lang="en-US" sz="1400" dirty="0"/>
          </a:p>
        </p:txBody>
      </p:sp>
      <p:sp>
        <p:nvSpPr>
          <p:cNvPr id="15" name="Text 12"/>
          <p:cNvSpPr txBox="1"/>
          <p:nvPr/>
        </p:nvSpPr>
        <p:spPr>
          <a:xfrm>
            <a:off x="8001000" y="2194560"/>
            <a:ext cx="361188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3294B"/>
                </a:solidFill>
                <a:latin typeface="Calibri" pitchFamily="34" charset="0"/>
                <a:ea typeface="Calibri" pitchFamily="34" charset="-122"/>
                <a:cs typeface="Calibri" pitchFamily="34" charset="-120"/>
              </a:rPr>
              <a:t>Survey of 1,000+ loyalty-card holders</a:t>
            </a:r>
            <a:endParaRPr lang="en-US" sz="1400" dirty="0"/>
          </a:p>
          <a:p>
            <a:pPr marL="342900" indent="-342900">
              <a:spcAft>
                <a:spcPts val="600"/>
              </a:spcAft>
              <a:buSzPct val="100000"/>
              <a:buChar char="•"/>
            </a:pPr>
            <a:r>
              <a:rPr lang="en-US" sz="1400" dirty="0">
                <a:solidFill>
                  <a:srgbClr val="13294B"/>
                </a:solidFill>
                <a:latin typeface="Calibri" pitchFamily="34" charset="0"/>
                <a:ea typeface="Calibri" pitchFamily="34" charset="-122"/>
                <a:cs typeface="Calibri" pitchFamily="34" charset="-120"/>
              </a:rPr>
              <a:t>Question: how often do you use a grocery delivery service?</a:t>
            </a:r>
            <a:endParaRPr lang="en-US" sz="1400" dirty="0"/>
          </a:p>
          <a:p>
            <a:pPr marL="342900" indent="-342900">
              <a:spcAft>
                <a:spcPts val="600"/>
              </a:spcAft>
              <a:buSzPct val="100000"/>
              <a:buChar char="•"/>
            </a:pPr>
            <a:r>
              <a:rPr lang="en-US" sz="1400" dirty="0">
                <a:solidFill>
                  <a:srgbClr val="13294B"/>
                </a:solidFill>
                <a:latin typeface="Calibri" pitchFamily="34" charset="0"/>
                <a:ea typeface="Calibri" pitchFamily="34" charset="-122"/>
                <a:cs typeface="Calibri" pitchFamily="34" charset="-120"/>
              </a:rPr>
              <a:t>Cut by store and by basket size</a:t>
            </a:r>
            <a:endParaRPr lang="en-US" sz="1400" dirty="0"/>
          </a:p>
        </p:txBody>
      </p:sp>
      <p:sp>
        <p:nvSpPr>
          <p:cNvPr id="16" name="Text 13"/>
          <p:cNvSpPr txBox="1"/>
          <p:nvPr/>
        </p:nvSpPr>
        <p:spPr>
          <a:xfrm>
            <a:off x="8001000" y="4206240"/>
            <a:ext cx="365760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Owner</a:t>
            </a:r>
            <a:endParaRPr lang="en-US" sz="1400" dirty="0"/>
          </a:p>
        </p:txBody>
      </p:sp>
      <p:sp>
        <p:nvSpPr>
          <p:cNvPr id="17" name="Text 14"/>
          <p:cNvSpPr txBox="1"/>
          <p:nvPr/>
        </p:nvSpPr>
        <p:spPr>
          <a:xfrm>
            <a:off x="8001000" y="4572000"/>
            <a:ext cx="3611880" cy="457200"/>
          </a:xfrm>
          <a:prstGeom prst="rect">
            <a:avLst/>
          </a:prstGeom>
          <a:noFill/>
          <a:ln/>
        </p:spPr>
        <p:txBody>
          <a:bodyPr wrap="square" lIns="0" tIns="0" rIns="0" bIns="0" rtlCol="0" anchor="t"/>
          <a:lstStyle/>
          <a:p>
            <a:pPr indent="0" marL="0">
              <a:buNone/>
            </a:pPr>
            <a:r>
              <a:rPr lang="en-US" sz="1400" dirty="0">
                <a:solidFill>
                  <a:srgbClr val="13294B"/>
                </a:solidFill>
                <a:latin typeface="Calibri" pitchFamily="34" charset="0"/>
                <a:ea typeface="Calibri" pitchFamily="34" charset="-122"/>
                <a:cs typeface="Calibri" pitchFamily="34" charset="-120"/>
              </a:rPr>
              <a:t>Insights team, results by week 3</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section answers one question the CEO will ask, in the order they'll ask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Shape 2"/>
          <p:cNvSpPr/>
          <p:nvPr/>
        </p:nvSpPr>
        <p:spPr>
          <a:xfrm>
            <a:off x="548640" y="1783080"/>
            <a:ext cx="2651760" cy="2103120"/>
          </a:xfrm>
          <a:prstGeom prst="roundRect">
            <a:avLst>
              <a:gd name="adj" fmla="val 3478"/>
            </a:avLst>
          </a:prstGeom>
          <a:solidFill>
            <a:srgbClr val="2F6690"/>
          </a:solidFill>
          <a:ln/>
        </p:spPr>
      </p:sp>
      <p:sp>
        <p:nvSpPr>
          <p:cNvPr id="6" name="Text 3"/>
          <p:cNvSpPr txBox="1"/>
          <p:nvPr/>
        </p:nvSpPr>
        <p:spPr>
          <a:xfrm>
            <a:off x="777240" y="1965960"/>
            <a:ext cx="219456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SECTION 1</a:t>
            </a:r>
            <a:endParaRPr lang="en-US" sz="1200" dirty="0"/>
          </a:p>
        </p:txBody>
      </p:sp>
      <p:sp>
        <p:nvSpPr>
          <p:cNvPr id="7" name="Text 4"/>
          <p:cNvSpPr txBox="1"/>
          <p:nvPr/>
        </p:nvSpPr>
        <p:spPr>
          <a:xfrm>
            <a:off x="77724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Cambria" pitchFamily="34" charset="0"/>
                <a:ea typeface="Cambria" pitchFamily="34" charset="-122"/>
                <a:cs typeface="Cambria" pitchFamily="34" charset="-120"/>
              </a:rPr>
              <a:t>Do customers want it?</a:t>
            </a:r>
            <a:endParaRPr lang="en-US" sz="2100" dirty="0"/>
          </a:p>
        </p:txBody>
      </p:sp>
      <p:sp>
        <p:nvSpPr>
          <p:cNvPr id="8" name="Text 5"/>
          <p:cNvSpPr txBox="1"/>
          <p:nvPr/>
        </p:nvSpPr>
        <p:spPr>
          <a:xfrm>
            <a:off x="548640" y="4114800"/>
            <a:ext cx="26517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Evidence</a:t>
            </a:r>
            <a:endParaRPr lang="en-US" sz="1300" dirty="0"/>
          </a:p>
        </p:txBody>
      </p:sp>
      <p:sp>
        <p:nvSpPr>
          <p:cNvPr id="9" name="Text 6"/>
          <p:cNvSpPr txBox="1"/>
          <p:nvPr/>
        </p:nvSpPr>
        <p:spPr>
          <a:xfrm>
            <a:off x="548640" y="4480560"/>
            <a:ext cx="265176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Survey, competitor usage</a:t>
            </a:r>
            <a:endParaRPr lang="en-US" sz="1500" dirty="0"/>
          </a:p>
        </p:txBody>
      </p:sp>
      <p:sp>
        <p:nvSpPr>
          <p:cNvPr id="10" name="Shape 7"/>
          <p:cNvSpPr/>
          <p:nvPr/>
        </p:nvSpPr>
        <p:spPr>
          <a:xfrm>
            <a:off x="3383280" y="1783080"/>
            <a:ext cx="2651760" cy="2103120"/>
          </a:xfrm>
          <a:prstGeom prst="roundRect">
            <a:avLst>
              <a:gd name="adj" fmla="val 3478"/>
            </a:avLst>
          </a:prstGeom>
          <a:solidFill>
            <a:srgbClr val="13294B"/>
          </a:solidFill>
          <a:ln/>
        </p:spPr>
      </p:sp>
      <p:sp>
        <p:nvSpPr>
          <p:cNvPr id="11" name="Text 8"/>
          <p:cNvSpPr txBox="1"/>
          <p:nvPr/>
        </p:nvSpPr>
        <p:spPr>
          <a:xfrm>
            <a:off x="3611880" y="1965960"/>
            <a:ext cx="219456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SECTION 2</a:t>
            </a:r>
            <a:endParaRPr lang="en-US" sz="1200" dirty="0"/>
          </a:p>
        </p:txBody>
      </p:sp>
      <p:sp>
        <p:nvSpPr>
          <p:cNvPr id="12" name="Text 9"/>
          <p:cNvSpPr txBox="1"/>
          <p:nvPr/>
        </p:nvSpPr>
        <p:spPr>
          <a:xfrm>
            <a:off x="361188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Cambria" pitchFamily="34" charset="0"/>
                <a:ea typeface="Cambria" pitchFamily="34" charset="-122"/>
                <a:cs typeface="Cambria" pitchFamily="34" charset="-120"/>
              </a:rPr>
              <a:t>Can we make money?</a:t>
            </a:r>
            <a:endParaRPr lang="en-US" sz="2100" dirty="0"/>
          </a:p>
        </p:txBody>
      </p:sp>
      <p:sp>
        <p:nvSpPr>
          <p:cNvPr id="13" name="Text 10"/>
          <p:cNvSpPr txBox="1"/>
          <p:nvPr/>
        </p:nvSpPr>
        <p:spPr>
          <a:xfrm>
            <a:off x="3383280" y="4114800"/>
            <a:ext cx="26517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Evidence</a:t>
            </a:r>
            <a:endParaRPr lang="en-US" sz="1300" dirty="0"/>
          </a:p>
        </p:txBody>
      </p:sp>
      <p:sp>
        <p:nvSpPr>
          <p:cNvPr id="14" name="Text 11"/>
          <p:cNvSpPr txBox="1"/>
          <p:nvPr/>
        </p:nvSpPr>
        <p:spPr>
          <a:xfrm>
            <a:off x="3383280" y="4480560"/>
            <a:ext cx="265176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Cost per order, break-even</a:t>
            </a:r>
            <a:endParaRPr lang="en-US" sz="1500" dirty="0"/>
          </a:p>
        </p:txBody>
      </p:sp>
      <p:sp>
        <p:nvSpPr>
          <p:cNvPr id="15" name="Shape 12"/>
          <p:cNvSpPr/>
          <p:nvPr/>
        </p:nvSpPr>
        <p:spPr>
          <a:xfrm>
            <a:off x="6217920" y="1783080"/>
            <a:ext cx="2651760" cy="2103120"/>
          </a:xfrm>
          <a:prstGeom prst="roundRect">
            <a:avLst>
              <a:gd name="adj" fmla="val 3478"/>
            </a:avLst>
          </a:prstGeom>
          <a:solidFill>
            <a:srgbClr val="13294B"/>
          </a:solidFill>
          <a:ln/>
        </p:spPr>
      </p:sp>
      <p:sp>
        <p:nvSpPr>
          <p:cNvPr id="16" name="Text 13"/>
          <p:cNvSpPr txBox="1"/>
          <p:nvPr/>
        </p:nvSpPr>
        <p:spPr>
          <a:xfrm>
            <a:off x="6446520" y="1965960"/>
            <a:ext cx="219456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SECTION 3</a:t>
            </a:r>
            <a:endParaRPr lang="en-US" sz="1200" dirty="0"/>
          </a:p>
        </p:txBody>
      </p:sp>
      <p:sp>
        <p:nvSpPr>
          <p:cNvPr id="17" name="Text 14"/>
          <p:cNvSpPr txBox="1"/>
          <p:nvPr/>
        </p:nvSpPr>
        <p:spPr>
          <a:xfrm>
            <a:off x="644652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Cambria" pitchFamily="34" charset="0"/>
                <a:ea typeface="Cambria" pitchFamily="34" charset="-122"/>
                <a:cs typeface="Cambria" pitchFamily="34" charset="-120"/>
              </a:rPr>
              <a:t>Should we build or partner?</a:t>
            </a:r>
            <a:endParaRPr lang="en-US" sz="2100" dirty="0"/>
          </a:p>
        </p:txBody>
      </p:sp>
      <p:sp>
        <p:nvSpPr>
          <p:cNvPr id="18" name="Text 15"/>
          <p:cNvSpPr txBox="1"/>
          <p:nvPr/>
        </p:nvSpPr>
        <p:spPr>
          <a:xfrm>
            <a:off x="6217920" y="4114800"/>
            <a:ext cx="26517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Evidence</a:t>
            </a:r>
            <a:endParaRPr lang="en-US" sz="1300" dirty="0"/>
          </a:p>
        </p:txBody>
      </p:sp>
      <p:sp>
        <p:nvSpPr>
          <p:cNvPr id="19" name="Text 16"/>
          <p:cNvSpPr txBox="1"/>
          <p:nvPr/>
        </p:nvSpPr>
        <p:spPr>
          <a:xfrm>
            <a:off x="6217920" y="4480560"/>
            <a:ext cx="265176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Partner quotes, market density</a:t>
            </a:r>
            <a:endParaRPr lang="en-US" sz="1500" dirty="0"/>
          </a:p>
        </p:txBody>
      </p:sp>
      <p:sp>
        <p:nvSpPr>
          <p:cNvPr id="20" name="Shape 17"/>
          <p:cNvSpPr/>
          <p:nvPr/>
        </p:nvSpPr>
        <p:spPr>
          <a:xfrm>
            <a:off x="9052560" y="1783080"/>
            <a:ext cx="2651760" cy="2103120"/>
          </a:xfrm>
          <a:prstGeom prst="roundRect">
            <a:avLst>
              <a:gd name="adj" fmla="val 3478"/>
            </a:avLst>
          </a:prstGeom>
          <a:solidFill>
            <a:srgbClr val="13294B"/>
          </a:solidFill>
          <a:ln/>
        </p:spPr>
      </p:sp>
      <p:sp>
        <p:nvSpPr>
          <p:cNvPr id="21" name="Text 18"/>
          <p:cNvSpPr txBox="1"/>
          <p:nvPr/>
        </p:nvSpPr>
        <p:spPr>
          <a:xfrm>
            <a:off x="9281160" y="1965960"/>
            <a:ext cx="219456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SECTION 4</a:t>
            </a:r>
            <a:endParaRPr lang="en-US" sz="1200" dirty="0"/>
          </a:p>
        </p:txBody>
      </p:sp>
      <p:sp>
        <p:nvSpPr>
          <p:cNvPr id="22" name="Text 19"/>
          <p:cNvSpPr txBox="1"/>
          <p:nvPr/>
        </p:nvSpPr>
        <p:spPr>
          <a:xfrm>
            <a:off x="928116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Cambria" pitchFamily="34" charset="0"/>
                <a:ea typeface="Cambria" pitchFamily="34" charset="-122"/>
                <a:cs typeface="Cambria" pitchFamily="34" charset="-120"/>
              </a:rPr>
              <a:t>What do we do first?</a:t>
            </a:r>
            <a:endParaRPr lang="en-US" sz="2100" dirty="0"/>
          </a:p>
        </p:txBody>
      </p:sp>
      <p:sp>
        <p:nvSpPr>
          <p:cNvPr id="23" name="Text 20"/>
          <p:cNvSpPr txBox="1"/>
          <p:nvPr/>
        </p:nvSpPr>
        <p:spPr>
          <a:xfrm>
            <a:off x="9052560" y="4114800"/>
            <a:ext cx="26517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Evidence</a:t>
            </a:r>
            <a:endParaRPr lang="en-US" sz="1300" dirty="0"/>
          </a:p>
        </p:txBody>
      </p:sp>
      <p:sp>
        <p:nvSpPr>
          <p:cNvPr id="24" name="Text 21"/>
          <p:cNvSpPr txBox="1"/>
          <p:nvPr/>
        </p:nvSpPr>
        <p:spPr>
          <a:xfrm>
            <a:off x="9052560" y="4480560"/>
            <a:ext cx="265176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Pilot plan, owners, dates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005840" cy="731520"/>
          </a:xfrm>
          <a:prstGeom prst="rect">
            <a:avLst/>
          </a:prstGeom>
          <a:noFill/>
          <a:ln/>
        </p:spPr>
        <p:txBody>
          <a:bodyPr wrap="square" lIns="0" tIns="0" rIns="0" bIns="0" rtlCol="0" anchor="t"/>
          <a:lstStyle/>
          <a:p>
            <a:pPr indent="0" marL="0">
              <a:buNone/>
            </a:pPr>
            <a:r>
              <a:rPr lang="en-US" sz="3600" b="1" dirty="0">
                <a:solidFill>
                  <a:srgbClr val="2F6690"/>
                </a:solidFill>
                <a:latin typeface="Cambria" pitchFamily="34" charset="0"/>
                <a:ea typeface="Cambria" pitchFamily="34" charset="-122"/>
                <a:cs typeface="Cambria" pitchFamily="34" charset="-120"/>
              </a:rPr>
              <a:t>01</a:t>
            </a:r>
            <a:endParaRPr lang="en-US" sz="3600" dirty="0"/>
          </a:p>
        </p:txBody>
      </p:sp>
      <p:sp>
        <p:nvSpPr>
          <p:cNvPr id="6" name="Text 3"/>
          <p:cNvSpPr txBox="1"/>
          <p:nvPr/>
        </p:nvSpPr>
        <p:spPr>
          <a:xfrm>
            <a:off x="1737360" y="1920240"/>
            <a:ext cx="8229600" cy="548640"/>
          </a:xfrm>
          <a:prstGeom prst="rect">
            <a:avLst/>
          </a:prstGeom>
          <a:noFill/>
          <a:ln/>
        </p:spPr>
        <p:txBody>
          <a:bodyPr wrap="square" lIns="0" tIns="0" rIns="0" bIns="0" rtlCol="0" anchor="t"/>
          <a:lstStyle/>
          <a:p>
            <a:pPr indent="0" marL="0">
              <a:buNone/>
            </a:pPr>
            <a:r>
              <a:rPr lang="en-US" sz="2200" b="1" dirty="0">
                <a:solidFill>
                  <a:srgbClr val="13294B"/>
                </a:solidFill>
                <a:latin typeface="Calibri" pitchFamily="34" charset="0"/>
                <a:ea typeface="Calibri" pitchFamily="34" charset="-122"/>
                <a:cs typeface="Calibri" pitchFamily="34" charset="-120"/>
              </a:rPr>
              <a:t>Do customers want delivery?</a:t>
            </a:r>
            <a:endParaRPr lang="en-US" sz="2200" dirty="0"/>
          </a:p>
        </p:txBody>
      </p:sp>
      <p:sp>
        <p:nvSpPr>
          <p:cNvPr id="7" name="Text 4"/>
          <p:cNvSpPr txBox="1"/>
          <p:nvPr/>
        </p:nvSpPr>
        <p:spPr>
          <a:xfrm>
            <a:off x="548640" y="2807208"/>
            <a:ext cx="1005840" cy="731520"/>
          </a:xfrm>
          <a:prstGeom prst="rect">
            <a:avLst/>
          </a:prstGeom>
          <a:noFill/>
          <a:ln/>
        </p:spPr>
        <p:txBody>
          <a:bodyPr wrap="square" lIns="0" tIns="0" rIns="0" bIns="0" rtlCol="0" anchor="t"/>
          <a:lstStyle/>
          <a:p>
            <a:pPr indent="0" marL="0">
              <a:buNone/>
            </a:pPr>
            <a:r>
              <a:rPr lang="en-US" sz="3600" b="1" dirty="0">
                <a:solidFill>
                  <a:srgbClr val="BFC8D2"/>
                </a:solidFill>
                <a:latin typeface="Cambria" pitchFamily="34" charset="0"/>
                <a:ea typeface="Cambria" pitchFamily="34" charset="-122"/>
                <a:cs typeface="Cambria" pitchFamily="34" charset="-120"/>
              </a:rPr>
              <a:t>02</a:t>
            </a:r>
            <a:endParaRPr lang="en-US" sz="3600" dirty="0"/>
          </a:p>
        </p:txBody>
      </p:sp>
      <p:sp>
        <p:nvSpPr>
          <p:cNvPr id="8" name="Text 5"/>
          <p:cNvSpPr txBox="1"/>
          <p:nvPr/>
        </p:nvSpPr>
        <p:spPr>
          <a:xfrm>
            <a:off x="1737360" y="2944368"/>
            <a:ext cx="8229600" cy="548640"/>
          </a:xfrm>
          <a:prstGeom prst="rect">
            <a:avLst/>
          </a:prstGeom>
          <a:noFill/>
          <a:ln/>
        </p:spPr>
        <p:txBody>
          <a:bodyPr wrap="square" lIns="0" tIns="0" rIns="0" bIns="0" rtlCol="0" anchor="t"/>
          <a:lstStyle/>
          <a:p>
            <a:pPr indent="0" marL="0">
              <a:buNone/>
            </a:pPr>
            <a:r>
              <a:rPr lang="en-US" sz="2200" dirty="0">
                <a:solidFill>
                  <a:srgbClr val="7F8C9A"/>
                </a:solidFill>
                <a:latin typeface="Calibri" pitchFamily="34" charset="0"/>
                <a:ea typeface="Calibri" pitchFamily="34" charset="-122"/>
                <a:cs typeface="Calibri" pitchFamily="34" charset="-120"/>
              </a:rPr>
              <a:t>Can we make money on it?</a:t>
            </a:r>
            <a:endParaRPr lang="en-US" sz="2200" dirty="0"/>
          </a:p>
        </p:txBody>
      </p:sp>
      <p:sp>
        <p:nvSpPr>
          <p:cNvPr id="9" name="Text 6"/>
          <p:cNvSpPr txBox="1"/>
          <p:nvPr/>
        </p:nvSpPr>
        <p:spPr>
          <a:xfrm>
            <a:off x="548640" y="3831336"/>
            <a:ext cx="1005840" cy="731520"/>
          </a:xfrm>
          <a:prstGeom prst="rect">
            <a:avLst/>
          </a:prstGeom>
          <a:noFill/>
          <a:ln/>
        </p:spPr>
        <p:txBody>
          <a:bodyPr wrap="square" lIns="0" tIns="0" rIns="0" bIns="0" rtlCol="0" anchor="t"/>
          <a:lstStyle/>
          <a:p>
            <a:pPr indent="0" marL="0">
              <a:buNone/>
            </a:pPr>
            <a:r>
              <a:rPr lang="en-US" sz="3600" b="1" dirty="0">
                <a:solidFill>
                  <a:srgbClr val="BFC8D2"/>
                </a:solidFill>
                <a:latin typeface="Cambria" pitchFamily="34" charset="0"/>
                <a:ea typeface="Cambria" pitchFamily="34" charset="-122"/>
                <a:cs typeface="Cambria" pitchFamily="34" charset="-120"/>
              </a:rPr>
              <a:t>03</a:t>
            </a:r>
            <a:endParaRPr lang="en-US" sz="3600" dirty="0"/>
          </a:p>
        </p:txBody>
      </p:sp>
      <p:sp>
        <p:nvSpPr>
          <p:cNvPr id="10" name="Text 7"/>
          <p:cNvSpPr txBox="1"/>
          <p:nvPr/>
        </p:nvSpPr>
        <p:spPr>
          <a:xfrm>
            <a:off x="1737360" y="3968496"/>
            <a:ext cx="8229600" cy="548640"/>
          </a:xfrm>
          <a:prstGeom prst="rect">
            <a:avLst/>
          </a:prstGeom>
          <a:noFill/>
          <a:ln/>
        </p:spPr>
        <p:txBody>
          <a:bodyPr wrap="square" lIns="0" tIns="0" rIns="0" bIns="0" rtlCol="0" anchor="t"/>
          <a:lstStyle/>
          <a:p>
            <a:pPr indent="0" marL="0">
              <a:buNone/>
            </a:pPr>
            <a:r>
              <a:rPr lang="en-US" sz="2200" dirty="0">
                <a:solidFill>
                  <a:srgbClr val="7F8C9A"/>
                </a:solidFill>
                <a:latin typeface="Calibri" pitchFamily="34" charset="0"/>
                <a:ea typeface="Calibri" pitchFamily="34" charset="-122"/>
                <a:cs typeface="Calibri" pitchFamily="34" charset="-120"/>
              </a:rPr>
              <a:t>Build or partner?</a:t>
            </a:r>
            <a:endParaRPr lang="en-US" sz="2200" dirty="0"/>
          </a:p>
        </p:txBody>
      </p:sp>
      <p:sp>
        <p:nvSpPr>
          <p:cNvPr id="11" name="Text 8"/>
          <p:cNvSpPr txBox="1"/>
          <p:nvPr/>
        </p:nvSpPr>
        <p:spPr>
          <a:xfrm>
            <a:off x="548640" y="4855464"/>
            <a:ext cx="1005840" cy="731520"/>
          </a:xfrm>
          <a:prstGeom prst="rect">
            <a:avLst/>
          </a:prstGeom>
          <a:noFill/>
          <a:ln/>
        </p:spPr>
        <p:txBody>
          <a:bodyPr wrap="square" lIns="0" tIns="0" rIns="0" bIns="0" rtlCol="0" anchor="t"/>
          <a:lstStyle/>
          <a:p>
            <a:pPr indent="0" marL="0">
              <a:buNone/>
            </a:pPr>
            <a:r>
              <a:rPr lang="en-US" sz="3600" b="1" dirty="0">
                <a:solidFill>
                  <a:srgbClr val="BFC8D2"/>
                </a:solidFill>
                <a:latin typeface="Cambria" pitchFamily="34" charset="0"/>
                <a:ea typeface="Cambria" pitchFamily="34" charset="-122"/>
                <a:cs typeface="Cambria" pitchFamily="34" charset="-120"/>
              </a:rPr>
              <a:t>04</a:t>
            </a:r>
            <a:endParaRPr lang="en-US" sz="3600" dirty="0"/>
          </a:p>
        </p:txBody>
      </p:sp>
      <p:sp>
        <p:nvSpPr>
          <p:cNvPr id="12" name="Text 9"/>
          <p:cNvSpPr txBox="1"/>
          <p:nvPr/>
        </p:nvSpPr>
        <p:spPr>
          <a:xfrm>
            <a:off x="1737360" y="4992624"/>
            <a:ext cx="8229600" cy="548640"/>
          </a:xfrm>
          <a:prstGeom prst="rect">
            <a:avLst/>
          </a:prstGeom>
          <a:noFill/>
          <a:ln/>
        </p:spPr>
        <p:txBody>
          <a:bodyPr wrap="square" lIns="0" tIns="0" rIns="0" bIns="0" rtlCol="0" anchor="t"/>
          <a:lstStyle/>
          <a:p>
            <a:pPr indent="0" marL="0">
              <a:buNone/>
            </a:pPr>
            <a:r>
              <a:rPr lang="en-US" sz="2200" dirty="0">
                <a:solidFill>
                  <a:srgbClr val="7F8C9A"/>
                </a:solidFill>
                <a:latin typeface="Calibri" pitchFamily="34" charset="0"/>
                <a:ea typeface="Calibri" pitchFamily="34" charset="-122"/>
                <a:cs typeface="Calibri" pitchFamily="34" charset="-120"/>
              </a:rPr>
              <a:t>Pilot plan and next steps</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2377440"/>
            <a:ext cx="2697480" cy="2194560"/>
          </a:xfrm>
          <a:prstGeom prst="roundRect">
            <a:avLst>
              <a:gd name="adj" fmla="val 3333"/>
            </a:avLst>
          </a:prstGeom>
          <a:solidFill>
            <a:srgbClr val="F2F5F8"/>
          </a:solidFill>
          <a:ln/>
        </p:spPr>
      </p:sp>
      <p:sp>
        <p:nvSpPr>
          <p:cNvPr id="6" name="Text 3"/>
          <p:cNvSpPr txBox="1"/>
          <p:nvPr/>
        </p:nvSpPr>
        <p:spPr>
          <a:xfrm>
            <a:off x="822960" y="2606040"/>
            <a:ext cx="91440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1</a:t>
            </a:r>
            <a:endParaRPr lang="en-US" sz="4000" dirty="0"/>
          </a:p>
        </p:txBody>
      </p:sp>
      <p:sp>
        <p:nvSpPr>
          <p:cNvPr id="7" name="Text 4"/>
          <p:cNvSpPr txBox="1"/>
          <p:nvPr/>
        </p:nvSpPr>
        <p:spPr>
          <a:xfrm>
            <a:off x="822960" y="3429000"/>
            <a:ext cx="2148840" cy="1005840"/>
          </a:xfrm>
          <a:prstGeom prst="rect">
            <a:avLst/>
          </a:prstGeom>
          <a:noFill/>
          <a:ln/>
        </p:spPr>
        <p:txBody>
          <a:bodyPr wrap="square" lIns="0" tIns="0" rIns="0" bIns="0" rtlCol="0" anchor="t"/>
          <a:lstStyle/>
          <a:p>
            <a:pPr indent="0" marL="0">
              <a:buNone/>
            </a:pPr>
            <a:r>
              <a:rPr lang="en-US" sz="1800" dirty="0">
                <a:solidFill>
                  <a:srgbClr val="4A5868"/>
                </a:solidFill>
                <a:latin typeface="Calibri" pitchFamily="34" charset="0"/>
                <a:ea typeface="Calibri" pitchFamily="34" charset="-122"/>
                <a:cs typeface="Calibri" pitchFamily="34" charset="-120"/>
              </a:rPr>
              <a:t>Do customers want delivery?</a:t>
            </a:r>
            <a:endParaRPr lang="en-US" sz="1800" dirty="0"/>
          </a:p>
        </p:txBody>
      </p:sp>
      <p:sp>
        <p:nvSpPr>
          <p:cNvPr id="8" name="Shape 5"/>
          <p:cNvSpPr/>
          <p:nvPr/>
        </p:nvSpPr>
        <p:spPr>
          <a:xfrm>
            <a:off x="3383280" y="2377440"/>
            <a:ext cx="2697480" cy="2194560"/>
          </a:xfrm>
          <a:prstGeom prst="roundRect">
            <a:avLst>
              <a:gd name="adj" fmla="val 3333"/>
            </a:avLst>
          </a:prstGeom>
          <a:solidFill>
            <a:srgbClr val="2F6690"/>
          </a:solidFill>
          <a:ln/>
        </p:spPr>
      </p:sp>
      <p:sp>
        <p:nvSpPr>
          <p:cNvPr id="9" name="Text 6"/>
          <p:cNvSpPr txBox="1"/>
          <p:nvPr/>
        </p:nvSpPr>
        <p:spPr>
          <a:xfrm>
            <a:off x="3657600" y="2606040"/>
            <a:ext cx="91440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2</a:t>
            </a:r>
            <a:endParaRPr lang="en-US" sz="4000" dirty="0"/>
          </a:p>
        </p:txBody>
      </p:sp>
      <p:sp>
        <p:nvSpPr>
          <p:cNvPr id="10" name="Text 7"/>
          <p:cNvSpPr txBox="1"/>
          <p:nvPr/>
        </p:nvSpPr>
        <p:spPr>
          <a:xfrm>
            <a:off x="3657600" y="3429000"/>
            <a:ext cx="2148840" cy="100584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Can we make money on it?</a:t>
            </a:r>
            <a:endParaRPr lang="en-US" sz="1800" dirty="0"/>
          </a:p>
        </p:txBody>
      </p:sp>
      <p:sp>
        <p:nvSpPr>
          <p:cNvPr id="11" name="Shape 8"/>
          <p:cNvSpPr/>
          <p:nvPr/>
        </p:nvSpPr>
        <p:spPr>
          <a:xfrm>
            <a:off x="6217920" y="2377440"/>
            <a:ext cx="2697480" cy="2194560"/>
          </a:xfrm>
          <a:prstGeom prst="roundRect">
            <a:avLst>
              <a:gd name="adj" fmla="val 3333"/>
            </a:avLst>
          </a:prstGeom>
          <a:solidFill>
            <a:srgbClr val="F2F5F8"/>
          </a:solidFill>
          <a:ln/>
        </p:spPr>
      </p:sp>
      <p:sp>
        <p:nvSpPr>
          <p:cNvPr id="12" name="Text 9"/>
          <p:cNvSpPr txBox="1"/>
          <p:nvPr/>
        </p:nvSpPr>
        <p:spPr>
          <a:xfrm>
            <a:off x="6492240" y="2606040"/>
            <a:ext cx="91440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3</a:t>
            </a:r>
            <a:endParaRPr lang="en-US" sz="4000" dirty="0"/>
          </a:p>
        </p:txBody>
      </p:sp>
      <p:sp>
        <p:nvSpPr>
          <p:cNvPr id="13" name="Text 10"/>
          <p:cNvSpPr txBox="1"/>
          <p:nvPr/>
        </p:nvSpPr>
        <p:spPr>
          <a:xfrm>
            <a:off x="6492240" y="3429000"/>
            <a:ext cx="2148840" cy="1005840"/>
          </a:xfrm>
          <a:prstGeom prst="rect">
            <a:avLst/>
          </a:prstGeom>
          <a:noFill/>
          <a:ln/>
        </p:spPr>
        <p:txBody>
          <a:bodyPr wrap="square" lIns="0" tIns="0" rIns="0" bIns="0" rtlCol="0" anchor="t"/>
          <a:lstStyle/>
          <a:p>
            <a:pPr indent="0" marL="0">
              <a:buNone/>
            </a:pPr>
            <a:r>
              <a:rPr lang="en-US" sz="1800" dirty="0">
                <a:solidFill>
                  <a:srgbClr val="4A5868"/>
                </a:solidFill>
                <a:latin typeface="Calibri" pitchFamily="34" charset="0"/>
                <a:ea typeface="Calibri" pitchFamily="34" charset="-122"/>
                <a:cs typeface="Calibri" pitchFamily="34" charset="-120"/>
              </a:rPr>
              <a:t>Build or partner?</a:t>
            </a:r>
            <a:endParaRPr lang="en-US" sz="1800" dirty="0"/>
          </a:p>
        </p:txBody>
      </p:sp>
      <p:sp>
        <p:nvSpPr>
          <p:cNvPr id="14" name="Shape 11"/>
          <p:cNvSpPr/>
          <p:nvPr/>
        </p:nvSpPr>
        <p:spPr>
          <a:xfrm>
            <a:off x="9052560" y="2377440"/>
            <a:ext cx="2697480" cy="2194560"/>
          </a:xfrm>
          <a:prstGeom prst="roundRect">
            <a:avLst>
              <a:gd name="adj" fmla="val 3333"/>
            </a:avLst>
          </a:prstGeom>
          <a:solidFill>
            <a:srgbClr val="F2F5F8"/>
          </a:solidFill>
          <a:ln/>
        </p:spPr>
      </p:sp>
      <p:sp>
        <p:nvSpPr>
          <p:cNvPr id="15" name="Text 12"/>
          <p:cNvSpPr txBox="1"/>
          <p:nvPr/>
        </p:nvSpPr>
        <p:spPr>
          <a:xfrm>
            <a:off x="9326880" y="2606040"/>
            <a:ext cx="91440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4</a:t>
            </a:r>
            <a:endParaRPr lang="en-US" sz="4000" dirty="0"/>
          </a:p>
        </p:txBody>
      </p:sp>
      <p:sp>
        <p:nvSpPr>
          <p:cNvPr id="16" name="Text 13"/>
          <p:cNvSpPr txBox="1"/>
          <p:nvPr/>
        </p:nvSpPr>
        <p:spPr>
          <a:xfrm>
            <a:off x="9326880" y="3429000"/>
            <a:ext cx="2148840" cy="1005840"/>
          </a:xfrm>
          <a:prstGeom prst="rect">
            <a:avLst/>
          </a:prstGeom>
          <a:noFill/>
          <a:ln/>
        </p:spPr>
        <p:txBody>
          <a:bodyPr wrap="square" lIns="0" tIns="0" rIns="0" bIns="0" rtlCol="0" anchor="t"/>
          <a:lstStyle/>
          <a:p>
            <a:pPr indent="0" marL="0">
              <a:buNone/>
            </a:pPr>
            <a:r>
              <a:rPr lang="en-US" sz="1800" dirty="0">
                <a:solidFill>
                  <a:srgbClr val="4A5868"/>
                </a:solidFill>
                <a:latin typeface="Calibri" pitchFamily="34" charset="0"/>
                <a:ea typeface="Calibri" pitchFamily="34" charset="-122"/>
                <a:cs typeface="Calibri" pitchFamily="34" charset="-120"/>
              </a:rPr>
              <a:t>Pilot plan and next steps</a:t>
            </a:r>
            <a:endParaRPr lang="en-US" sz="1800" dirty="0"/>
          </a:p>
        </p:txBody>
      </p:sp>
      <p:sp>
        <p:nvSpPr>
          <p:cNvPr id="17" name="Text 14"/>
          <p:cNvSpPr txBox="1"/>
          <p:nvPr/>
        </p:nvSpPr>
        <p:spPr>
          <a:xfrm>
            <a:off x="3383280" y="4709160"/>
            <a:ext cx="2697480" cy="365760"/>
          </a:xfrm>
          <a:prstGeom prst="rect">
            <a:avLst/>
          </a:prstGeom>
          <a:noFill/>
          <a:ln/>
        </p:spPr>
        <p:txBody>
          <a:bodyPr wrap="square" lIns="0" tIns="0" rIns="0" bIns="0" rtlCol="0" anchor="t"/>
          <a:lstStyle/>
          <a:p>
            <a:pPr algn="ctr" indent="0" marL="0">
              <a:buNone/>
            </a:pPr>
            <a:r>
              <a:rPr lang="en-US" sz="1300" b="1" dirty="0">
                <a:solidFill>
                  <a:srgbClr val="2F6690"/>
                </a:solidFill>
                <a:latin typeface="Calibri" pitchFamily="34" charset="0"/>
                <a:ea typeface="Calibri" pitchFamily="34" charset="-122"/>
                <a:cs typeface="Calibri" pitchFamily="34" charset="-120"/>
              </a:rPr>
              <a:t>We are here</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371600" cy="548640"/>
          </a:xfrm>
          <a:prstGeom prst="rect">
            <a:avLst/>
          </a:prstGeom>
          <a:noFill/>
          <a:ln/>
        </p:spPr>
        <p:txBody>
          <a:bodyPr wrap="square" lIns="0" tIns="0" rIns="0" bIns="0" rtlCol="0" anchor="t"/>
          <a:lstStyle/>
          <a:p>
            <a:pPr indent="0" marL="0">
              <a:buNone/>
            </a:pPr>
            <a:r>
              <a:rPr lang="en-US" sz="2200" b="1" dirty="0">
                <a:solidFill>
                  <a:srgbClr val="2F6690"/>
                </a:solidFill>
                <a:latin typeface="Cambria" pitchFamily="34" charset="0"/>
                <a:ea typeface="Cambria" pitchFamily="34" charset="-122"/>
                <a:cs typeface="Cambria" pitchFamily="34" charset="-120"/>
              </a:rPr>
              <a:t>9:00</a:t>
            </a:r>
            <a:endParaRPr lang="en-US" sz="2200" dirty="0"/>
          </a:p>
        </p:txBody>
      </p:sp>
      <p:sp>
        <p:nvSpPr>
          <p:cNvPr id="6" name="Text 3"/>
          <p:cNvSpPr txBox="1"/>
          <p:nvPr/>
        </p:nvSpPr>
        <p:spPr>
          <a:xfrm>
            <a:off x="2194560" y="1828800"/>
            <a:ext cx="6858000" cy="548640"/>
          </a:xfrm>
          <a:prstGeom prst="rect">
            <a:avLst/>
          </a:prstGeom>
          <a:noFill/>
          <a:ln/>
        </p:spPr>
        <p:txBody>
          <a:bodyPr wrap="square" lIns="0" tIns="0" rIns="0" bIns="0" rtlCol="0" anchor="t"/>
          <a:lstStyle/>
          <a:p>
            <a:pPr indent="0" marL="0">
              <a:buNone/>
            </a:pPr>
            <a:r>
              <a:rPr lang="en-US" sz="2000" dirty="0">
                <a:solidFill>
                  <a:srgbClr val="13294B"/>
                </a:solidFill>
                <a:latin typeface="Calibri" pitchFamily="34" charset="0"/>
                <a:ea typeface="Calibri" pitchFamily="34" charset="-122"/>
                <a:cs typeface="Calibri" pitchFamily="34" charset="-120"/>
              </a:rPr>
              <a:t>Do customers want delivery?</a:t>
            </a:r>
            <a:endParaRPr lang="en-US" sz="2000" dirty="0"/>
          </a:p>
        </p:txBody>
      </p:sp>
      <p:sp>
        <p:nvSpPr>
          <p:cNvPr id="7" name="Shape 4"/>
          <p:cNvSpPr/>
          <p:nvPr/>
        </p:nvSpPr>
        <p:spPr>
          <a:xfrm>
            <a:off x="9814255" y="1801368"/>
            <a:ext cx="1828800" cy="457200"/>
          </a:xfrm>
          <a:prstGeom prst="roundRect">
            <a:avLst>
              <a:gd name="adj" fmla="val 16000"/>
            </a:avLst>
          </a:prstGeom>
          <a:solidFill>
            <a:srgbClr val="F2F5F8"/>
          </a:solidFill>
          <a:ln/>
        </p:spPr>
      </p:sp>
      <p:sp>
        <p:nvSpPr>
          <p:cNvPr id="8" name="Text 5"/>
          <p:cNvSpPr txBox="1"/>
          <p:nvPr/>
        </p:nvSpPr>
        <p:spPr>
          <a:xfrm>
            <a:off x="9814255" y="1801368"/>
            <a:ext cx="1828800" cy="457200"/>
          </a:xfrm>
          <a:prstGeom prst="rect">
            <a:avLst/>
          </a:prstGeom>
          <a:noFill/>
          <a:ln/>
        </p:spPr>
        <p:txBody>
          <a:bodyPr wrap="square" lIns="0" tIns="0" rIns="0" bIns="0" rtlCol="0" anchor="ctr"/>
          <a:lstStyle/>
          <a:p>
            <a:pPr algn="ctr" indent="0" marL="0">
              <a:buNone/>
            </a:pPr>
            <a:r>
              <a:rPr lang="en-US" sz="1400" dirty="0">
                <a:solidFill>
                  <a:srgbClr val="4A5868"/>
                </a:solidFill>
                <a:latin typeface="Calibri" pitchFamily="34" charset="0"/>
                <a:ea typeface="Calibri" pitchFamily="34" charset="-122"/>
                <a:cs typeface="Calibri" pitchFamily="34" charset="-120"/>
              </a:rPr>
              <a:t>Insights</a:t>
            </a:r>
            <a:endParaRPr lang="en-US" sz="1400" dirty="0"/>
          </a:p>
        </p:txBody>
      </p:sp>
      <p:sp>
        <p:nvSpPr>
          <p:cNvPr id="9" name="Shape 6"/>
          <p:cNvSpPr/>
          <p:nvPr/>
        </p:nvSpPr>
        <p:spPr>
          <a:xfrm>
            <a:off x="548640" y="2560320"/>
            <a:ext cx="11094415" cy="0"/>
          </a:xfrm>
          <a:prstGeom prst="line">
            <a:avLst/>
          </a:prstGeom>
          <a:noFill/>
          <a:ln w="12700">
            <a:solidFill>
              <a:srgbClr val="DDE3EA"/>
            </a:solidFill>
            <a:prstDash val="solid"/>
          </a:ln>
        </p:spPr>
      </p:sp>
      <p:sp>
        <p:nvSpPr>
          <p:cNvPr id="10" name="Text 7"/>
          <p:cNvSpPr txBox="1"/>
          <p:nvPr/>
        </p:nvSpPr>
        <p:spPr>
          <a:xfrm>
            <a:off x="548640" y="2743200"/>
            <a:ext cx="1371600" cy="548640"/>
          </a:xfrm>
          <a:prstGeom prst="rect">
            <a:avLst/>
          </a:prstGeom>
          <a:noFill/>
          <a:ln/>
        </p:spPr>
        <p:txBody>
          <a:bodyPr wrap="square" lIns="0" tIns="0" rIns="0" bIns="0" rtlCol="0" anchor="t"/>
          <a:lstStyle/>
          <a:p>
            <a:pPr indent="0" marL="0">
              <a:buNone/>
            </a:pPr>
            <a:r>
              <a:rPr lang="en-US" sz="2200" b="1" dirty="0">
                <a:solidFill>
                  <a:srgbClr val="2F6690"/>
                </a:solidFill>
                <a:latin typeface="Cambria" pitchFamily="34" charset="0"/>
                <a:ea typeface="Cambria" pitchFamily="34" charset="-122"/>
                <a:cs typeface="Cambria" pitchFamily="34" charset="-120"/>
              </a:rPr>
              <a:t>9:20</a:t>
            </a:r>
            <a:endParaRPr lang="en-US" sz="2200" dirty="0"/>
          </a:p>
        </p:txBody>
      </p:sp>
      <p:sp>
        <p:nvSpPr>
          <p:cNvPr id="11" name="Text 8"/>
          <p:cNvSpPr txBox="1"/>
          <p:nvPr/>
        </p:nvSpPr>
        <p:spPr>
          <a:xfrm>
            <a:off x="2194560" y="2788920"/>
            <a:ext cx="6858000" cy="548640"/>
          </a:xfrm>
          <a:prstGeom prst="rect">
            <a:avLst/>
          </a:prstGeom>
          <a:noFill/>
          <a:ln/>
        </p:spPr>
        <p:txBody>
          <a:bodyPr wrap="square" lIns="0" tIns="0" rIns="0" bIns="0" rtlCol="0" anchor="t"/>
          <a:lstStyle/>
          <a:p>
            <a:pPr indent="0" marL="0">
              <a:buNone/>
            </a:pPr>
            <a:r>
              <a:rPr lang="en-US" sz="2000" dirty="0">
                <a:solidFill>
                  <a:srgbClr val="13294B"/>
                </a:solidFill>
                <a:latin typeface="Calibri" pitchFamily="34" charset="0"/>
                <a:ea typeface="Calibri" pitchFamily="34" charset="-122"/>
                <a:cs typeface="Calibri" pitchFamily="34" charset="-120"/>
              </a:rPr>
              <a:t>Can we make money on it?</a:t>
            </a:r>
            <a:endParaRPr lang="en-US" sz="2000" dirty="0"/>
          </a:p>
        </p:txBody>
      </p:sp>
      <p:sp>
        <p:nvSpPr>
          <p:cNvPr id="12" name="Shape 9"/>
          <p:cNvSpPr/>
          <p:nvPr/>
        </p:nvSpPr>
        <p:spPr>
          <a:xfrm>
            <a:off x="9814255" y="2761488"/>
            <a:ext cx="1828800" cy="457200"/>
          </a:xfrm>
          <a:prstGeom prst="roundRect">
            <a:avLst>
              <a:gd name="adj" fmla="val 16000"/>
            </a:avLst>
          </a:prstGeom>
          <a:solidFill>
            <a:srgbClr val="F2F5F8"/>
          </a:solidFill>
          <a:ln/>
        </p:spPr>
      </p:sp>
      <p:sp>
        <p:nvSpPr>
          <p:cNvPr id="13" name="Text 10"/>
          <p:cNvSpPr txBox="1"/>
          <p:nvPr/>
        </p:nvSpPr>
        <p:spPr>
          <a:xfrm>
            <a:off x="9814255" y="2761488"/>
            <a:ext cx="1828800" cy="457200"/>
          </a:xfrm>
          <a:prstGeom prst="rect">
            <a:avLst/>
          </a:prstGeom>
          <a:noFill/>
          <a:ln/>
        </p:spPr>
        <p:txBody>
          <a:bodyPr wrap="square" lIns="0" tIns="0" rIns="0" bIns="0" rtlCol="0" anchor="ctr"/>
          <a:lstStyle/>
          <a:p>
            <a:pPr algn="ctr" indent="0" marL="0">
              <a:buNone/>
            </a:pPr>
            <a:r>
              <a:rPr lang="en-US" sz="1400" dirty="0">
                <a:solidFill>
                  <a:srgbClr val="4A5868"/>
                </a:solidFill>
                <a:latin typeface="Calibri" pitchFamily="34" charset="0"/>
                <a:ea typeface="Calibri" pitchFamily="34" charset="-122"/>
                <a:cs typeface="Calibri" pitchFamily="34" charset="-120"/>
              </a:rPr>
              <a:t>Finance</a:t>
            </a:r>
            <a:endParaRPr lang="en-US" sz="1400" dirty="0"/>
          </a:p>
        </p:txBody>
      </p:sp>
      <p:sp>
        <p:nvSpPr>
          <p:cNvPr id="14" name="Shape 11"/>
          <p:cNvSpPr/>
          <p:nvPr/>
        </p:nvSpPr>
        <p:spPr>
          <a:xfrm>
            <a:off x="548640" y="3520440"/>
            <a:ext cx="11094415" cy="0"/>
          </a:xfrm>
          <a:prstGeom prst="line">
            <a:avLst/>
          </a:prstGeom>
          <a:noFill/>
          <a:ln w="12700">
            <a:solidFill>
              <a:srgbClr val="DDE3EA"/>
            </a:solidFill>
            <a:prstDash val="solid"/>
          </a:ln>
        </p:spPr>
      </p:sp>
      <p:sp>
        <p:nvSpPr>
          <p:cNvPr id="15" name="Text 12"/>
          <p:cNvSpPr txBox="1"/>
          <p:nvPr/>
        </p:nvSpPr>
        <p:spPr>
          <a:xfrm>
            <a:off x="548640" y="3703320"/>
            <a:ext cx="1371600" cy="548640"/>
          </a:xfrm>
          <a:prstGeom prst="rect">
            <a:avLst/>
          </a:prstGeom>
          <a:noFill/>
          <a:ln/>
        </p:spPr>
        <p:txBody>
          <a:bodyPr wrap="square" lIns="0" tIns="0" rIns="0" bIns="0" rtlCol="0" anchor="t"/>
          <a:lstStyle/>
          <a:p>
            <a:pPr indent="0" marL="0">
              <a:buNone/>
            </a:pPr>
            <a:r>
              <a:rPr lang="en-US" sz="2200" b="1" dirty="0">
                <a:solidFill>
                  <a:srgbClr val="2F6690"/>
                </a:solidFill>
                <a:latin typeface="Cambria" pitchFamily="34" charset="0"/>
                <a:ea typeface="Cambria" pitchFamily="34" charset="-122"/>
                <a:cs typeface="Cambria" pitchFamily="34" charset="-120"/>
              </a:rPr>
              <a:t>9:45</a:t>
            </a:r>
            <a:endParaRPr lang="en-US" sz="2200" dirty="0"/>
          </a:p>
        </p:txBody>
      </p:sp>
      <p:sp>
        <p:nvSpPr>
          <p:cNvPr id="16" name="Text 13"/>
          <p:cNvSpPr txBox="1"/>
          <p:nvPr/>
        </p:nvSpPr>
        <p:spPr>
          <a:xfrm>
            <a:off x="2194560" y="3749040"/>
            <a:ext cx="6858000" cy="548640"/>
          </a:xfrm>
          <a:prstGeom prst="rect">
            <a:avLst/>
          </a:prstGeom>
          <a:noFill/>
          <a:ln/>
        </p:spPr>
        <p:txBody>
          <a:bodyPr wrap="square" lIns="0" tIns="0" rIns="0" bIns="0" rtlCol="0" anchor="t"/>
          <a:lstStyle/>
          <a:p>
            <a:pPr indent="0" marL="0">
              <a:buNone/>
            </a:pPr>
            <a:r>
              <a:rPr lang="en-US" sz="2000" dirty="0">
                <a:solidFill>
                  <a:srgbClr val="13294B"/>
                </a:solidFill>
                <a:latin typeface="Calibri" pitchFamily="34" charset="0"/>
                <a:ea typeface="Calibri" pitchFamily="34" charset="-122"/>
                <a:cs typeface="Calibri" pitchFamily="34" charset="-120"/>
              </a:rPr>
              <a:t>Build or partner?</a:t>
            </a:r>
            <a:endParaRPr lang="en-US" sz="2000" dirty="0"/>
          </a:p>
        </p:txBody>
      </p:sp>
      <p:sp>
        <p:nvSpPr>
          <p:cNvPr id="17" name="Shape 14"/>
          <p:cNvSpPr/>
          <p:nvPr/>
        </p:nvSpPr>
        <p:spPr>
          <a:xfrm>
            <a:off x="9814255" y="3721608"/>
            <a:ext cx="1828800" cy="457200"/>
          </a:xfrm>
          <a:prstGeom prst="roundRect">
            <a:avLst>
              <a:gd name="adj" fmla="val 16000"/>
            </a:avLst>
          </a:prstGeom>
          <a:solidFill>
            <a:srgbClr val="F2F5F8"/>
          </a:solidFill>
          <a:ln/>
        </p:spPr>
      </p:sp>
      <p:sp>
        <p:nvSpPr>
          <p:cNvPr id="18" name="Text 15"/>
          <p:cNvSpPr txBox="1"/>
          <p:nvPr/>
        </p:nvSpPr>
        <p:spPr>
          <a:xfrm>
            <a:off x="9814255" y="3721608"/>
            <a:ext cx="1828800" cy="457200"/>
          </a:xfrm>
          <a:prstGeom prst="rect">
            <a:avLst/>
          </a:prstGeom>
          <a:noFill/>
          <a:ln/>
        </p:spPr>
        <p:txBody>
          <a:bodyPr wrap="square" lIns="0" tIns="0" rIns="0" bIns="0" rtlCol="0" anchor="ctr"/>
          <a:lstStyle/>
          <a:p>
            <a:pPr algn="ctr" indent="0" marL="0">
              <a:buNone/>
            </a:pPr>
            <a:r>
              <a:rPr lang="en-US" sz="1400" dirty="0">
                <a:solidFill>
                  <a:srgbClr val="4A5868"/>
                </a:solidFill>
                <a:latin typeface="Calibri" pitchFamily="34" charset="0"/>
                <a:ea typeface="Calibri" pitchFamily="34" charset="-122"/>
                <a:cs typeface="Calibri" pitchFamily="34" charset="-120"/>
              </a:rPr>
              <a:t>Strategy</a:t>
            </a:r>
            <a:endParaRPr lang="en-US" sz="1400" dirty="0"/>
          </a:p>
        </p:txBody>
      </p:sp>
      <p:sp>
        <p:nvSpPr>
          <p:cNvPr id="19" name="Shape 16"/>
          <p:cNvSpPr/>
          <p:nvPr/>
        </p:nvSpPr>
        <p:spPr>
          <a:xfrm>
            <a:off x="548640" y="4480560"/>
            <a:ext cx="11094415" cy="0"/>
          </a:xfrm>
          <a:prstGeom prst="line">
            <a:avLst/>
          </a:prstGeom>
          <a:noFill/>
          <a:ln w="12700">
            <a:solidFill>
              <a:srgbClr val="DDE3EA"/>
            </a:solidFill>
            <a:prstDash val="solid"/>
          </a:ln>
        </p:spPr>
      </p:sp>
      <p:sp>
        <p:nvSpPr>
          <p:cNvPr id="20" name="Text 17"/>
          <p:cNvSpPr txBox="1"/>
          <p:nvPr/>
        </p:nvSpPr>
        <p:spPr>
          <a:xfrm>
            <a:off x="548640" y="4663440"/>
            <a:ext cx="1371600" cy="548640"/>
          </a:xfrm>
          <a:prstGeom prst="rect">
            <a:avLst/>
          </a:prstGeom>
          <a:noFill/>
          <a:ln/>
        </p:spPr>
        <p:txBody>
          <a:bodyPr wrap="square" lIns="0" tIns="0" rIns="0" bIns="0" rtlCol="0" anchor="t"/>
          <a:lstStyle/>
          <a:p>
            <a:pPr indent="0" marL="0">
              <a:buNone/>
            </a:pPr>
            <a:r>
              <a:rPr lang="en-US" sz="2200" b="1" dirty="0">
                <a:solidFill>
                  <a:srgbClr val="2F6690"/>
                </a:solidFill>
                <a:latin typeface="Cambria" pitchFamily="34" charset="0"/>
                <a:ea typeface="Cambria" pitchFamily="34" charset="-122"/>
                <a:cs typeface="Cambria" pitchFamily="34" charset="-120"/>
              </a:rPr>
              <a:t>10:15</a:t>
            </a:r>
            <a:endParaRPr lang="en-US" sz="2200" dirty="0"/>
          </a:p>
        </p:txBody>
      </p:sp>
      <p:sp>
        <p:nvSpPr>
          <p:cNvPr id="21" name="Text 18"/>
          <p:cNvSpPr txBox="1"/>
          <p:nvPr/>
        </p:nvSpPr>
        <p:spPr>
          <a:xfrm>
            <a:off x="2194560" y="4709160"/>
            <a:ext cx="6858000" cy="548640"/>
          </a:xfrm>
          <a:prstGeom prst="rect">
            <a:avLst/>
          </a:prstGeom>
          <a:noFill/>
          <a:ln/>
        </p:spPr>
        <p:txBody>
          <a:bodyPr wrap="square" lIns="0" tIns="0" rIns="0" bIns="0" rtlCol="0" anchor="t"/>
          <a:lstStyle/>
          <a:p>
            <a:pPr indent="0" marL="0">
              <a:buNone/>
            </a:pPr>
            <a:r>
              <a:rPr lang="en-US" sz="2000" dirty="0">
                <a:solidFill>
                  <a:srgbClr val="13294B"/>
                </a:solidFill>
                <a:latin typeface="Calibri" pitchFamily="34" charset="0"/>
                <a:ea typeface="Calibri" pitchFamily="34" charset="-122"/>
                <a:cs typeface="Calibri" pitchFamily="34" charset="-120"/>
              </a:rPr>
              <a:t>Pilot plan and decision</a:t>
            </a:r>
            <a:endParaRPr lang="en-US" sz="2000" dirty="0"/>
          </a:p>
        </p:txBody>
      </p:sp>
      <p:sp>
        <p:nvSpPr>
          <p:cNvPr id="22" name="Shape 19"/>
          <p:cNvSpPr/>
          <p:nvPr/>
        </p:nvSpPr>
        <p:spPr>
          <a:xfrm>
            <a:off x="9814255" y="4681728"/>
            <a:ext cx="1828800" cy="457200"/>
          </a:xfrm>
          <a:prstGeom prst="roundRect">
            <a:avLst>
              <a:gd name="adj" fmla="val 16000"/>
            </a:avLst>
          </a:prstGeom>
          <a:solidFill>
            <a:srgbClr val="F2F5F8"/>
          </a:solidFill>
          <a:ln/>
        </p:spPr>
      </p:sp>
      <p:sp>
        <p:nvSpPr>
          <p:cNvPr id="23" name="Text 20"/>
          <p:cNvSpPr txBox="1"/>
          <p:nvPr/>
        </p:nvSpPr>
        <p:spPr>
          <a:xfrm>
            <a:off x="9814255" y="4681728"/>
            <a:ext cx="1828800" cy="457200"/>
          </a:xfrm>
          <a:prstGeom prst="rect">
            <a:avLst/>
          </a:prstGeom>
          <a:noFill/>
          <a:ln/>
        </p:spPr>
        <p:txBody>
          <a:bodyPr wrap="square" lIns="0" tIns="0" rIns="0" bIns="0" rtlCol="0" anchor="ctr"/>
          <a:lstStyle/>
          <a:p>
            <a:pPr algn="ctr" indent="0" marL="0">
              <a:buNone/>
            </a:pPr>
            <a:r>
              <a:rPr lang="en-US" sz="1400" dirty="0">
                <a:solidFill>
                  <a:srgbClr val="4A5868"/>
                </a:solidFill>
                <a:latin typeface="Calibri" pitchFamily="34" charset="0"/>
                <a:ea typeface="Calibri" pitchFamily="34" charset="-122"/>
                <a:cs typeface="Calibri" pitchFamily="34" charset="-120"/>
              </a:rPr>
              <a:t>All</a:t>
            </a:r>
            <a:endParaRPr lang="en-US" sz="1400" dirty="0"/>
          </a:p>
        </p:txBody>
      </p:sp>
      <p:sp>
        <p:nvSpPr>
          <p:cNvPr id="24" name="Shape 21"/>
          <p:cNvSpPr/>
          <p:nvPr/>
        </p:nvSpPr>
        <p:spPr>
          <a:xfrm>
            <a:off x="548640" y="5440680"/>
            <a:ext cx="11094415" cy="0"/>
          </a:xfrm>
          <a:prstGeom prst="line">
            <a:avLst/>
          </a:prstGeom>
          <a:noFill/>
          <a:ln w="12700">
            <a:solidFill>
              <a:srgbClr val="DDE3EA"/>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02</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Issue trees and structure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Break the problem into pieces you can test. MECE trees, hypothesis trees, and the math behind them.</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decision comes down to three questions we can test before committing capital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issue tree template</a:t>
            </a:r>
            <a:endParaRPr lang="en-US" sz="1000" dirty="0"/>
          </a:p>
        </p:txBody>
      </p:sp>
      <p:sp>
        <p:nvSpPr>
          <p:cNvPr id="5" name="Shape 2"/>
          <p:cNvSpPr/>
          <p:nvPr/>
        </p:nvSpPr>
        <p:spPr>
          <a:xfrm>
            <a:off x="548640" y="2606040"/>
            <a:ext cx="2651760" cy="1280160"/>
          </a:xfrm>
          <a:prstGeom prst="roundRect">
            <a:avLst>
              <a:gd name="adj" fmla="val 5714"/>
            </a:avLst>
          </a:prstGeom>
          <a:solidFill>
            <a:srgbClr val="13294B"/>
          </a:solidFill>
          <a:ln/>
        </p:spPr>
      </p:sp>
      <p:sp>
        <p:nvSpPr>
          <p:cNvPr id="6" name="Text 3"/>
          <p:cNvSpPr txBox="1"/>
          <p:nvPr/>
        </p:nvSpPr>
        <p:spPr>
          <a:xfrm>
            <a:off x="731520" y="2606040"/>
            <a:ext cx="2286000" cy="128016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Should we launch our own delivery service?</a:t>
            </a:r>
            <a:endParaRPr lang="en-US" sz="1700" dirty="0"/>
          </a:p>
        </p:txBody>
      </p:sp>
      <p:sp>
        <p:nvSpPr>
          <p:cNvPr id="7" name="Shape 4"/>
          <p:cNvSpPr/>
          <p:nvPr/>
        </p:nvSpPr>
        <p:spPr>
          <a:xfrm>
            <a:off x="3200400" y="3246120"/>
            <a:ext cx="457200" cy="0"/>
          </a:xfrm>
          <a:prstGeom prst="line">
            <a:avLst/>
          </a:prstGeom>
          <a:noFill/>
          <a:ln w="19050">
            <a:solidFill>
              <a:srgbClr val="BFC8D2"/>
            </a:solidFill>
            <a:prstDash val="solid"/>
          </a:ln>
        </p:spPr>
      </p:sp>
      <p:sp>
        <p:nvSpPr>
          <p:cNvPr id="8" name="Shape 5"/>
          <p:cNvSpPr/>
          <p:nvPr/>
        </p:nvSpPr>
        <p:spPr>
          <a:xfrm>
            <a:off x="3657600" y="2240280"/>
            <a:ext cx="0" cy="1005840"/>
          </a:xfrm>
          <a:prstGeom prst="line">
            <a:avLst/>
          </a:prstGeom>
          <a:noFill/>
          <a:ln w="19050">
            <a:solidFill>
              <a:srgbClr val="BFC8D2"/>
            </a:solidFill>
            <a:prstDash val="solid"/>
          </a:ln>
        </p:spPr>
      </p:sp>
      <p:sp>
        <p:nvSpPr>
          <p:cNvPr id="9" name="Shape 6"/>
          <p:cNvSpPr/>
          <p:nvPr/>
        </p:nvSpPr>
        <p:spPr>
          <a:xfrm>
            <a:off x="3657600" y="2240280"/>
            <a:ext cx="502920" cy="0"/>
          </a:xfrm>
          <a:prstGeom prst="line">
            <a:avLst/>
          </a:prstGeom>
          <a:noFill/>
          <a:ln w="19050">
            <a:solidFill>
              <a:srgbClr val="BFC8D2"/>
            </a:solidFill>
            <a:prstDash val="solid"/>
          </a:ln>
        </p:spPr>
      </p:sp>
      <p:sp>
        <p:nvSpPr>
          <p:cNvPr id="10" name="Shape 7"/>
          <p:cNvSpPr/>
          <p:nvPr/>
        </p:nvSpPr>
        <p:spPr>
          <a:xfrm>
            <a:off x="4160520" y="1691640"/>
            <a:ext cx="3291840" cy="1097280"/>
          </a:xfrm>
          <a:prstGeom prst="roundRect">
            <a:avLst>
              <a:gd name="adj" fmla="val 6667"/>
            </a:avLst>
          </a:prstGeom>
          <a:solidFill>
            <a:srgbClr val="2F6690"/>
          </a:solidFill>
          <a:ln/>
        </p:spPr>
      </p:sp>
      <p:sp>
        <p:nvSpPr>
          <p:cNvPr id="11" name="Text 8"/>
          <p:cNvSpPr txBox="1"/>
          <p:nvPr/>
        </p:nvSpPr>
        <p:spPr>
          <a:xfrm>
            <a:off x="4343400" y="169164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Customers want delivery from us</a:t>
            </a:r>
            <a:endParaRPr lang="en-US" sz="1600" dirty="0"/>
          </a:p>
        </p:txBody>
      </p:sp>
      <p:sp>
        <p:nvSpPr>
          <p:cNvPr id="12" name="Shape 9"/>
          <p:cNvSpPr/>
          <p:nvPr/>
        </p:nvSpPr>
        <p:spPr>
          <a:xfrm>
            <a:off x="7452360" y="2240280"/>
            <a:ext cx="411480" cy="0"/>
          </a:xfrm>
          <a:prstGeom prst="line">
            <a:avLst/>
          </a:prstGeom>
          <a:noFill/>
          <a:ln w="19050">
            <a:solidFill>
              <a:srgbClr val="BFC8D2"/>
            </a:solidFill>
            <a:prstDash val="solid"/>
          </a:ln>
        </p:spPr>
      </p:sp>
      <p:sp>
        <p:nvSpPr>
          <p:cNvPr id="13" name="Shape 10"/>
          <p:cNvSpPr/>
          <p:nvPr/>
        </p:nvSpPr>
        <p:spPr>
          <a:xfrm>
            <a:off x="7863840" y="1691640"/>
            <a:ext cx="3779215" cy="1097280"/>
          </a:xfrm>
          <a:prstGeom prst="roundRect">
            <a:avLst>
              <a:gd name="adj" fmla="val 6667"/>
            </a:avLst>
          </a:prstGeom>
          <a:solidFill>
            <a:srgbClr val="F2F5F8"/>
          </a:solidFill>
          <a:ln w="12700">
            <a:solidFill>
              <a:srgbClr val="DDE3EA"/>
            </a:solidFill>
            <a:prstDash val="solid"/>
          </a:ln>
        </p:spPr>
      </p:sp>
      <p:sp>
        <p:nvSpPr>
          <p:cNvPr id="14" name="Text 11"/>
          <p:cNvSpPr txBox="1"/>
          <p:nvPr/>
        </p:nvSpPr>
        <p:spPr>
          <a:xfrm>
            <a:off x="8046720" y="1691640"/>
            <a:ext cx="3413455" cy="109728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Test: </a:t>
            </a:r>
            <a:pPr indent="0" marL="0">
              <a:buNone/>
            </a:pPr>
            <a:r>
              <a:rPr lang="en-US" sz="1400" dirty="0">
                <a:solidFill>
                  <a:srgbClr val="13294B"/>
                </a:solidFill>
                <a:latin typeface="Calibri" pitchFamily="34" charset="0"/>
                <a:ea typeface="Calibri" pitchFamily="34" charset="-122"/>
                <a:cs typeface="Calibri" pitchFamily="34" charset="-120"/>
              </a:rPr>
              <a:t>Survey of loyalty-card holders; share already using a rival</a:t>
            </a:r>
            <a:endParaRPr lang="en-US" sz="1400" dirty="0"/>
          </a:p>
        </p:txBody>
      </p:sp>
      <p:sp>
        <p:nvSpPr>
          <p:cNvPr id="15" name="Shape 12"/>
          <p:cNvSpPr/>
          <p:nvPr/>
        </p:nvSpPr>
        <p:spPr>
          <a:xfrm>
            <a:off x="3200400" y="3246120"/>
            <a:ext cx="457200" cy="0"/>
          </a:xfrm>
          <a:prstGeom prst="line">
            <a:avLst/>
          </a:prstGeom>
          <a:noFill/>
          <a:ln w="19050">
            <a:solidFill>
              <a:srgbClr val="BFC8D2"/>
            </a:solidFill>
            <a:prstDash val="solid"/>
          </a:ln>
        </p:spPr>
      </p:sp>
      <p:sp>
        <p:nvSpPr>
          <p:cNvPr id="16" name="Shape 13"/>
          <p:cNvSpPr/>
          <p:nvPr/>
        </p:nvSpPr>
        <p:spPr>
          <a:xfrm>
            <a:off x="3657600" y="3246120"/>
            <a:ext cx="0" cy="457200"/>
          </a:xfrm>
          <a:prstGeom prst="line">
            <a:avLst/>
          </a:prstGeom>
          <a:noFill/>
          <a:ln w="19050">
            <a:solidFill>
              <a:srgbClr val="BFC8D2"/>
            </a:solidFill>
            <a:prstDash val="solid"/>
          </a:ln>
        </p:spPr>
      </p:sp>
      <p:sp>
        <p:nvSpPr>
          <p:cNvPr id="17" name="Shape 14"/>
          <p:cNvSpPr/>
          <p:nvPr/>
        </p:nvSpPr>
        <p:spPr>
          <a:xfrm>
            <a:off x="3657600" y="3703320"/>
            <a:ext cx="502920" cy="0"/>
          </a:xfrm>
          <a:prstGeom prst="line">
            <a:avLst/>
          </a:prstGeom>
          <a:noFill/>
          <a:ln w="19050">
            <a:solidFill>
              <a:srgbClr val="BFC8D2"/>
            </a:solidFill>
            <a:prstDash val="solid"/>
          </a:ln>
        </p:spPr>
      </p:sp>
      <p:sp>
        <p:nvSpPr>
          <p:cNvPr id="18" name="Shape 15"/>
          <p:cNvSpPr/>
          <p:nvPr/>
        </p:nvSpPr>
        <p:spPr>
          <a:xfrm>
            <a:off x="4160520" y="3154680"/>
            <a:ext cx="3291840" cy="1097280"/>
          </a:xfrm>
          <a:prstGeom prst="roundRect">
            <a:avLst>
              <a:gd name="adj" fmla="val 6667"/>
            </a:avLst>
          </a:prstGeom>
          <a:solidFill>
            <a:srgbClr val="2F6690"/>
          </a:solidFill>
          <a:ln/>
        </p:spPr>
      </p:sp>
      <p:sp>
        <p:nvSpPr>
          <p:cNvPr id="19" name="Text 16"/>
          <p:cNvSpPr txBox="1"/>
          <p:nvPr/>
        </p:nvSpPr>
        <p:spPr>
          <a:xfrm>
            <a:off x="4343400" y="315468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We can deliver at a profit</a:t>
            </a:r>
            <a:endParaRPr lang="en-US" sz="1600" dirty="0"/>
          </a:p>
        </p:txBody>
      </p:sp>
      <p:sp>
        <p:nvSpPr>
          <p:cNvPr id="20" name="Shape 17"/>
          <p:cNvSpPr/>
          <p:nvPr/>
        </p:nvSpPr>
        <p:spPr>
          <a:xfrm>
            <a:off x="7452360" y="3703320"/>
            <a:ext cx="411480" cy="0"/>
          </a:xfrm>
          <a:prstGeom prst="line">
            <a:avLst/>
          </a:prstGeom>
          <a:noFill/>
          <a:ln w="19050">
            <a:solidFill>
              <a:srgbClr val="BFC8D2"/>
            </a:solidFill>
            <a:prstDash val="solid"/>
          </a:ln>
        </p:spPr>
      </p:sp>
      <p:sp>
        <p:nvSpPr>
          <p:cNvPr id="21" name="Shape 18"/>
          <p:cNvSpPr/>
          <p:nvPr/>
        </p:nvSpPr>
        <p:spPr>
          <a:xfrm>
            <a:off x="7863840" y="3154680"/>
            <a:ext cx="3779215" cy="1097280"/>
          </a:xfrm>
          <a:prstGeom prst="roundRect">
            <a:avLst>
              <a:gd name="adj" fmla="val 6667"/>
            </a:avLst>
          </a:prstGeom>
          <a:solidFill>
            <a:srgbClr val="F2F5F8"/>
          </a:solidFill>
          <a:ln w="12700">
            <a:solidFill>
              <a:srgbClr val="DDE3EA"/>
            </a:solidFill>
            <a:prstDash val="solid"/>
          </a:ln>
        </p:spPr>
      </p:sp>
      <p:sp>
        <p:nvSpPr>
          <p:cNvPr id="22" name="Text 19"/>
          <p:cNvSpPr txBox="1"/>
          <p:nvPr/>
        </p:nvSpPr>
        <p:spPr>
          <a:xfrm>
            <a:off x="8046720" y="3154680"/>
            <a:ext cx="3413455" cy="109728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Test: </a:t>
            </a:r>
            <a:pPr indent="0" marL="0">
              <a:buNone/>
            </a:pPr>
            <a:r>
              <a:rPr lang="en-US" sz="1400" dirty="0">
                <a:solidFill>
                  <a:srgbClr val="13294B"/>
                </a:solidFill>
                <a:latin typeface="Calibri" pitchFamily="34" charset="0"/>
                <a:ea typeface="Calibri" pitchFamily="34" charset="-122"/>
                <a:cs typeface="Calibri" pitchFamily="34" charset="-120"/>
              </a:rPr>
              <a:t>Cost per order from a two-store test; break-even volume</a:t>
            </a:r>
            <a:endParaRPr lang="en-US" sz="1400" dirty="0"/>
          </a:p>
        </p:txBody>
      </p:sp>
      <p:sp>
        <p:nvSpPr>
          <p:cNvPr id="23" name="Shape 20"/>
          <p:cNvSpPr/>
          <p:nvPr/>
        </p:nvSpPr>
        <p:spPr>
          <a:xfrm>
            <a:off x="3200400" y="3246120"/>
            <a:ext cx="457200" cy="0"/>
          </a:xfrm>
          <a:prstGeom prst="line">
            <a:avLst/>
          </a:prstGeom>
          <a:noFill/>
          <a:ln w="19050">
            <a:solidFill>
              <a:srgbClr val="BFC8D2"/>
            </a:solidFill>
            <a:prstDash val="solid"/>
          </a:ln>
        </p:spPr>
      </p:sp>
      <p:sp>
        <p:nvSpPr>
          <p:cNvPr id="24" name="Shape 21"/>
          <p:cNvSpPr/>
          <p:nvPr/>
        </p:nvSpPr>
        <p:spPr>
          <a:xfrm>
            <a:off x="3657600" y="3246120"/>
            <a:ext cx="0" cy="1920240"/>
          </a:xfrm>
          <a:prstGeom prst="line">
            <a:avLst/>
          </a:prstGeom>
          <a:noFill/>
          <a:ln w="19050">
            <a:solidFill>
              <a:srgbClr val="BFC8D2"/>
            </a:solidFill>
            <a:prstDash val="solid"/>
          </a:ln>
        </p:spPr>
      </p:sp>
      <p:sp>
        <p:nvSpPr>
          <p:cNvPr id="25" name="Shape 22"/>
          <p:cNvSpPr/>
          <p:nvPr/>
        </p:nvSpPr>
        <p:spPr>
          <a:xfrm>
            <a:off x="3657600" y="5166360"/>
            <a:ext cx="502920" cy="0"/>
          </a:xfrm>
          <a:prstGeom prst="line">
            <a:avLst/>
          </a:prstGeom>
          <a:noFill/>
          <a:ln w="19050">
            <a:solidFill>
              <a:srgbClr val="BFC8D2"/>
            </a:solidFill>
            <a:prstDash val="solid"/>
          </a:ln>
        </p:spPr>
      </p:sp>
      <p:sp>
        <p:nvSpPr>
          <p:cNvPr id="26" name="Shape 23"/>
          <p:cNvSpPr/>
          <p:nvPr/>
        </p:nvSpPr>
        <p:spPr>
          <a:xfrm>
            <a:off x="4160520" y="4617720"/>
            <a:ext cx="3291840" cy="1097280"/>
          </a:xfrm>
          <a:prstGeom prst="roundRect">
            <a:avLst>
              <a:gd name="adj" fmla="val 6667"/>
            </a:avLst>
          </a:prstGeom>
          <a:solidFill>
            <a:srgbClr val="2F6690"/>
          </a:solidFill>
          <a:ln/>
        </p:spPr>
      </p:sp>
      <p:sp>
        <p:nvSpPr>
          <p:cNvPr id="27" name="Text 24"/>
          <p:cNvSpPr txBox="1"/>
          <p:nvPr/>
        </p:nvSpPr>
        <p:spPr>
          <a:xfrm>
            <a:off x="4343400" y="461772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Building beats partnering</a:t>
            </a:r>
            <a:endParaRPr lang="en-US" sz="1600" dirty="0"/>
          </a:p>
        </p:txBody>
      </p:sp>
      <p:sp>
        <p:nvSpPr>
          <p:cNvPr id="28" name="Shape 25"/>
          <p:cNvSpPr/>
          <p:nvPr/>
        </p:nvSpPr>
        <p:spPr>
          <a:xfrm>
            <a:off x="7452360" y="5166360"/>
            <a:ext cx="411480" cy="0"/>
          </a:xfrm>
          <a:prstGeom prst="line">
            <a:avLst/>
          </a:prstGeom>
          <a:noFill/>
          <a:ln w="19050">
            <a:solidFill>
              <a:srgbClr val="BFC8D2"/>
            </a:solidFill>
            <a:prstDash val="solid"/>
          </a:ln>
        </p:spPr>
      </p:sp>
      <p:sp>
        <p:nvSpPr>
          <p:cNvPr id="29" name="Shape 26"/>
          <p:cNvSpPr/>
          <p:nvPr/>
        </p:nvSpPr>
        <p:spPr>
          <a:xfrm>
            <a:off x="7863840" y="4617720"/>
            <a:ext cx="3779215" cy="1097280"/>
          </a:xfrm>
          <a:prstGeom prst="roundRect">
            <a:avLst>
              <a:gd name="adj" fmla="val 6667"/>
            </a:avLst>
          </a:prstGeom>
          <a:solidFill>
            <a:srgbClr val="F2F5F8"/>
          </a:solidFill>
          <a:ln w="12700">
            <a:solidFill>
              <a:srgbClr val="DDE3EA"/>
            </a:solidFill>
            <a:prstDash val="solid"/>
          </a:ln>
        </p:spPr>
      </p:sp>
      <p:sp>
        <p:nvSpPr>
          <p:cNvPr id="30" name="Text 27"/>
          <p:cNvSpPr txBox="1"/>
          <p:nvPr/>
        </p:nvSpPr>
        <p:spPr>
          <a:xfrm>
            <a:off x="8046720" y="4617720"/>
            <a:ext cx="3413455" cy="109728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Test: </a:t>
            </a:r>
            <a:pPr indent="0" marL="0">
              <a:buNone/>
            </a:pPr>
            <a:r>
              <a:rPr lang="en-US" sz="1400" dirty="0">
                <a:solidFill>
                  <a:srgbClr val="13294B"/>
                </a:solidFill>
                <a:latin typeface="Calibri" pitchFamily="34" charset="0"/>
                <a:ea typeface="Calibri" pitchFamily="34" charset="-122"/>
                <a:cs typeface="Calibri" pitchFamily="34" charset="-120"/>
              </a:rPr>
              <a:t>Partner quotes vs. our cost per order, market by market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Profit fell because unit costs rose, not because we sold less: the tree shows where to look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FY24 vs FY25</a:t>
            </a:r>
            <a:endParaRPr lang="en-US" sz="1000" dirty="0"/>
          </a:p>
        </p:txBody>
      </p:sp>
      <p:sp>
        <p:nvSpPr>
          <p:cNvPr id="5" name="Shape 2"/>
          <p:cNvSpPr/>
          <p:nvPr/>
        </p:nvSpPr>
        <p:spPr>
          <a:xfrm>
            <a:off x="548640" y="3108960"/>
            <a:ext cx="2103120" cy="868680"/>
          </a:xfrm>
          <a:prstGeom prst="roundRect">
            <a:avLst>
              <a:gd name="adj" fmla="val 8421"/>
            </a:avLst>
          </a:prstGeom>
          <a:solidFill>
            <a:srgbClr val="2F6690"/>
          </a:solidFill>
          <a:ln/>
        </p:spPr>
      </p:sp>
      <p:sp>
        <p:nvSpPr>
          <p:cNvPr id="6" name="Text 3"/>
          <p:cNvSpPr txBox="1"/>
          <p:nvPr/>
        </p:nvSpPr>
        <p:spPr>
          <a:xfrm>
            <a:off x="685800" y="3200400"/>
            <a:ext cx="1828800" cy="36576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Profit</a:t>
            </a:r>
            <a:endParaRPr lang="en-US" sz="1400" dirty="0"/>
          </a:p>
        </p:txBody>
      </p:sp>
      <p:sp>
        <p:nvSpPr>
          <p:cNvPr id="7" name="Text 4"/>
          <p:cNvSpPr txBox="1"/>
          <p:nvPr/>
        </p:nvSpPr>
        <p:spPr>
          <a:xfrm>
            <a:off x="685800" y="3566160"/>
            <a:ext cx="1828800" cy="32004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-$3.1M  (-18%)</a:t>
            </a:r>
            <a:endParaRPr lang="en-US" sz="1300" dirty="0"/>
          </a:p>
        </p:txBody>
      </p:sp>
      <p:sp>
        <p:nvSpPr>
          <p:cNvPr id="8" name="Shape 5"/>
          <p:cNvSpPr/>
          <p:nvPr/>
        </p:nvSpPr>
        <p:spPr>
          <a:xfrm>
            <a:off x="3291840" y="2011680"/>
            <a:ext cx="2194560" cy="868680"/>
          </a:xfrm>
          <a:prstGeom prst="roundRect">
            <a:avLst>
              <a:gd name="adj" fmla="val 8421"/>
            </a:avLst>
          </a:prstGeom>
          <a:solidFill>
            <a:srgbClr val="F2F5F8"/>
          </a:solidFill>
          <a:ln w="12700">
            <a:solidFill>
              <a:srgbClr val="DDE3EA"/>
            </a:solidFill>
            <a:prstDash val="solid"/>
          </a:ln>
        </p:spPr>
      </p:sp>
      <p:sp>
        <p:nvSpPr>
          <p:cNvPr id="9" name="Text 6"/>
          <p:cNvSpPr txBox="1"/>
          <p:nvPr/>
        </p:nvSpPr>
        <p:spPr>
          <a:xfrm>
            <a:off x="3429000" y="2103120"/>
            <a:ext cx="1920240" cy="3657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Revenue</a:t>
            </a:r>
            <a:endParaRPr lang="en-US" sz="1400" dirty="0"/>
          </a:p>
        </p:txBody>
      </p:sp>
      <p:sp>
        <p:nvSpPr>
          <p:cNvPr id="10" name="Text 7"/>
          <p:cNvSpPr txBox="1"/>
          <p:nvPr/>
        </p:nvSpPr>
        <p:spPr>
          <a:xfrm>
            <a:off x="3429000" y="2468880"/>
            <a:ext cx="192024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+$0.4M  (+1%)</a:t>
            </a:r>
            <a:endParaRPr lang="en-US" sz="1300" dirty="0"/>
          </a:p>
        </p:txBody>
      </p:sp>
      <p:sp>
        <p:nvSpPr>
          <p:cNvPr id="11" name="Shape 8"/>
          <p:cNvSpPr/>
          <p:nvPr/>
        </p:nvSpPr>
        <p:spPr>
          <a:xfrm>
            <a:off x="3291840" y="4206240"/>
            <a:ext cx="2194560" cy="868680"/>
          </a:xfrm>
          <a:prstGeom prst="roundRect">
            <a:avLst>
              <a:gd name="adj" fmla="val 8421"/>
            </a:avLst>
          </a:prstGeom>
          <a:solidFill>
            <a:srgbClr val="2F6690"/>
          </a:solidFill>
          <a:ln/>
        </p:spPr>
      </p:sp>
      <p:sp>
        <p:nvSpPr>
          <p:cNvPr id="12" name="Text 9"/>
          <p:cNvSpPr txBox="1"/>
          <p:nvPr/>
        </p:nvSpPr>
        <p:spPr>
          <a:xfrm>
            <a:off x="3429000" y="4297680"/>
            <a:ext cx="1920240" cy="36576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Costs</a:t>
            </a:r>
            <a:endParaRPr lang="en-US" sz="1400" dirty="0"/>
          </a:p>
        </p:txBody>
      </p:sp>
      <p:sp>
        <p:nvSpPr>
          <p:cNvPr id="13" name="Text 10"/>
          <p:cNvSpPr txBox="1"/>
          <p:nvPr/>
        </p:nvSpPr>
        <p:spPr>
          <a:xfrm>
            <a:off x="3429000" y="4663440"/>
            <a:ext cx="1920240" cy="32004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+$3.5M  (+12%)</a:t>
            </a:r>
            <a:endParaRPr lang="en-US" sz="1300" dirty="0"/>
          </a:p>
        </p:txBody>
      </p:sp>
      <p:sp>
        <p:nvSpPr>
          <p:cNvPr id="14" name="Shape 11"/>
          <p:cNvSpPr/>
          <p:nvPr/>
        </p:nvSpPr>
        <p:spPr>
          <a:xfrm>
            <a:off x="6400800" y="1554480"/>
            <a:ext cx="2011680" cy="868680"/>
          </a:xfrm>
          <a:prstGeom prst="roundRect">
            <a:avLst>
              <a:gd name="adj" fmla="val 8421"/>
            </a:avLst>
          </a:prstGeom>
          <a:solidFill>
            <a:srgbClr val="F2F5F8"/>
          </a:solidFill>
          <a:ln w="12700">
            <a:solidFill>
              <a:srgbClr val="DDE3EA"/>
            </a:solidFill>
            <a:prstDash val="solid"/>
          </a:ln>
        </p:spPr>
      </p:sp>
      <p:sp>
        <p:nvSpPr>
          <p:cNvPr id="15" name="Text 12"/>
          <p:cNvSpPr txBox="1"/>
          <p:nvPr/>
        </p:nvSpPr>
        <p:spPr>
          <a:xfrm>
            <a:off x="6537960" y="1645920"/>
            <a:ext cx="1737360" cy="3657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Volume</a:t>
            </a:r>
            <a:endParaRPr lang="en-US" sz="1400" dirty="0"/>
          </a:p>
        </p:txBody>
      </p:sp>
      <p:sp>
        <p:nvSpPr>
          <p:cNvPr id="16" name="Text 13"/>
          <p:cNvSpPr txBox="1"/>
          <p:nvPr/>
        </p:nvSpPr>
        <p:spPr>
          <a:xfrm>
            <a:off x="6537960" y="2011680"/>
            <a:ext cx="17373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+0.5%</a:t>
            </a:r>
            <a:endParaRPr lang="en-US" sz="1300" dirty="0"/>
          </a:p>
        </p:txBody>
      </p:sp>
      <p:sp>
        <p:nvSpPr>
          <p:cNvPr id="17" name="Shape 14"/>
          <p:cNvSpPr/>
          <p:nvPr/>
        </p:nvSpPr>
        <p:spPr>
          <a:xfrm>
            <a:off x="6400800" y="2606040"/>
            <a:ext cx="2011680" cy="868680"/>
          </a:xfrm>
          <a:prstGeom prst="roundRect">
            <a:avLst>
              <a:gd name="adj" fmla="val 8421"/>
            </a:avLst>
          </a:prstGeom>
          <a:solidFill>
            <a:srgbClr val="F2F5F8"/>
          </a:solidFill>
          <a:ln w="12700">
            <a:solidFill>
              <a:srgbClr val="DDE3EA"/>
            </a:solidFill>
            <a:prstDash val="solid"/>
          </a:ln>
        </p:spPr>
      </p:sp>
      <p:sp>
        <p:nvSpPr>
          <p:cNvPr id="18" name="Text 15"/>
          <p:cNvSpPr txBox="1"/>
          <p:nvPr/>
        </p:nvSpPr>
        <p:spPr>
          <a:xfrm>
            <a:off x="6537960" y="2697480"/>
            <a:ext cx="1737360" cy="3657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Price</a:t>
            </a:r>
            <a:endParaRPr lang="en-US" sz="1400" dirty="0"/>
          </a:p>
        </p:txBody>
      </p:sp>
      <p:sp>
        <p:nvSpPr>
          <p:cNvPr id="19" name="Text 16"/>
          <p:cNvSpPr txBox="1"/>
          <p:nvPr/>
        </p:nvSpPr>
        <p:spPr>
          <a:xfrm>
            <a:off x="6537960" y="3063240"/>
            <a:ext cx="17373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+0.5%</a:t>
            </a:r>
            <a:endParaRPr lang="en-US" sz="1300" dirty="0"/>
          </a:p>
        </p:txBody>
      </p:sp>
      <p:sp>
        <p:nvSpPr>
          <p:cNvPr id="20" name="Shape 17"/>
          <p:cNvSpPr/>
          <p:nvPr/>
        </p:nvSpPr>
        <p:spPr>
          <a:xfrm>
            <a:off x="6400800" y="3749040"/>
            <a:ext cx="2011680" cy="868680"/>
          </a:xfrm>
          <a:prstGeom prst="roundRect">
            <a:avLst>
              <a:gd name="adj" fmla="val 8421"/>
            </a:avLst>
          </a:prstGeom>
          <a:solidFill>
            <a:srgbClr val="F2F5F8"/>
          </a:solidFill>
          <a:ln w="12700">
            <a:solidFill>
              <a:srgbClr val="DDE3EA"/>
            </a:solidFill>
            <a:prstDash val="solid"/>
          </a:ln>
        </p:spPr>
      </p:sp>
      <p:sp>
        <p:nvSpPr>
          <p:cNvPr id="21" name="Text 18"/>
          <p:cNvSpPr txBox="1"/>
          <p:nvPr/>
        </p:nvSpPr>
        <p:spPr>
          <a:xfrm>
            <a:off x="6537960" y="3840480"/>
            <a:ext cx="1737360" cy="3657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Fixed costs</a:t>
            </a:r>
            <a:endParaRPr lang="en-US" sz="1400" dirty="0"/>
          </a:p>
        </p:txBody>
      </p:sp>
      <p:sp>
        <p:nvSpPr>
          <p:cNvPr id="22" name="Text 19"/>
          <p:cNvSpPr txBox="1"/>
          <p:nvPr/>
        </p:nvSpPr>
        <p:spPr>
          <a:xfrm>
            <a:off x="6537960" y="4206240"/>
            <a:ext cx="17373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+2%</a:t>
            </a:r>
            <a:endParaRPr lang="en-US" sz="1300" dirty="0"/>
          </a:p>
        </p:txBody>
      </p:sp>
      <p:sp>
        <p:nvSpPr>
          <p:cNvPr id="23" name="Shape 20"/>
          <p:cNvSpPr/>
          <p:nvPr/>
        </p:nvSpPr>
        <p:spPr>
          <a:xfrm>
            <a:off x="6400800" y="4800600"/>
            <a:ext cx="2011680" cy="868680"/>
          </a:xfrm>
          <a:prstGeom prst="roundRect">
            <a:avLst>
              <a:gd name="adj" fmla="val 8421"/>
            </a:avLst>
          </a:prstGeom>
          <a:solidFill>
            <a:srgbClr val="2F6690"/>
          </a:solidFill>
          <a:ln/>
        </p:spPr>
      </p:sp>
      <p:sp>
        <p:nvSpPr>
          <p:cNvPr id="24" name="Text 21"/>
          <p:cNvSpPr txBox="1"/>
          <p:nvPr/>
        </p:nvSpPr>
        <p:spPr>
          <a:xfrm>
            <a:off x="6537960" y="4892040"/>
            <a:ext cx="1737360" cy="36576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Unit costs</a:t>
            </a:r>
            <a:endParaRPr lang="en-US" sz="1400" dirty="0"/>
          </a:p>
        </p:txBody>
      </p:sp>
      <p:sp>
        <p:nvSpPr>
          <p:cNvPr id="25" name="Text 22"/>
          <p:cNvSpPr txBox="1"/>
          <p:nvPr/>
        </p:nvSpPr>
        <p:spPr>
          <a:xfrm>
            <a:off x="6537960" y="5257800"/>
            <a:ext cx="1737360" cy="32004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+19%</a:t>
            </a:r>
            <a:endParaRPr lang="en-US" sz="1300" dirty="0"/>
          </a:p>
        </p:txBody>
      </p:sp>
      <p:sp>
        <p:nvSpPr>
          <p:cNvPr id="26" name="Shape 23"/>
          <p:cNvSpPr/>
          <p:nvPr/>
        </p:nvSpPr>
        <p:spPr>
          <a:xfrm>
            <a:off x="9372600" y="4251960"/>
            <a:ext cx="2267712" cy="868680"/>
          </a:xfrm>
          <a:prstGeom prst="roundRect">
            <a:avLst>
              <a:gd name="adj" fmla="val 8421"/>
            </a:avLst>
          </a:prstGeom>
          <a:solidFill>
            <a:srgbClr val="2F6690"/>
          </a:solidFill>
          <a:ln/>
        </p:spPr>
      </p:sp>
      <p:sp>
        <p:nvSpPr>
          <p:cNvPr id="27" name="Text 24"/>
          <p:cNvSpPr txBox="1"/>
          <p:nvPr/>
        </p:nvSpPr>
        <p:spPr>
          <a:xfrm>
            <a:off x="9509760" y="4343400"/>
            <a:ext cx="1993392" cy="36576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Materials</a:t>
            </a:r>
            <a:endParaRPr lang="en-US" sz="1400" dirty="0"/>
          </a:p>
        </p:txBody>
      </p:sp>
      <p:sp>
        <p:nvSpPr>
          <p:cNvPr id="28" name="Text 25"/>
          <p:cNvSpPr txBox="1"/>
          <p:nvPr/>
        </p:nvSpPr>
        <p:spPr>
          <a:xfrm>
            <a:off x="9509760" y="4709160"/>
            <a:ext cx="1993392" cy="32004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+31%</a:t>
            </a:r>
            <a:endParaRPr lang="en-US" sz="1300" dirty="0"/>
          </a:p>
        </p:txBody>
      </p:sp>
      <p:sp>
        <p:nvSpPr>
          <p:cNvPr id="29" name="Shape 26"/>
          <p:cNvSpPr/>
          <p:nvPr/>
        </p:nvSpPr>
        <p:spPr>
          <a:xfrm>
            <a:off x="9372600" y="5303520"/>
            <a:ext cx="2267712" cy="868680"/>
          </a:xfrm>
          <a:prstGeom prst="roundRect">
            <a:avLst>
              <a:gd name="adj" fmla="val 8421"/>
            </a:avLst>
          </a:prstGeom>
          <a:solidFill>
            <a:srgbClr val="F2F5F8"/>
          </a:solidFill>
          <a:ln w="12700">
            <a:solidFill>
              <a:srgbClr val="DDE3EA"/>
            </a:solidFill>
            <a:prstDash val="solid"/>
          </a:ln>
        </p:spPr>
      </p:sp>
      <p:sp>
        <p:nvSpPr>
          <p:cNvPr id="30" name="Text 27"/>
          <p:cNvSpPr txBox="1"/>
          <p:nvPr/>
        </p:nvSpPr>
        <p:spPr>
          <a:xfrm>
            <a:off x="9509760" y="5394960"/>
            <a:ext cx="1993392" cy="3657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Labor</a:t>
            </a:r>
            <a:endParaRPr lang="en-US" sz="1400" dirty="0"/>
          </a:p>
        </p:txBody>
      </p:sp>
      <p:sp>
        <p:nvSpPr>
          <p:cNvPr id="31" name="Text 28"/>
          <p:cNvSpPr txBox="1"/>
          <p:nvPr/>
        </p:nvSpPr>
        <p:spPr>
          <a:xfrm>
            <a:off x="9509760" y="5760720"/>
            <a:ext cx="1993392"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+6%</a:t>
            </a:r>
            <a:endParaRPr lang="en-US" sz="1300" dirty="0"/>
          </a:p>
        </p:txBody>
      </p:sp>
      <p:sp>
        <p:nvSpPr>
          <p:cNvPr id="32" name="Shape 29"/>
          <p:cNvSpPr/>
          <p:nvPr/>
        </p:nvSpPr>
        <p:spPr>
          <a:xfrm>
            <a:off x="2651760" y="3543300"/>
            <a:ext cx="320040" cy="0"/>
          </a:xfrm>
          <a:prstGeom prst="line">
            <a:avLst/>
          </a:prstGeom>
          <a:noFill/>
          <a:ln w="19050">
            <a:solidFill>
              <a:srgbClr val="BFC8D2"/>
            </a:solidFill>
            <a:prstDash val="solid"/>
          </a:ln>
        </p:spPr>
      </p:sp>
      <p:sp>
        <p:nvSpPr>
          <p:cNvPr id="33" name="Shape 30"/>
          <p:cNvSpPr/>
          <p:nvPr/>
        </p:nvSpPr>
        <p:spPr>
          <a:xfrm>
            <a:off x="2971800" y="2446020"/>
            <a:ext cx="0" cy="1097280"/>
          </a:xfrm>
          <a:prstGeom prst="line">
            <a:avLst/>
          </a:prstGeom>
          <a:noFill/>
          <a:ln w="19050">
            <a:solidFill>
              <a:srgbClr val="BFC8D2"/>
            </a:solidFill>
            <a:prstDash val="solid"/>
          </a:ln>
        </p:spPr>
      </p:sp>
      <p:sp>
        <p:nvSpPr>
          <p:cNvPr id="34" name="Shape 31"/>
          <p:cNvSpPr/>
          <p:nvPr/>
        </p:nvSpPr>
        <p:spPr>
          <a:xfrm>
            <a:off x="2971800" y="2446020"/>
            <a:ext cx="320040" cy="0"/>
          </a:xfrm>
          <a:prstGeom prst="line">
            <a:avLst/>
          </a:prstGeom>
          <a:noFill/>
          <a:ln w="19050">
            <a:solidFill>
              <a:srgbClr val="BFC8D2"/>
            </a:solidFill>
            <a:prstDash val="solid"/>
          </a:ln>
        </p:spPr>
      </p:sp>
      <p:sp>
        <p:nvSpPr>
          <p:cNvPr id="35" name="Shape 32"/>
          <p:cNvSpPr/>
          <p:nvPr/>
        </p:nvSpPr>
        <p:spPr>
          <a:xfrm>
            <a:off x="2651760" y="3543300"/>
            <a:ext cx="320040" cy="0"/>
          </a:xfrm>
          <a:prstGeom prst="line">
            <a:avLst/>
          </a:prstGeom>
          <a:noFill/>
          <a:ln w="19050">
            <a:solidFill>
              <a:srgbClr val="BFC8D2"/>
            </a:solidFill>
            <a:prstDash val="solid"/>
          </a:ln>
        </p:spPr>
      </p:sp>
      <p:sp>
        <p:nvSpPr>
          <p:cNvPr id="36" name="Shape 33"/>
          <p:cNvSpPr/>
          <p:nvPr/>
        </p:nvSpPr>
        <p:spPr>
          <a:xfrm>
            <a:off x="2971800" y="3543300"/>
            <a:ext cx="0" cy="1097280"/>
          </a:xfrm>
          <a:prstGeom prst="line">
            <a:avLst/>
          </a:prstGeom>
          <a:noFill/>
          <a:ln w="19050">
            <a:solidFill>
              <a:srgbClr val="BFC8D2"/>
            </a:solidFill>
            <a:prstDash val="solid"/>
          </a:ln>
        </p:spPr>
      </p:sp>
      <p:sp>
        <p:nvSpPr>
          <p:cNvPr id="37" name="Shape 34"/>
          <p:cNvSpPr/>
          <p:nvPr/>
        </p:nvSpPr>
        <p:spPr>
          <a:xfrm>
            <a:off x="2971800" y="4640580"/>
            <a:ext cx="320040" cy="0"/>
          </a:xfrm>
          <a:prstGeom prst="line">
            <a:avLst/>
          </a:prstGeom>
          <a:noFill/>
          <a:ln w="19050">
            <a:solidFill>
              <a:srgbClr val="BFC8D2"/>
            </a:solidFill>
            <a:prstDash val="solid"/>
          </a:ln>
        </p:spPr>
      </p:sp>
      <p:sp>
        <p:nvSpPr>
          <p:cNvPr id="38" name="Shape 35"/>
          <p:cNvSpPr/>
          <p:nvPr/>
        </p:nvSpPr>
        <p:spPr>
          <a:xfrm>
            <a:off x="5486400" y="2446020"/>
            <a:ext cx="457200" cy="0"/>
          </a:xfrm>
          <a:prstGeom prst="line">
            <a:avLst/>
          </a:prstGeom>
          <a:noFill/>
          <a:ln w="19050">
            <a:solidFill>
              <a:srgbClr val="BFC8D2"/>
            </a:solidFill>
            <a:prstDash val="solid"/>
          </a:ln>
        </p:spPr>
      </p:sp>
      <p:sp>
        <p:nvSpPr>
          <p:cNvPr id="39" name="Shape 36"/>
          <p:cNvSpPr/>
          <p:nvPr/>
        </p:nvSpPr>
        <p:spPr>
          <a:xfrm>
            <a:off x="5943600" y="1988820"/>
            <a:ext cx="0" cy="457200"/>
          </a:xfrm>
          <a:prstGeom prst="line">
            <a:avLst/>
          </a:prstGeom>
          <a:noFill/>
          <a:ln w="19050">
            <a:solidFill>
              <a:srgbClr val="BFC8D2"/>
            </a:solidFill>
            <a:prstDash val="solid"/>
          </a:ln>
        </p:spPr>
      </p:sp>
      <p:sp>
        <p:nvSpPr>
          <p:cNvPr id="40" name="Shape 37"/>
          <p:cNvSpPr/>
          <p:nvPr/>
        </p:nvSpPr>
        <p:spPr>
          <a:xfrm>
            <a:off x="5943600" y="1988820"/>
            <a:ext cx="457200" cy="0"/>
          </a:xfrm>
          <a:prstGeom prst="line">
            <a:avLst/>
          </a:prstGeom>
          <a:noFill/>
          <a:ln w="19050">
            <a:solidFill>
              <a:srgbClr val="BFC8D2"/>
            </a:solidFill>
            <a:prstDash val="solid"/>
          </a:ln>
        </p:spPr>
      </p:sp>
      <p:sp>
        <p:nvSpPr>
          <p:cNvPr id="41" name="Shape 38"/>
          <p:cNvSpPr/>
          <p:nvPr/>
        </p:nvSpPr>
        <p:spPr>
          <a:xfrm>
            <a:off x="5486400" y="2446020"/>
            <a:ext cx="457200" cy="0"/>
          </a:xfrm>
          <a:prstGeom prst="line">
            <a:avLst/>
          </a:prstGeom>
          <a:noFill/>
          <a:ln w="19050">
            <a:solidFill>
              <a:srgbClr val="BFC8D2"/>
            </a:solidFill>
            <a:prstDash val="solid"/>
          </a:ln>
        </p:spPr>
      </p:sp>
      <p:sp>
        <p:nvSpPr>
          <p:cNvPr id="42" name="Shape 39"/>
          <p:cNvSpPr/>
          <p:nvPr/>
        </p:nvSpPr>
        <p:spPr>
          <a:xfrm>
            <a:off x="5943600" y="2446020"/>
            <a:ext cx="0" cy="594360"/>
          </a:xfrm>
          <a:prstGeom prst="line">
            <a:avLst/>
          </a:prstGeom>
          <a:noFill/>
          <a:ln w="19050">
            <a:solidFill>
              <a:srgbClr val="BFC8D2"/>
            </a:solidFill>
            <a:prstDash val="solid"/>
          </a:ln>
        </p:spPr>
      </p:sp>
      <p:sp>
        <p:nvSpPr>
          <p:cNvPr id="43" name="Shape 40"/>
          <p:cNvSpPr/>
          <p:nvPr/>
        </p:nvSpPr>
        <p:spPr>
          <a:xfrm>
            <a:off x="5943600" y="3040380"/>
            <a:ext cx="457200" cy="0"/>
          </a:xfrm>
          <a:prstGeom prst="line">
            <a:avLst/>
          </a:prstGeom>
          <a:noFill/>
          <a:ln w="19050">
            <a:solidFill>
              <a:srgbClr val="BFC8D2"/>
            </a:solidFill>
            <a:prstDash val="solid"/>
          </a:ln>
        </p:spPr>
      </p:sp>
      <p:sp>
        <p:nvSpPr>
          <p:cNvPr id="44" name="Shape 41"/>
          <p:cNvSpPr/>
          <p:nvPr/>
        </p:nvSpPr>
        <p:spPr>
          <a:xfrm>
            <a:off x="5486400" y="4640580"/>
            <a:ext cx="457200" cy="0"/>
          </a:xfrm>
          <a:prstGeom prst="line">
            <a:avLst/>
          </a:prstGeom>
          <a:noFill/>
          <a:ln w="19050">
            <a:solidFill>
              <a:srgbClr val="BFC8D2"/>
            </a:solidFill>
            <a:prstDash val="solid"/>
          </a:ln>
        </p:spPr>
      </p:sp>
      <p:sp>
        <p:nvSpPr>
          <p:cNvPr id="45" name="Shape 42"/>
          <p:cNvSpPr/>
          <p:nvPr/>
        </p:nvSpPr>
        <p:spPr>
          <a:xfrm>
            <a:off x="5943600" y="4183380"/>
            <a:ext cx="0" cy="457200"/>
          </a:xfrm>
          <a:prstGeom prst="line">
            <a:avLst/>
          </a:prstGeom>
          <a:noFill/>
          <a:ln w="19050">
            <a:solidFill>
              <a:srgbClr val="BFC8D2"/>
            </a:solidFill>
            <a:prstDash val="solid"/>
          </a:ln>
        </p:spPr>
      </p:sp>
      <p:sp>
        <p:nvSpPr>
          <p:cNvPr id="46" name="Shape 43"/>
          <p:cNvSpPr/>
          <p:nvPr/>
        </p:nvSpPr>
        <p:spPr>
          <a:xfrm>
            <a:off x="5943600" y="4183380"/>
            <a:ext cx="457200" cy="0"/>
          </a:xfrm>
          <a:prstGeom prst="line">
            <a:avLst/>
          </a:prstGeom>
          <a:noFill/>
          <a:ln w="19050">
            <a:solidFill>
              <a:srgbClr val="BFC8D2"/>
            </a:solidFill>
            <a:prstDash val="solid"/>
          </a:ln>
        </p:spPr>
      </p:sp>
      <p:sp>
        <p:nvSpPr>
          <p:cNvPr id="47" name="Shape 44"/>
          <p:cNvSpPr/>
          <p:nvPr/>
        </p:nvSpPr>
        <p:spPr>
          <a:xfrm>
            <a:off x="5486400" y="4640580"/>
            <a:ext cx="457200" cy="0"/>
          </a:xfrm>
          <a:prstGeom prst="line">
            <a:avLst/>
          </a:prstGeom>
          <a:noFill/>
          <a:ln w="19050">
            <a:solidFill>
              <a:srgbClr val="BFC8D2"/>
            </a:solidFill>
            <a:prstDash val="solid"/>
          </a:ln>
        </p:spPr>
      </p:sp>
      <p:sp>
        <p:nvSpPr>
          <p:cNvPr id="48" name="Shape 45"/>
          <p:cNvSpPr/>
          <p:nvPr/>
        </p:nvSpPr>
        <p:spPr>
          <a:xfrm>
            <a:off x="5943600" y="4640580"/>
            <a:ext cx="0" cy="594360"/>
          </a:xfrm>
          <a:prstGeom prst="line">
            <a:avLst/>
          </a:prstGeom>
          <a:noFill/>
          <a:ln w="19050">
            <a:solidFill>
              <a:srgbClr val="BFC8D2"/>
            </a:solidFill>
            <a:prstDash val="solid"/>
          </a:ln>
        </p:spPr>
      </p:sp>
      <p:sp>
        <p:nvSpPr>
          <p:cNvPr id="49" name="Shape 46"/>
          <p:cNvSpPr/>
          <p:nvPr/>
        </p:nvSpPr>
        <p:spPr>
          <a:xfrm>
            <a:off x="5943600" y="5234940"/>
            <a:ext cx="457200" cy="0"/>
          </a:xfrm>
          <a:prstGeom prst="line">
            <a:avLst/>
          </a:prstGeom>
          <a:noFill/>
          <a:ln w="19050">
            <a:solidFill>
              <a:srgbClr val="BFC8D2"/>
            </a:solidFill>
            <a:prstDash val="solid"/>
          </a:ln>
        </p:spPr>
      </p:sp>
      <p:sp>
        <p:nvSpPr>
          <p:cNvPr id="50" name="Shape 47"/>
          <p:cNvSpPr/>
          <p:nvPr/>
        </p:nvSpPr>
        <p:spPr>
          <a:xfrm>
            <a:off x="8412480" y="5234940"/>
            <a:ext cx="480060" cy="0"/>
          </a:xfrm>
          <a:prstGeom prst="line">
            <a:avLst/>
          </a:prstGeom>
          <a:noFill/>
          <a:ln w="19050">
            <a:solidFill>
              <a:srgbClr val="BFC8D2"/>
            </a:solidFill>
            <a:prstDash val="solid"/>
          </a:ln>
        </p:spPr>
      </p:sp>
      <p:sp>
        <p:nvSpPr>
          <p:cNvPr id="51" name="Shape 48"/>
          <p:cNvSpPr/>
          <p:nvPr/>
        </p:nvSpPr>
        <p:spPr>
          <a:xfrm>
            <a:off x="8892540" y="4686300"/>
            <a:ext cx="0" cy="548640"/>
          </a:xfrm>
          <a:prstGeom prst="line">
            <a:avLst/>
          </a:prstGeom>
          <a:noFill/>
          <a:ln w="19050">
            <a:solidFill>
              <a:srgbClr val="BFC8D2"/>
            </a:solidFill>
            <a:prstDash val="solid"/>
          </a:ln>
        </p:spPr>
      </p:sp>
      <p:sp>
        <p:nvSpPr>
          <p:cNvPr id="52" name="Shape 49"/>
          <p:cNvSpPr/>
          <p:nvPr/>
        </p:nvSpPr>
        <p:spPr>
          <a:xfrm>
            <a:off x="8892540" y="4686300"/>
            <a:ext cx="480060" cy="0"/>
          </a:xfrm>
          <a:prstGeom prst="line">
            <a:avLst/>
          </a:prstGeom>
          <a:noFill/>
          <a:ln w="19050">
            <a:solidFill>
              <a:srgbClr val="BFC8D2"/>
            </a:solidFill>
            <a:prstDash val="solid"/>
          </a:ln>
        </p:spPr>
      </p:sp>
      <p:sp>
        <p:nvSpPr>
          <p:cNvPr id="53" name="Shape 50"/>
          <p:cNvSpPr/>
          <p:nvPr/>
        </p:nvSpPr>
        <p:spPr>
          <a:xfrm>
            <a:off x="8412480" y="5234940"/>
            <a:ext cx="480060" cy="0"/>
          </a:xfrm>
          <a:prstGeom prst="line">
            <a:avLst/>
          </a:prstGeom>
          <a:noFill/>
          <a:ln w="19050">
            <a:solidFill>
              <a:srgbClr val="BFC8D2"/>
            </a:solidFill>
            <a:prstDash val="solid"/>
          </a:ln>
        </p:spPr>
      </p:sp>
      <p:sp>
        <p:nvSpPr>
          <p:cNvPr id="54" name="Shape 51"/>
          <p:cNvSpPr/>
          <p:nvPr/>
        </p:nvSpPr>
        <p:spPr>
          <a:xfrm>
            <a:off x="8892540" y="5234940"/>
            <a:ext cx="0" cy="502920"/>
          </a:xfrm>
          <a:prstGeom prst="line">
            <a:avLst/>
          </a:prstGeom>
          <a:noFill/>
          <a:ln w="19050">
            <a:solidFill>
              <a:srgbClr val="BFC8D2"/>
            </a:solidFill>
            <a:prstDash val="solid"/>
          </a:ln>
        </p:spPr>
      </p:sp>
      <p:sp>
        <p:nvSpPr>
          <p:cNvPr id="55" name="Shape 52"/>
          <p:cNvSpPr/>
          <p:nvPr/>
        </p:nvSpPr>
        <p:spPr>
          <a:xfrm>
            <a:off x="8892540" y="5737860"/>
            <a:ext cx="480060" cy="0"/>
          </a:xfrm>
          <a:prstGeom prst="line">
            <a:avLst/>
          </a:prstGeom>
          <a:noFill/>
          <a:ln w="19050">
            <a:solidFill>
              <a:srgbClr val="BFC8D2"/>
            </a:solidFill>
            <a:prstDash val="solid"/>
          </a:ln>
        </p:spPr>
      </p:sp>
      <p:sp>
        <p:nvSpPr>
          <p:cNvPr id="56" name="Text 53"/>
          <p:cNvSpPr txBox="1"/>
          <p:nvPr/>
        </p:nvSpPr>
        <p:spPr>
          <a:xfrm>
            <a:off x="6400800" y="1051560"/>
            <a:ext cx="5212080" cy="365760"/>
          </a:xfrm>
          <a:prstGeom prst="rect">
            <a:avLst/>
          </a:prstGeom>
          <a:noFill/>
          <a:ln/>
        </p:spPr>
        <p:txBody>
          <a:bodyPr wrap="square" lIns="0" tIns="0" rIns="0" bIns="0" rtlCol="0" anchor="t"/>
          <a:lstStyle/>
          <a:p>
            <a:pPr indent="0" marL="0">
              <a:buNone/>
            </a:pPr>
            <a:r>
              <a:rPr lang="en-US" sz="1200" i="1" dirty="0">
                <a:solidFill>
                  <a:srgbClr val="7F8C9A"/>
                </a:solidFill>
                <a:latin typeface="Calibri" pitchFamily="34" charset="0"/>
                <a:ea typeface="Calibri" pitchFamily="34" charset="-122"/>
                <a:cs typeface="Calibri" pitchFamily="34" charset="-120"/>
              </a:rPr>
              <a:t>Revenue = volume × price.  Costs = fixed + unit cost × volume.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reason for a clinic delay falls into one of three places, so we measured all three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sp>
        <p:nvSpPr>
          <p:cNvPr id="5" name="Shape 2"/>
          <p:cNvSpPr/>
          <p:nvPr/>
        </p:nvSpPr>
        <p:spPr>
          <a:xfrm>
            <a:off x="548640" y="1783080"/>
            <a:ext cx="3566160" cy="1371600"/>
          </a:xfrm>
          <a:prstGeom prst="roundRect">
            <a:avLst>
              <a:gd name="adj" fmla="val 5333"/>
            </a:avLst>
          </a:prstGeom>
          <a:solidFill>
            <a:srgbClr val="13294B"/>
          </a:solidFill>
          <a:ln/>
        </p:spPr>
      </p:sp>
      <p:sp>
        <p:nvSpPr>
          <p:cNvPr id="6" name="Text 3"/>
          <p:cNvSpPr txBox="1"/>
          <p:nvPr/>
        </p:nvSpPr>
        <p:spPr>
          <a:xfrm>
            <a:off x="822960"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31%</a:t>
            </a:r>
            <a:endParaRPr lang="en-US" sz="4000" dirty="0"/>
          </a:p>
        </p:txBody>
      </p:sp>
      <p:sp>
        <p:nvSpPr>
          <p:cNvPr id="7" name="Text 4"/>
          <p:cNvSpPr txBox="1"/>
          <p:nvPr/>
        </p:nvSpPr>
        <p:spPr>
          <a:xfrm>
            <a:off x="822960"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Before the visit</a:t>
            </a:r>
            <a:endParaRPr lang="en-US" sz="1700" dirty="0"/>
          </a:p>
        </p:txBody>
      </p:sp>
      <p:sp>
        <p:nvSpPr>
          <p:cNvPr id="8" name="Shape 5"/>
          <p:cNvSpPr/>
          <p:nvPr/>
        </p:nvSpPr>
        <p:spPr>
          <a:xfrm>
            <a:off x="548640" y="3291840"/>
            <a:ext cx="3566160" cy="2514600"/>
          </a:xfrm>
          <a:prstGeom prst="roundRect">
            <a:avLst>
              <a:gd name="adj" fmla="val 2909"/>
            </a:avLst>
          </a:prstGeom>
          <a:solidFill>
            <a:srgbClr val="F2F5F8"/>
          </a:solidFill>
          <a:ln/>
        </p:spPr>
      </p:sp>
      <p:sp>
        <p:nvSpPr>
          <p:cNvPr id="9" name="Text 6"/>
          <p:cNvSpPr txBox="1"/>
          <p:nvPr/>
        </p:nvSpPr>
        <p:spPr>
          <a:xfrm>
            <a:off x="822960"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Check-in queue</a:t>
            </a:r>
            <a:endParaRPr lang="en-US" sz="1600" dirty="0"/>
          </a:p>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Paperwork</a:t>
            </a:r>
            <a:endParaRPr lang="en-US" sz="1600" dirty="0"/>
          </a:p>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Insurance checks</a:t>
            </a:r>
            <a:endParaRPr lang="en-US" sz="1600" dirty="0"/>
          </a:p>
        </p:txBody>
      </p:sp>
      <p:sp>
        <p:nvSpPr>
          <p:cNvPr id="10" name="Shape 7"/>
          <p:cNvSpPr/>
          <p:nvPr/>
        </p:nvSpPr>
        <p:spPr>
          <a:xfrm>
            <a:off x="4315968" y="1783080"/>
            <a:ext cx="3566160" cy="1371600"/>
          </a:xfrm>
          <a:prstGeom prst="roundRect">
            <a:avLst>
              <a:gd name="adj" fmla="val 5333"/>
            </a:avLst>
          </a:prstGeom>
          <a:solidFill>
            <a:srgbClr val="2F6690"/>
          </a:solidFill>
          <a:ln/>
        </p:spPr>
      </p:sp>
      <p:sp>
        <p:nvSpPr>
          <p:cNvPr id="11" name="Text 8"/>
          <p:cNvSpPr txBox="1"/>
          <p:nvPr/>
        </p:nvSpPr>
        <p:spPr>
          <a:xfrm>
            <a:off x="4590288"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47%</a:t>
            </a:r>
            <a:endParaRPr lang="en-US" sz="4000" dirty="0"/>
          </a:p>
        </p:txBody>
      </p:sp>
      <p:sp>
        <p:nvSpPr>
          <p:cNvPr id="12" name="Text 9"/>
          <p:cNvSpPr txBox="1"/>
          <p:nvPr/>
        </p:nvSpPr>
        <p:spPr>
          <a:xfrm>
            <a:off x="4590288"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Waiting for a room</a:t>
            </a:r>
            <a:endParaRPr lang="en-US" sz="1700" dirty="0"/>
          </a:p>
        </p:txBody>
      </p:sp>
      <p:sp>
        <p:nvSpPr>
          <p:cNvPr id="13" name="Shape 10"/>
          <p:cNvSpPr/>
          <p:nvPr/>
        </p:nvSpPr>
        <p:spPr>
          <a:xfrm>
            <a:off x="4315968" y="3291840"/>
            <a:ext cx="3566160" cy="2514600"/>
          </a:xfrm>
          <a:prstGeom prst="roundRect">
            <a:avLst>
              <a:gd name="adj" fmla="val 2909"/>
            </a:avLst>
          </a:prstGeom>
          <a:solidFill>
            <a:srgbClr val="F2F5F8"/>
          </a:solidFill>
          <a:ln/>
        </p:spPr>
      </p:sp>
      <p:sp>
        <p:nvSpPr>
          <p:cNvPr id="14" name="Text 11"/>
          <p:cNvSpPr txBox="1"/>
          <p:nvPr/>
        </p:nvSpPr>
        <p:spPr>
          <a:xfrm>
            <a:off x="4590288"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Overbooked mornings</a:t>
            </a:r>
            <a:endParaRPr lang="en-US" sz="1600" dirty="0"/>
          </a:p>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Rooms not turned over</a:t>
            </a:r>
            <a:endParaRPr lang="en-US" sz="1600" dirty="0"/>
          </a:p>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Late starts</a:t>
            </a:r>
            <a:endParaRPr lang="en-US" sz="1600" dirty="0"/>
          </a:p>
        </p:txBody>
      </p:sp>
      <p:sp>
        <p:nvSpPr>
          <p:cNvPr id="15" name="Shape 12"/>
          <p:cNvSpPr/>
          <p:nvPr/>
        </p:nvSpPr>
        <p:spPr>
          <a:xfrm>
            <a:off x="8083296" y="1783080"/>
            <a:ext cx="3566160" cy="1371600"/>
          </a:xfrm>
          <a:prstGeom prst="roundRect">
            <a:avLst>
              <a:gd name="adj" fmla="val 5333"/>
            </a:avLst>
          </a:prstGeom>
          <a:solidFill>
            <a:srgbClr val="13294B"/>
          </a:solidFill>
          <a:ln/>
        </p:spPr>
      </p:sp>
      <p:sp>
        <p:nvSpPr>
          <p:cNvPr id="16" name="Text 13"/>
          <p:cNvSpPr txBox="1"/>
          <p:nvPr/>
        </p:nvSpPr>
        <p:spPr>
          <a:xfrm>
            <a:off x="8357616"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22%</a:t>
            </a:r>
            <a:endParaRPr lang="en-US" sz="4000" dirty="0"/>
          </a:p>
        </p:txBody>
      </p:sp>
      <p:sp>
        <p:nvSpPr>
          <p:cNvPr id="17" name="Text 14"/>
          <p:cNvSpPr txBox="1"/>
          <p:nvPr/>
        </p:nvSpPr>
        <p:spPr>
          <a:xfrm>
            <a:off x="8357616"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In the room</a:t>
            </a:r>
            <a:endParaRPr lang="en-US" sz="1700" dirty="0"/>
          </a:p>
        </p:txBody>
      </p:sp>
      <p:sp>
        <p:nvSpPr>
          <p:cNvPr id="18" name="Shape 15"/>
          <p:cNvSpPr/>
          <p:nvPr/>
        </p:nvSpPr>
        <p:spPr>
          <a:xfrm>
            <a:off x="8083296" y="3291840"/>
            <a:ext cx="3566160" cy="2514600"/>
          </a:xfrm>
          <a:prstGeom prst="roundRect">
            <a:avLst>
              <a:gd name="adj" fmla="val 2909"/>
            </a:avLst>
          </a:prstGeom>
          <a:solidFill>
            <a:srgbClr val="F2F5F8"/>
          </a:solidFill>
          <a:ln/>
        </p:spPr>
      </p:sp>
      <p:sp>
        <p:nvSpPr>
          <p:cNvPr id="19" name="Text 16"/>
          <p:cNvSpPr txBox="1"/>
          <p:nvPr/>
        </p:nvSpPr>
        <p:spPr>
          <a:xfrm>
            <a:off x="8357616"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Waiting for the doctor</a:t>
            </a:r>
            <a:endParaRPr lang="en-US" sz="1600" dirty="0"/>
          </a:p>
          <a:p>
            <a:pPr marL="342900" indent="-3429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Tests ordered mid-visit</a:t>
            </a:r>
            <a:endParaRPr lang="en-US" sz="1600" dirty="0"/>
          </a:p>
        </p:txBody>
      </p:sp>
      <p:sp>
        <p:nvSpPr>
          <p:cNvPr id="20" name="Text 17"/>
          <p:cNvSpPr txBox="1"/>
          <p:nvPr/>
        </p:nvSpPr>
        <p:spPr>
          <a:xfrm>
            <a:off x="548640" y="5897880"/>
            <a:ext cx="5486400" cy="274320"/>
          </a:xfrm>
          <a:prstGeom prst="rect">
            <a:avLst/>
          </a:prstGeom>
          <a:noFill/>
          <a:ln/>
        </p:spPr>
        <p:txBody>
          <a:bodyPr wrap="square" lIns="0" tIns="0" rIns="0" bIns="0" rtlCol="0" anchor="t"/>
          <a:lstStyle/>
          <a:p>
            <a:pPr indent="0" marL="0">
              <a:buNone/>
            </a:pPr>
            <a:r>
              <a:rPr lang="en-US" sz="1200" dirty="0">
                <a:solidFill>
                  <a:srgbClr val="7F8C9A"/>
                </a:solidFill>
                <a:latin typeface="Calibri" pitchFamily="34" charset="0"/>
                <a:ea typeface="Calibri" pitchFamily="34" charset="-122"/>
                <a:cs typeface="Calibri" pitchFamily="34" charset="-120"/>
              </a:rPr>
              <a:t>Share of total wait time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has three possible causes, and the data rules out two of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Text 2"/>
          <p:cNvSpPr txBox="1"/>
          <p:nvPr/>
        </p:nvSpPr>
        <p:spPr>
          <a:xfrm>
            <a:off x="548640" y="1737360"/>
            <a:ext cx="457200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Hypothesis</a:t>
            </a:r>
            <a:endParaRPr lang="en-US" sz="1300" dirty="0"/>
          </a:p>
        </p:txBody>
      </p:sp>
      <p:sp>
        <p:nvSpPr>
          <p:cNvPr id="6" name="Text 3"/>
          <p:cNvSpPr txBox="1"/>
          <p:nvPr/>
        </p:nvSpPr>
        <p:spPr>
          <a:xfrm>
            <a:off x="5577840" y="1737360"/>
            <a:ext cx="411480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Evidence</a:t>
            </a:r>
            <a:endParaRPr lang="en-US" sz="1300" dirty="0"/>
          </a:p>
        </p:txBody>
      </p:sp>
      <p:sp>
        <p:nvSpPr>
          <p:cNvPr id="7" name="Text 4"/>
          <p:cNvSpPr txBox="1"/>
          <p:nvPr/>
        </p:nvSpPr>
        <p:spPr>
          <a:xfrm>
            <a:off x="9966960" y="1737360"/>
            <a:ext cx="164592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Status</a:t>
            </a:r>
            <a:endParaRPr lang="en-US" sz="1300" dirty="0"/>
          </a:p>
        </p:txBody>
      </p:sp>
      <p:sp>
        <p:nvSpPr>
          <p:cNvPr id="8" name="Text 5"/>
          <p:cNvSpPr txBox="1"/>
          <p:nvPr/>
        </p:nvSpPr>
        <p:spPr>
          <a:xfrm>
            <a:off x="548640" y="2194560"/>
            <a:ext cx="4754880" cy="7772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Customers leave for a cheaper competitor</a:t>
            </a:r>
            <a:endParaRPr lang="en-US" sz="1700" dirty="0"/>
          </a:p>
        </p:txBody>
      </p:sp>
      <p:sp>
        <p:nvSpPr>
          <p:cNvPr id="9" name="Text 6"/>
          <p:cNvSpPr txBox="1"/>
          <p:nvPr/>
        </p:nvSpPr>
        <p:spPr>
          <a:xfrm>
            <a:off x="5577840" y="2194560"/>
            <a:ext cx="4114800" cy="77724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Win-loss interviews: 4 of 40 cited price</a:t>
            </a:r>
            <a:endParaRPr lang="en-US" sz="1400" dirty="0"/>
          </a:p>
        </p:txBody>
      </p:sp>
      <p:sp>
        <p:nvSpPr>
          <p:cNvPr id="10" name="Shape 7"/>
          <p:cNvSpPr/>
          <p:nvPr/>
        </p:nvSpPr>
        <p:spPr>
          <a:xfrm>
            <a:off x="9966960" y="2377440"/>
            <a:ext cx="1554480" cy="411480"/>
          </a:xfrm>
          <a:prstGeom prst="roundRect">
            <a:avLst>
              <a:gd name="adj" fmla="val 17778"/>
            </a:avLst>
          </a:prstGeom>
          <a:solidFill>
            <a:srgbClr val="7F8C9A"/>
          </a:solidFill>
          <a:ln/>
        </p:spPr>
      </p:sp>
      <p:sp>
        <p:nvSpPr>
          <p:cNvPr id="11" name="Text 8"/>
          <p:cNvSpPr txBox="1"/>
          <p:nvPr/>
        </p:nvSpPr>
        <p:spPr>
          <a:xfrm>
            <a:off x="9966960" y="237744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Rejected</a:t>
            </a:r>
            <a:endParaRPr lang="en-US" sz="1300" dirty="0"/>
          </a:p>
        </p:txBody>
      </p:sp>
      <p:sp>
        <p:nvSpPr>
          <p:cNvPr id="12" name="Shape 9"/>
          <p:cNvSpPr/>
          <p:nvPr/>
        </p:nvSpPr>
        <p:spPr>
          <a:xfrm>
            <a:off x="548640" y="3182112"/>
            <a:ext cx="11094415" cy="0"/>
          </a:xfrm>
          <a:prstGeom prst="line">
            <a:avLst/>
          </a:prstGeom>
          <a:noFill/>
          <a:ln w="12700">
            <a:solidFill>
              <a:srgbClr val="DDE3EA"/>
            </a:solidFill>
            <a:prstDash val="solid"/>
          </a:ln>
        </p:spPr>
      </p:sp>
      <p:sp>
        <p:nvSpPr>
          <p:cNvPr id="13" name="Text 10"/>
          <p:cNvSpPr txBox="1"/>
          <p:nvPr/>
        </p:nvSpPr>
        <p:spPr>
          <a:xfrm>
            <a:off x="548640" y="3383280"/>
            <a:ext cx="4754880" cy="7772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The product is missing a key feature</a:t>
            </a:r>
            <a:endParaRPr lang="en-US" sz="1700" dirty="0"/>
          </a:p>
        </p:txBody>
      </p:sp>
      <p:sp>
        <p:nvSpPr>
          <p:cNvPr id="14" name="Text 11"/>
          <p:cNvSpPr txBox="1"/>
          <p:nvPr/>
        </p:nvSpPr>
        <p:spPr>
          <a:xfrm>
            <a:off x="5577840" y="3383280"/>
            <a:ext cx="4114800" cy="77724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Feature requests flat; usage of core features high</a:t>
            </a:r>
            <a:endParaRPr lang="en-US" sz="1400" dirty="0"/>
          </a:p>
        </p:txBody>
      </p:sp>
      <p:sp>
        <p:nvSpPr>
          <p:cNvPr id="15" name="Shape 12"/>
          <p:cNvSpPr/>
          <p:nvPr/>
        </p:nvSpPr>
        <p:spPr>
          <a:xfrm>
            <a:off x="9966960" y="3566160"/>
            <a:ext cx="1554480" cy="411480"/>
          </a:xfrm>
          <a:prstGeom prst="roundRect">
            <a:avLst>
              <a:gd name="adj" fmla="val 17778"/>
            </a:avLst>
          </a:prstGeom>
          <a:solidFill>
            <a:srgbClr val="7F8C9A"/>
          </a:solidFill>
          <a:ln/>
        </p:spPr>
      </p:sp>
      <p:sp>
        <p:nvSpPr>
          <p:cNvPr id="16" name="Text 13"/>
          <p:cNvSpPr txBox="1"/>
          <p:nvPr/>
        </p:nvSpPr>
        <p:spPr>
          <a:xfrm>
            <a:off x="9966960" y="356616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Rejected</a:t>
            </a:r>
            <a:endParaRPr lang="en-US" sz="1300" dirty="0"/>
          </a:p>
        </p:txBody>
      </p:sp>
      <p:sp>
        <p:nvSpPr>
          <p:cNvPr id="17" name="Shape 14"/>
          <p:cNvSpPr/>
          <p:nvPr/>
        </p:nvSpPr>
        <p:spPr>
          <a:xfrm>
            <a:off x="548640" y="4370832"/>
            <a:ext cx="11094415" cy="0"/>
          </a:xfrm>
          <a:prstGeom prst="line">
            <a:avLst/>
          </a:prstGeom>
          <a:noFill/>
          <a:ln w="12700">
            <a:solidFill>
              <a:srgbClr val="DDE3EA"/>
            </a:solidFill>
            <a:prstDash val="solid"/>
          </a:ln>
        </p:spPr>
      </p:sp>
      <p:sp>
        <p:nvSpPr>
          <p:cNvPr id="18" name="Shape 15"/>
          <p:cNvSpPr/>
          <p:nvPr/>
        </p:nvSpPr>
        <p:spPr>
          <a:xfrm>
            <a:off x="411480" y="4434840"/>
            <a:ext cx="11368735" cy="1051560"/>
          </a:xfrm>
          <a:prstGeom prst="roundRect">
            <a:avLst>
              <a:gd name="adj" fmla="val 6957"/>
            </a:avLst>
          </a:prstGeom>
          <a:solidFill>
            <a:srgbClr val="E6EEF5"/>
          </a:solidFill>
          <a:ln/>
        </p:spPr>
      </p:sp>
      <p:sp>
        <p:nvSpPr>
          <p:cNvPr id="19" name="Text 16"/>
          <p:cNvSpPr txBox="1"/>
          <p:nvPr/>
        </p:nvSpPr>
        <p:spPr>
          <a:xfrm>
            <a:off x="548640" y="4572000"/>
            <a:ext cx="4754880" cy="777240"/>
          </a:xfrm>
          <a:prstGeom prst="rect">
            <a:avLst/>
          </a:prstGeom>
          <a:noFill/>
          <a:ln/>
        </p:spPr>
        <p:txBody>
          <a:bodyPr wrap="square" lIns="0" tIns="0" rIns="0" bIns="0" rtlCol="0" anchor="ctr"/>
          <a:lstStyle/>
          <a:p>
            <a:pPr indent="0" marL="0">
              <a:buNone/>
            </a:pPr>
            <a:r>
              <a:rPr lang="en-US" sz="1700" b="1" dirty="0">
                <a:solidFill>
                  <a:srgbClr val="13294B"/>
                </a:solidFill>
                <a:latin typeface="Calibri" pitchFamily="34" charset="0"/>
                <a:ea typeface="Calibri" pitchFamily="34" charset="-122"/>
                <a:cs typeface="Calibri" pitchFamily="34" charset="-120"/>
              </a:rPr>
              <a:t>Customers never get value in the first 90 days</a:t>
            </a:r>
            <a:endParaRPr lang="en-US" sz="1700" dirty="0"/>
          </a:p>
        </p:txBody>
      </p:sp>
      <p:sp>
        <p:nvSpPr>
          <p:cNvPr id="20" name="Text 17"/>
          <p:cNvSpPr txBox="1"/>
          <p:nvPr/>
        </p:nvSpPr>
        <p:spPr>
          <a:xfrm>
            <a:off x="5577840" y="4572000"/>
            <a:ext cx="4114800" cy="77724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62% of churned customers never built a report</a:t>
            </a:r>
            <a:endParaRPr lang="en-US" sz="1400" dirty="0"/>
          </a:p>
        </p:txBody>
      </p:sp>
      <p:sp>
        <p:nvSpPr>
          <p:cNvPr id="21" name="Shape 18"/>
          <p:cNvSpPr/>
          <p:nvPr/>
        </p:nvSpPr>
        <p:spPr>
          <a:xfrm>
            <a:off x="9966960" y="4754880"/>
            <a:ext cx="1554480" cy="411480"/>
          </a:xfrm>
          <a:prstGeom prst="roundRect">
            <a:avLst>
              <a:gd name="adj" fmla="val 17778"/>
            </a:avLst>
          </a:prstGeom>
          <a:solidFill>
            <a:srgbClr val="2F6690"/>
          </a:solidFill>
          <a:ln/>
        </p:spPr>
      </p:sp>
      <p:sp>
        <p:nvSpPr>
          <p:cNvPr id="22" name="Text 19"/>
          <p:cNvSpPr txBox="1"/>
          <p:nvPr/>
        </p:nvSpPr>
        <p:spPr>
          <a:xfrm>
            <a:off x="9966960" y="475488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Confirmed</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Nine items are hard to remember; three groups are easy, and the groups make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Shape 2"/>
          <p:cNvSpPr/>
          <p:nvPr/>
        </p:nvSpPr>
        <p:spPr>
          <a:xfrm>
            <a:off x="548640" y="1828800"/>
            <a:ext cx="1554480" cy="960120"/>
          </a:xfrm>
          <a:prstGeom prst="roundRect">
            <a:avLst>
              <a:gd name="adj" fmla="val 7619"/>
            </a:avLst>
          </a:prstGeom>
          <a:solidFill>
            <a:srgbClr val="F2F5F8"/>
          </a:solidFill>
          <a:ln/>
        </p:spPr>
      </p:sp>
      <p:sp>
        <p:nvSpPr>
          <p:cNvPr id="6" name="Text 3"/>
          <p:cNvSpPr txBox="1"/>
          <p:nvPr/>
        </p:nvSpPr>
        <p:spPr>
          <a:xfrm>
            <a:off x="658368" y="1828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Online check-in</a:t>
            </a:r>
            <a:endParaRPr lang="en-US" sz="1300" dirty="0"/>
          </a:p>
        </p:txBody>
      </p:sp>
      <p:sp>
        <p:nvSpPr>
          <p:cNvPr id="7" name="Shape 4"/>
          <p:cNvSpPr/>
          <p:nvPr/>
        </p:nvSpPr>
        <p:spPr>
          <a:xfrm>
            <a:off x="2240280" y="1828800"/>
            <a:ext cx="1554480" cy="960120"/>
          </a:xfrm>
          <a:prstGeom prst="roundRect">
            <a:avLst>
              <a:gd name="adj" fmla="val 7619"/>
            </a:avLst>
          </a:prstGeom>
          <a:solidFill>
            <a:srgbClr val="F2F5F8"/>
          </a:solidFill>
          <a:ln/>
        </p:spPr>
      </p:sp>
      <p:sp>
        <p:nvSpPr>
          <p:cNvPr id="8" name="Text 5"/>
          <p:cNvSpPr txBox="1"/>
          <p:nvPr/>
        </p:nvSpPr>
        <p:spPr>
          <a:xfrm>
            <a:off x="2350008" y="1828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Text reminders</a:t>
            </a:r>
            <a:endParaRPr lang="en-US" sz="1300" dirty="0"/>
          </a:p>
        </p:txBody>
      </p:sp>
      <p:sp>
        <p:nvSpPr>
          <p:cNvPr id="9" name="Shape 6"/>
          <p:cNvSpPr/>
          <p:nvPr/>
        </p:nvSpPr>
        <p:spPr>
          <a:xfrm>
            <a:off x="3931920" y="1828800"/>
            <a:ext cx="1554480" cy="960120"/>
          </a:xfrm>
          <a:prstGeom prst="roundRect">
            <a:avLst>
              <a:gd name="adj" fmla="val 7619"/>
            </a:avLst>
          </a:prstGeom>
          <a:solidFill>
            <a:srgbClr val="F2F5F8"/>
          </a:solidFill>
          <a:ln/>
        </p:spPr>
      </p:sp>
      <p:sp>
        <p:nvSpPr>
          <p:cNvPr id="10" name="Text 7"/>
          <p:cNvSpPr txBox="1"/>
          <p:nvPr/>
        </p:nvSpPr>
        <p:spPr>
          <a:xfrm>
            <a:off x="4041648" y="1828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Morning slots</a:t>
            </a:r>
            <a:endParaRPr lang="en-US" sz="1300" dirty="0"/>
          </a:p>
        </p:txBody>
      </p:sp>
      <p:sp>
        <p:nvSpPr>
          <p:cNvPr id="11" name="Shape 8"/>
          <p:cNvSpPr/>
          <p:nvPr/>
        </p:nvSpPr>
        <p:spPr>
          <a:xfrm>
            <a:off x="548640" y="2971800"/>
            <a:ext cx="1554480" cy="960120"/>
          </a:xfrm>
          <a:prstGeom prst="roundRect">
            <a:avLst>
              <a:gd name="adj" fmla="val 7619"/>
            </a:avLst>
          </a:prstGeom>
          <a:solidFill>
            <a:srgbClr val="F2F5F8"/>
          </a:solidFill>
          <a:ln/>
        </p:spPr>
      </p:sp>
      <p:sp>
        <p:nvSpPr>
          <p:cNvPr id="12" name="Text 9"/>
          <p:cNvSpPr txBox="1"/>
          <p:nvPr/>
        </p:nvSpPr>
        <p:spPr>
          <a:xfrm>
            <a:off x="658368" y="2971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Triage nurse</a:t>
            </a:r>
            <a:endParaRPr lang="en-US" sz="1300" dirty="0"/>
          </a:p>
        </p:txBody>
      </p:sp>
      <p:sp>
        <p:nvSpPr>
          <p:cNvPr id="13" name="Shape 10"/>
          <p:cNvSpPr/>
          <p:nvPr/>
        </p:nvSpPr>
        <p:spPr>
          <a:xfrm>
            <a:off x="2240280" y="2971800"/>
            <a:ext cx="1554480" cy="960120"/>
          </a:xfrm>
          <a:prstGeom prst="roundRect">
            <a:avLst>
              <a:gd name="adj" fmla="val 7619"/>
            </a:avLst>
          </a:prstGeom>
          <a:solidFill>
            <a:srgbClr val="F2F5F8"/>
          </a:solidFill>
          <a:ln/>
        </p:spPr>
      </p:sp>
      <p:sp>
        <p:nvSpPr>
          <p:cNvPr id="14" name="Text 11"/>
          <p:cNvSpPr txBox="1"/>
          <p:nvPr/>
        </p:nvSpPr>
        <p:spPr>
          <a:xfrm>
            <a:off x="2350008" y="2971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Room turnover</a:t>
            </a:r>
            <a:endParaRPr lang="en-US" sz="1300" dirty="0"/>
          </a:p>
        </p:txBody>
      </p:sp>
      <p:sp>
        <p:nvSpPr>
          <p:cNvPr id="15" name="Shape 12"/>
          <p:cNvSpPr/>
          <p:nvPr/>
        </p:nvSpPr>
        <p:spPr>
          <a:xfrm>
            <a:off x="3931920" y="2971800"/>
            <a:ext cx="1554480" cy="960120"/>
          </a:xfrm>
          <a:prstGeom prst="roundRect">
            <a:avLst>
              <a:gd name="adj" fmla="val 7619"/>
            </a:avLst>
          </a:prstGeom>
          <a:solidFill>
            <a:srgbClr val="F2F5F8"/>
          </a:solidFill>
          <a:ln/>
        </p:spPr>
      </p:sp>
      <p:sp>
        <p:nvSpPr>
          <p:cNvPr id="16" name="Text 13"/>
          <p:cNvSpPr txBox="1"/>
          <p:nvPr/>
        </p:nvSpPr>
        <p:spPr>
          <a:xfrm>
            <a:off x="4041648" y="2971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Paperwork online</a:t>
            </a:r>
            <a:endParaRPr lang="en-US" sz="1300" dirty="0"/>
          </a:p>
        </p:txBody>
      </p:sp>
      <p:sp>
        <p:nvSpPr>
          <p:cNvPr id="17" name="Shape 14"/>
          <p:cNvSpPr/>
          <p:nvPr/>
        </p:nvSpPr>
        <p:spPr>
          <a:xfrm>
            <a:off x="548640" y="4114800"/>
            <a:ext cx="1554480" cy="960120"/>
          </a:xfrm>
          <a:prstGeom prst="roundRect">
            <a:avLst>
              <a:gd name="adj" fmla="val 7619"/>
            </a:avLst>
          </a:prstGeom>
          <a:solidFill>
            <a:srgbClr val="F2F5F8"/>
          </a:solidFill>
          <a:ln/>
        </p:spPr>
      </p:sp>
      <p:sp>
        <p:nvSpPr>
          <p:cNvPr id="18" name="Text 15"/>
          <p:cNvSpPr txBox="1"/>
          <p:nvPr/>
        </p:nvSpPr>
        <p:spPr>
          <a:xfrm>
            <a:off x="658368" y="4114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Afternoon slots</a:t>
            </a:r>
            <a:endParaRPr lang="en-US" sz="1300" dirty="0"/>
          </a:p>
        </p:txBody>
      </p:sp>
      <p:sp>
        <p:nvSpPr>
          <p:cNvPr id="19" name="Shape 16"/>
          <p:cNvSpPr/>
          <p:nvPr/>
        </p:nvSpPr>
        <p:spPr>
          <a:xfrm>
            <a:off x="2240280" y="4114800"/>
            <a:ext cx="1554480" cy="960120"/>
          </a:xfrm>
          <a:prstGeom prst="roundRect">
            <a:avLst>
              <a:gd name="adj" fmla="val 7619"/>
            </a:avLst>
          </a:prstGeom>
          <a:solidFill>
            <a:srgbClr val="F2F5F8"/>
          </a:solidFill>
          <a:ln/>
        </p:spPr>
      </p:sp>
      <p:sp>
        <p:nvSpPr>
          <p:cNvPr id="20" name="Text 17"/>
          <p:cNvSpPr txBox="1"/>
          <p:nvPr/>
        </p:nvSpPr>
        <p:spPr>
          <a:xfrm>
            <a:off x="2350008" y="4114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Standing orders</a:t>
            </a:r>
            <a:endParaRPr lang="en-US" sz="1300" dirty="0"/>
          </a:p>
        </p:txBody>
      </p:sp>
      <p:sp>
        <p:nvSpPr>
          <p:cNvPr id="21" name="Shape 18"/>
          <p:cNvSpPr/>
          <p:nvPr/>
        </p:nvSpPr>
        <p:spPr>
          <a:xfrm>
            <a:off x="3931920" y="4114800"/>
            <a:ext cx="1554480" cy="960120"/>
          </a:xfrm>
          <a:prstGeom prst="roundRect">
            <a:avLst>
              <a:gd name="adj" fmla="val 7619"/>
            </a:avLst>
          </a:prstGeom>
          <a:solidFill>
            <a:srgbClr val="F2F5F8"/>
          </a:solidFill>
          <a:ln/>
        </p:spPr>
      </p:sp>
      <p:sp>
        <p:nvSpPr>
          <p:cNvPr id="22" name="Text 19"/>
          <p:cNvSpPr txBox="1"/>
          <p:nvPr/>
        </p:nvSpPr>
        <p:spPr>
          <a:xfrm>
            <a:off x="4041648" y="4114800"/>
            <a:ext cx="1335024" cy="9601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Lab pre-visits</a:t>
            </a:r>
            <a:endParaRPr lang="en-US" sz="1300" dirty="0"/>
          </a:p>
        </p:txBody>
      </p:sp>
      <p:sp>
        <p:nvSpPr>
          <p:cNvPr id="23" name="Shape 20"/>
          <p:cNvSpPr/>
          <p:nvPr/>
        </p:nvSpPr>
        <p:spPr>
          <a:xfrm>
            <a:off x="5806440" y="2834640"/>
            <a:ext cx="640080" cy="548640"/>
          </a:xfrm>
          <a:prstGeom prst="rightArrow">
            <a:avLst/>
          </a:prstGeom>
          <a:solidFill>
            <a:srgbClr val="2F6690"/>
          </a:solidFill>
          <a:ln/>
        </p:spPr>
      </p:sp>
      <p:sp>
        <p:nvSpPr>
          <p:cNvPr id="24" name="Shape 21"/>
          <p:cNvSpPr/>
          <p:nvPr/>
        </p:nvSpPr>
        <p:spPr>
          <a:xfrm>
            <a:off x="6720840" y="1783080"/>
            <a:ext cx="4919472" cy="1143000"/>
          </a:xfrm>
          <a:prstGeom prst="roundRect">
            <a:avLst>
              <a:gd name="adj" fmla="val 6400"/>
            </a:avLst>
          </a:prstGeom>
          <a:solidFill>
            <a:srgbClr val="2F6690"/>
          </a:solidFill>
          <a:ln/>
        </p:spPr>
      </p:sp>
      <p:sp>
        <p:nvSpPr>
          <p:cNvPr id="25" name="Text 22"/>
          <p:cNvSpPr txBox="1"/>
          <p:nvPr/>
        </p:nvSpPr>
        <p:spPr>
          <a:xfrm>
            <a:off x="6949440" y="192024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Before the visit</a:t>
            </a:r>
            <a:endParaRPr lang="en-US" sz="1800" dirty="0"/>
          </a:p>
        </p:txBody>
      </p:sp>
      <p:sp>
        <p:nvSpPr>
          <p:cNvPr id="26" name="Text 23"/>
          <p:cNvSpPr txBox="1"/>
          <p:nvPr/>
        </p:nvSpPr>
        <p:spPr>
          <a:xfrm>
            <a:off x="6949440" y="2350008"/>
            <a:ext cx="4572000" cy="457200"/>
          </a:xfrm>
          <a:prstGeom prst="rect">
            <a:avLst/>
          </a:prstGeom>
          <a:noFill/>
          <a:ln/>
        </p:spPr>
        <p:txBody>
          <a:bodyPr wrap="square" lIns="0" tIns="0" rIns="0" bIns="0" rtlCol="0" anchor="t"/>
          <a:lstStyle/>
          <a:p>
            <a:pPr indent="0" marL="0">
              <a:buNone/>
            </a:pPr>
            <a:r>
              <a:rPr lang="en-US" sz="1400" dirty="0">
                <a:solidFill>
                  <a:srgbClr val="C9D6E3"/>
                </a:solidFill>
                <a:latin typeface="Calibri" pitchFamily="34" charset="0"/>
                <a:ea typeface="Calibri" pitchFamily="34" charset="-122"/>
                <a:cs typeface="Calibri" pitchFamily="34" charset="-120"/>
              </a:rPr>
              <a:t>Online check-in, paperwork online, text reminders</a:t>
            </a:r>
            <a:endParaRPr lang="en-US" sz="1400" dirty="0"/>
          </a:p>
        </p:txBody>
      </p:sp>
      <p:sp>
        <p:nvSpPr>
          <p:cNvPr id="27" name="Shape 24"/>
          <p:cNvSpPr/>
          <p:nvPr/>
        </p:nvSpPr>
        <p:spPr>
          <a:xfrm>
            <a:off x="6720840" y="3108960"/>
            <a:ext cx="4919472" cy="1143000"/>
          </a:xfrm>
          <a:prstGeom prst="roundRect">
            <a:avLst>
              <a:gd name="adj" fmla="val 6400"/>
            </a:avLst>
          </a:prstGeom>
          <a:solidFill>
            <a:srgbClr val="13294B"/>
          </a:solidFill>
          <a:ln/>
        </p:spPr>
      </p:sp>
      <p:sp>
        <p:nvSpPr>
          <p:cNvPr id="28" name="Text 25"/>
          <p:cNvSpPr txBox="1"/>
          <p:nvPr/>
        </p:nvSpPr>
        <p:spPr>
          <a:xfrm>
            <a:off x="6949440" y="324612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Scheduling</a:t>
            </a:r>
            <a:endParaRPr lang="en-US" sz="1800" dirty="0"/>
          </a:p>
        </p:txBody>
      </p:sp>
      <p:sp>
        <p:nvSpPr>
          <p:cNvPr id="29" name="Text 26"/>
          <p:cNvSpPr txBox="1"/>
          <p:nvPr/>
        </p:nvSpPr>
        <p:spPr>
          <a:xfrm>
            <a:off x="6949440" y="3675888"/>
            <a:ext cx="4572000" cy="457200"/>
          </a:xfrm>
          <a:prstGeom prst="rect">
            <a:avLst/>
          </a:prstGeom>
          <a:noFill/>
          <a:ln/>
        </p:spPr>
        <p:txBody>
          <a:bodyPr wrap="square" lIns="0" tIns="0" rIns="0" bIns="0" rtlCol="0" anchor="t"/>
          <a:lstStyle/>
          <a:p>
            <a:pPr indent="0" marL="0">
              <a:buNone/>
            </a:pPr>
            <a:r>
              <a:rPr lang="en-US" sz="1400" dirty="0">
                <a:solidFill>
                  <a:srgbClr val="C9D6E3"/>
                </a:solidFill>
                <a:latin typeface="Calibri" pitchFamily="34" charset="0"/>
                <a:ea typeface="Calibri" pitchFamily="34" charset="-122"/>
                <a:cs typeface="Calibri" pitchFamily="34" charset="-120"/>
              </a:rPr>
              <a:t>Morning slots, afternoon slots, lab pre-visits</a:t>
            </a:r>
            <a:endParaRPr lang="en-US" sz="1400" dirty="0"/>
          </a:p>
        </p:txBody>
      </p:sp>
      <p:sp>
        <p:nvSpPr>
          <p:cNvPr id="30" name="Shape 27"/>
          <p:cNvSpPr/>
          <p:nvPr/>
        </p:nvSpPr>
        <p:spPr>
          <a:xfrm>
            <a:off x="6720840" y="4434840"/>
            <a:ext cx="4919472" cy="1143000"/>
          </a:xfrm>
          <a:prstGeom prst="roundRect">
            <a:avLst>
              <a:gd name="adj" fmla="val 6400"/>
            </a:avLst>
          </a:prstGeom>
          <a:solidFill>
            <a:srgbClr val="13294B"/>
          </a:solidFill>
          <a:ln/>
        </p:spPr>
      </p:sp>
      <p:sp>
        <p:nvSpPr>
          <p:cNvPr id="31" name="Text 28"/>
          <p:cNvSpPr txBox="1"/>
          <p:nvPr/>
        </p:nvSpPr>
        <p:spPr>
          <a:xfrm>
            <a:off x="6949440" y="457200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 the clinic</a:t>
            </a:r>
            <a:endParaRPr lang="en-US" sz="1800" dirty="0"/>
          </a:p>
        </p:txBody>
      </p:sp>
      <p:sp>
        <p:nvSpPr>
          <p:cNvPr id="32" name="Text 29"/>
          <p:cNvSpPr txBox="1"/>
          <p:nvPr/>
        </p:nvSpPr>
        <p:spPr>
          <a:xfrm>
            <a:off x="6949440" y="5001768"/>
            <a:ext cx="4572000" cy="457200"/>
          </a:xfrm>
          <a:prstGeom prst="rect">
            <a:avLst/>
          </a:prstGeom>
          <a:noFill/>
          <a:ln/>
        </p:spPr>
        <p:txBody>
          <a:bodyPr wrap="square" lIns="0" tIns="0" rIns="0" bIns="0" rtlCol="0" anchor="t"/>
          <a:lstStyle/>
          <a:p>
            <a:pPr indent="0" marL="0">
              <a:buNone/>
            </a:pPr>
            <a:r>
              <a:rPr lang="en-US" sz="1400" dirty="0">
                <a:solidFill>
                  <a:srgbClr val="C9D6E3"/>
                </a:solidFill>
                <a:latin typeface="Calibri" pitchFamily="34" charset="0"/>
                <a:ea typeface="Calibri" pitchFamily="34" charset="-122"/>
                <a:cs typeface="Calibri" pitchFamily="34" charset="-120"/>
              </a:rPr>
              <a:t>Triage nurse, room turnover, standing orders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build a report in week one are four times more likely to renew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 3,400 customers</a:t>
            </a:r>
            <a:endParaRPr lang="en-US" sz="1000" dirty="0"/>
          </a:p>
        </p:txBody>
      </p:sp>
      <p:sp>
        <p:nvSpPr>
          <p:cNvPr id="5" name="Shape 2"/>
          <p:cNvSpPr/>
          <p:nvPr/>
        </p:nvSpPr>
        <p:spPr>
          <a:xfrm>
            <a:off x="548640" y="2788920"/>
            <a:ext cx="2377440" cy="1188720"/>
          </a:xfrm>
          <a:prstGeom prst="roundRect">
            <a:avLst>
              <a:gd name="adj" fmla="val 6154"/>
            </a:avLst>
          </a:prstGeom>
          <a:solidFill>
            <a:srgbClr val="13294B"/>
          </a:solidFill>
          <a:ln/>
        </p:spPr>
      </p:sp>
      <p:sp>
        <p:nvSpPr>
          <p:cNvPr id="6" name="Text 3"/>
          <p:cNvSpPr txBox="1"/>
          <p:nvPr/>
        </p:nvSpPr>
        <p:spPr>
          <a:xfrm>
            <a:off x="731520" y="2834640"/>
            <a:ext cx="2011680" cy="10972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Renewal rate</a:t>
            </a:r>
            <a:endParaRPr lang="en-US" sz="1500" dirty="0"/>
          </a:p>
          <a:p>
            <a:pPr indent="0" marL="0">
              <a:buNone/>
            </a:pPr>
            <a:r>
              <a:rPr lang="en-US" sz="2800" dirty="0">
                <a:solidFill>
                  <a:srgbClr val="FFFFFF"/>
                </a:solidFill>
                <a:latin typeface="Georgia" pitchFamily="34" charset="0"/>
                <a:ea typeface="Georgia" pitchFamily="34" charset="-122"/>
                <a:cs typeface="Georgia" pitchFamily="34" charset="-120"/>
              </a:rPr>
              <a:t>81%</a:t>
            </a:r>
            <a:endParaRPr lang="en-US" sz="1500" dirty="0"/>
          </a:p>
        </p:txBody>
      </p:sp>
      <p:sp>
        <p:nvSpPr>
          <p:cNvPr id="7" name="Shape 4"/>
          <p:cNvSpPr/>
          <p:nvPr/>
        </p:nvSpPr>
        <p:spPr>
          <a:xfrm>
            <a:off x="2926080" y="3383280"/>
            <a:ext cx="548640" cy="0"/>
          </a:xfrm>
          <a:prstGeom prst="line">
            <a:avLst/>
          </a:prstGeom>
          <a:noFill/>
          <a:ln w="19050">
            <a:solidFill>
              <a:srgbClr val="BFC8D2"/>
            </a:solidFill>
            <a:prstDash val="solid"/>
          </a:ln>
        </p:spPr>
      </p:sp>
      <p:sp>
        <p:nvSpPr>
          <p:cNvPr id="8" name="Shape 5"/>
          <p:cNvSpPr/>
          <p:nvPr/>
        </p:nvSpPr>
        <p:spPr>
          <a:xfrm>
            <a:off x="3474720" y="2240280"/>
            <a:ext cx="0" cy="1143000"/>
          </a:xfrm>
          <a:prstGeom prst="line">
            <a:avLst/>
          </a:prstGeom>
          <a:noFill/>
          <a:ln w="19050">
            <a:solidFill>
              <a:srgbClr val="BFC8D2"/>
            </a:solidFill>
            <a:prstDash val="solid"/>
          </a:ln>
        </p:spPr>
      </p:sp>
      <p:sp>
        <p:nvSpPr>
          <p:cNvPr id="9" name="Shape 6"/>
          <p:cNvSpPr/>
          <p:nvPr/>
        </p:nvSpPr>
        <p:spPr>
          <a:xfrm>
            <a:off x="3474720" y="2240280"/>
            <a:ext cx="548640" cy="0"/>
          </a:xfrm>
          <a:prstGeom prst="line">
            <a:avLst/>
          </a:prstGeom>
          <a:noFill/>
          <a:ln w="19050">
            <a:solidFill>
              <a:srgbClr val="BFC8D2"/>
            </a:solidFill>
            <a:prstDash val="solid"/>
          </a:ln>
        </p:spPr>
      </p:sp>
      <p:sp>
        <p:nvSpPr>
          <p:cNvPr id="10" name="Shape 7"/>
          <p:cNvSpPr/>
          <p:nvPr/>
        </p:nvSpPr>
        <p:spPr>
          <a:xfrm>
            <a:off x="4023360" y="1691640"/>
            <a:ext cx="4206240" cy="1097280"/>
          </a:xfrm>
          <a:prstGeom prst="roundRect">
            <a:avLst>
              <a:gd name="adj" fmla="val 6667"/>
            </a:avLst>
          </a:prstGeom>
          <a:solidFill>
            <a:srgbClr val="2F6690"/>
          </a:solidFill>
          <a:ln/>
        </p:spPr>
      </p:sp>
      <p:sp>
        <p:nvSpPr>
          <p:cNvPr id="11" name="Text 8"/>
          <p:cNvSpPr txBox="1"/>
          <p:nvPr/>
        </p:nvSpPr>
        <p:spPr>
          <a:xfrm>
            <a:off x="4251960" y="1828800"/>
            <a:ext cx="2286000" cy="41148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Activated in week 1</a:t>
            </a:r>
            <a:endParaRPr lang="en-US" sz="1700" dirty="0"/>
          </a:p>
        </p:txBody>
      </p:sp>
      <p:sp>
        <p:nvSpPr>
          <p:cNvPr id="12" name="Text 9"/>
          <p:cNvSpPr txBox="1"/>
          <p:nvPr/>
        </p:nvSpPr>
        <p:spPr>
          <a:xfrm>
            <a:off x="4251960" y="2258568"/>
            <a:ext cx="2286000" cy="36576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Built a report</a:t>
            </a:r>
            <a:endParaRPr lang="en-US" sz="1300" dirty="0"/>
          </a:p>
        </p:txBody>
      </p:sp>
      <p:sp>
        <p:nvSpPr>
          <p:cNvPr id="13" name="Text 10"/>
          <p:cNvSpPr txBox="1"/>
          <p:nvPr/>
        </p:nvSpPr>
        <p:spPr>
          <a:xfrm>
            <a:off x="6583680" y="1691640"/>
            <a:ext cx="1508760" cy="1097280"/>
          </a:xfrm>
          <a:prstGeom prst="rect">
            <a:avLst/>
          </a:prstGeom>
          <a:noFill/>
          <a:ln/>
        </p:spPr>
        <p:txBody>
          <a:bodyPr wrap="square" lIns="0" tIns="0" rIns="0" bIns="0" rtlCol="0" anchor="ctr"/>
          <a:lstStyle/>
          <a:p>
            <a:pPr algn="r" indent="0" marL="0">
              <a:buNone/>
            </a:pPr>
            <a:r>
              <a:rPr lang="en-US" sz="1800" b="1" dirty="0">
                <a:solidFill>
                  <a:srgbClr val="FFFFFF"/>
                </a:solidFill>
                <a:latin typeface="Calibri" pitchFamily="34" charset="0"/>
                <a:ea typeface="Calibri" pitchFamily="34" charset="-122"/>
                <a:cs typeface="Calibri" pitchFamily="34" charset="-120"/>
              </a:rPr>
              <a:t>93% renew</a:t>
            </a:r>
            <a:endParaRPr lang="en-US" sz="1800" dirty="0"/>
          </a:p>
        </p:txBody>
      </p:sp>
      <p:sp>
        <p:nvSpPr>
          <p:cNvPr id="14" name="Shape 11"/>
          <p:cNvSpPr/>
          <p:nvPr/>
        </p:nvSpPr>
        <p:spPr>
          <a:xfrm>
            <a:off x="2926080" y="3383280"/>
            <a:ext cx="548640" cy="0"/>
          </a:xfrm>
          <a:prstGeom prst="line">
            <a:avLst/>
          </a:prstGeom>
          <a:noFill/>
          <a:ln w="19050">
            <a:solidFill>
              <a:srgbClr val="BFC8D2"/>
            </a:solidFill>
            <a:prstDash val="solid"/>
          </a:ln>
        </p:spPr>
      </p:sp>
      <p:sp>
        <p:nvSpPr>
          <p:cNvPr id="15" name="Shape 12"/>
          <p:cNvSpPr/>
          <p:nvPr/>
        </p:nvSpPr>
        <p:spPr>
          <a:xfrm>
            <a:off x="3474720" y="3383280"/>
            <a:ext cx="0" cy="274320"/>
          </a:xfrm>
          <a:prstGeom prst="line">
            <a:avLst/>
          </a:prstGeom>
          <a:noFill/>
          <a:ln w="19050">
            <a:solidFill>
              <a:srgbClr val="BFC8D2"/>
            </a:solidFill>
            <a:prstDash val="solid"/>
          </a:ln>
        </p:spPr>
      </p:sp>
      <p:sp>
        <p:nvSpPr>
          <p:cNvPr id="16" name="Shape 13"/>
          <p:cNvSpPr/>
          <p:nvPr/>
        </p:nvSpPr>
        <p:spPr>
          <a:xfrm>
            <a:off x="3474720" y="3657600"/>
            <a:ext cx="548640" cy="0"/>
          </a:xfrm>
          <a:prstGeom prst="line">
            <a:avLst/>
          </a:prstGeom>
          <a:noFill/>
          <a:ln w="19050">
            <a:solidFill>
              <a:srgbClr val="BFC8D2"/>
            </a:solidFill>
            <a:prstDash val="solid"/>
          </a:ln>
        </p:spPr>
      </p:sp>
      <p:sp>
        <p:nvSpPr>
          <p:cNvPr id="17" name="Shape 14"/>
          <p:cNvSpPr/>
          <p:nvPr/>
        </p:nvSpPr>
        <p:spPr>
          <a:xfrm>
            <a:off x="4023360" y="3108960"/>
            <a:ext cx="4206240" cy="1097280"/>
          </a:xfrm>
          <a:prstGeom prst="roundRect">
            <a:avLst>
              <a:gd name="adj" fmla="val 6667"/>
            </a:avLst>
          </a:prstGeom>
          <a:solidFill>
            <a:srgbClr val="F2F5F8"/>
          </a:solidFill>
          <a:ln/>
        </p:spPr>
      </p:sp>
      <p:sp>
        <p:nvSpPr>
          <p:cNvPr id="18" name="Text 15"/>
          <p:cNvSpPr txBox="1"/>
          <p:nvPr/>
        </p:nvSpPr>
        <p:spPr>
          <a:xfrm>
            <a:off x="4251960" y="3246120"/>
            <a:ext cx="2286000" cy="41148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Activated later</a:t>
            </a:r>
            <a:endParaRPr lang="en-US" sz="1700" dirty="0"/>
          </a:p>
        </p:txBody>
      </p:sp>
      <p:sp>
        <p:nvSpPr>
          <p:cNvPr id="19" name="Text 16"/>
          <p:cNvSpPr txBox="1"/>
          <p:nvPr/>
        </p:nvSpPr>
        <p:spPr>
          <a:xfrm>
            <a:off x="4251960" y="3675888"/>
            <a:ext cx="228600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First report after week 1</a:t>
            </a:r>
            <a:endParaRPr lang="en-US" sz="1300" dirty="0"/>
          </a:p>
        </p:txBody>
      </p:sp>
      <p:sp>
        <p:nvSpPr>
          <p:cNvPr id="20" name="Text 17"/>
          <p:cNvSpPr txBox="1"/>
          <p:nvPr/>
        </p:nvSpPr>
        <p:spPr>
          <a:xfrm>
            <a:off x="6583680" y="3108960"/>
            <a:ext cx="1508760" cy="1097280"/>
          </a:xfrm>
          <a:prstGeom prst="rect">
            <a:avLst/>
          </a:prstGeom>
          <a:noFill/>
          <a:ln/>
        </p:spPr>
        <p:txBody>
          <a:bodyPr wrap="square" lIns="0" tIns="0" rIns="0" bIns="0" rtlCol="0" anchor="ctr"/>
          <a:lstStyle/>
          <a:p>
            <a:pPr algn="r" indent="0" marL="0">
              <a:buNone/>
            </a:pPr>
            <a:r>
              <a:rPr lang="en-US" sz="1800" b="1" dirty="0">
                <a:solidFill>
                  <a:srgbClr val="13294B"/>
                </a:solidFill>
                <a:latin typeface="Calibri" pitchFamily="34" charset="0"/>
                <a:ea typeface="Calibri" pitchFamily="34" charset="-122"/>
                <a:cs typeface="Calibri" pitchFamily="34" charset="-120"/>
              </a:rPr>
              <a:t>78% renew</a:t>
            </a:r>
            <a:endParaRPr lang="en-US" sz="1800" dirty="0"/>
          </a:p>
        </p:txBody>
      </p:sp>
      <p:sp>
        <p:nvSpPr>
          <p:cNvPr id="21" name="Shape 18"/>
          <p:cNvSpPr/>
          <p:nvPr/>
        </p:nvSpPr>
        <p:spPr>
          <a:xfrm>
            <a:off x="2926080" y="3383280"/>
            <a:ext cx="548640" cy="0"/>
          </a:xfrm>
          <a:prstGeom prst="line">
            <a:avLst/>
          </a:prstGeom>
          <a:noFill/>
          <a:ln w="19050">
            <a:solidFill>
              <a:srgbClr val="BFC8D2"/>
            </a:solidFill>
            <a:prstDash val="solid"/>
          </a:ln>
        </p:spPr>
      </p:sp>
      <p:sp>
        <p:nvSpPr>
          <p:cNvPr id="22" name="Shape 19"/>
          <p:cNvSpPr/>
          <p:nvPr/>
        </p:nvSpPr>
        <p:spPr>
          <a:xfrm>
            <a:off x="3474720" y="3383280"/>
            <a:ext cx="0" cy="1691640"/>
          </a:xfrm>
          <a:prstGeom prst="line">
            <a:avLst/>
          </a:prstGeom>
          <a:noFill/>
          <a:ln w="19050">
            <a:solidFill>
              <a:srgbClr val="BFC8D2"/>
            </a:solidFill>
            <a:prstDash val="solid"/>
          </a:ln>
        </p:spPr>
      </p:sp>
      <p:sp>
        <p:nvSpPr>
          <p:cNvPr id="23" name="Shape 20"/>
          <p:cNvSpPr/>
          <p:nvPr/>
        </p:nvSpPr>
        <p:spPr>
          <a:xfrm>
            <a:off x="3474720" y="5074920"/>
            <a:ext cx="548640" cy="0"/>
          </a:xfrm>
          <a:prstGeom prst="line">
            <a:avLst/>
          </a:prstGeom>
          <a:noFill/>
          <a:ln w="19050">
            <a:solidFill>
              <a:srgbClr val="BFC8D2"/>
            </a:solidFill>
            <a:prstDash val="solid"/>
          </a:ln>
        </p:spPr>
      </p:sp>
      <p:sp>
        <p:nvSpPr>
          <p:cNvPr id="24" name="Shape 21"/>
          <p:cNvSpPr/>
          <p:nvPr/>
        </p:nvSpPr>
        <p:spPr>
          <a:xfrm>
            <a:off x="4023360" y="4526280"/>
            <a:ext cx="4206240" cy="1097280"/>
          </a:xfrm>
          <a:prstGeom prst="roundRect">
            <a:avLst>
              <a:gd name="adj" fmla="val 6667"/>
            </a:avLst>
          </a:prstGeom>
          <a:solidFill>
            <a:srgbClr val="F2F5F8"/>
          </a:solidFill>
          <a:ln/>
        </p:spPr>
      </p:sp>
      <p:sp>
        <p:nvSpPr>
          <p:cNvPr id="25" name="Text 22"/>
          <p:cNvSpPr txBox="1"/>
          <p:nvPr/>
        </p:nvSpPr>
        <p:spPr>
          <a:xfrm>
            <a:off x="4251960" y="4663440"/>
            <a:ext cx="2286000" cy="41148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Never activated</a:t>
            </a:r>
            <a:endParaRPr lang="en-US" sz="1700" dirty="0"/>
          </a:p>
        </p:txBody>
      </p:sp>
      <p:sp>
        <p:nvSpPr>
          <p:cNvPr id="26" name="Text 23"/>
          <p:cNvSpPr txBox="1"/>
          <p:nvPr/>
        </p:nvSpPr>
        <p:spPr>
          <a:xfrm>
            <a:off x="4251960" y="5093208"/>
            <a:ext cx="228600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No report built</a:t>
            </a:r>
            <a:endParaRPr lang="en-US" sz="1300" dirty="0"/>
          </a:p>
        </p:txBody>
      </p:sp>
      <p:sp>
        <p:nvSpPr>
          <p:cNvPr id="27" name="Text 24"/>
          <p:cNvSpPr txBox="1"/>
          <p:nvPr/>
        </p:nvSpPr>
        <p:spPr>
          <a:xfrm>
            <a:off x="6583680" y="4526280"/>
            <a:ext cx="1508760" cy="1097280"/>
          </a:xfrm>
          <a:prstGeom prst="rect">
            <a:avLst/>
          </a:prstGeom>
          <a:noFill/>
          <a:ln/>
        </p:spPr>
        <p:txBody>
          <a:bodyPr wrap="square" lIns="0" tIns="0" rIns="0" bIns="0" rtlCol="0" anchor="ctr"/>
          <a:lstStyle/>
          <a:p>
            <a:pPr algn="r" indent="0" marL="0">
              <a:buNone/>
            </a:pPr>
            <a:r>
              <a:rPr lang="en-US" sz="1800" b="1" dirty="0">
                <a:solidFill>
                  <a:srgbClr val="13294B"/>
                </a:solidFill>
                <a:latin typeface="Calibri" pitchFamily="34" charset="0"/>
                <a:ea typeface="Calibri" pitchFamily="34" charset="-122"/>
                <a:cs typeface="Calibri" pitchFamily="34" charset="-120"/>
              </a:rPr>
              <a:t>23% renew</a:t>
            </a:r>
            <a:endParaRPr lang="en-US" sz="1800" dirty="0"/>
          </a:p>
        </p:txBody>
      </p:sp>
      <p:sp>
        <p:nvSpPr>
          <p:cNvPr id="28" name="Text 25"/>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4×</a:t>
            </a:r>
            <a:endParaRPr lang="en-US" sz="5400" dirty="0"/>
          </a:p>
        </p:txBody>
      </p:sp>
      <p:sp>
        <p:nvSpPr>
          <p:cNvPr id="29" name="Text 26"/>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higher renewal for customers who build a report in week one than those who never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Not MECE: the original segments overlap and miss loyal customers. Sorting by one rule fixes both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Text 2"/>
          <p:cNvSpPr txBox="1"/>
          <p:nvPr/>
        </p:nvSpPr>
        <p:spPr>
          <a:xfrm>
            <a:off x="548640" y="1737360"/>
            <a:ext cx="5120640" cy="411480"/>
          </a:xfrm>
          <a:prstGeom prst="rect">
            <a:avLst/>
          </a:prstGeom>
          <a:noFill/>
          <a:ln/>
        </p:spPr>
        <p:txBody>
          <a:bodyPr wrap="square" lIns="0" tIns="0" rIns="0" bIns="0" rtlCol="0" anchor="t"/>
          <a:lstStyle/>
          <a:p>
            <a:pPr indent="0" marL="0">
              <a:buNone/>
            </a:pPr>
            <a:r>
              <a:rPr lang="en-US" sz="1800" b="1" dirty="0">
                <a:solidFill>
                  <a:srgbClr val="7F8C9A"/>
                </a:solidFill>
                <a:latin typeface="Calibri" pitchFamily="34" charset="0"/>
                <a:ea typeface="Calibri" pitchFamily="34" charset="-122"/>
                <a:cs typeface="Calibri" pitchFamily="34" charset="-120"/>
              </a:rPr>
              <a:t>Before: mixes motivation with frequency</a:t>
            </a:r>
            <a:endParaRPr lang="en-US" sz="1800" dirty="0"/>
          </a:p>
        </p:txBody>
      </p:sp>
      <p:sp>
        <p:nvSpPr>
          <p:cNvPr id="6" name="Shape 3"/>
          <p:cNvSpPr/>
          <p:nvPr/>
        </p:nvSpPr>
        <p:spPr>
          <a:xfrm>
            <a:off x="548640" y="2286000"/>
            <a:ext cx="5120640" cy="640080"/>
          </a:xfrm>
          <a:prstGeom prst="roundRect">
            <a:avLst>
              <a:gd name="adj" fmla="val 11429"/>
            </a:avLst>
          </a:prstGeom>
          <a:solidFill>
            <a:srgbClr val="F2F5F8"/>
          </a:solidFill>
          <a:ln/>
        </p:spPr>
      </p:sp>
      <p:sp>
        <p:nvSpPr>
          <p:cNvPr id="7" name="Text 4"/>
          <p:cNvSpPr txBox="1"/>
          <p:nvPr/>
        </p:nvSpPr>
        <p:spPr>
          <a:xfrm>
            <a:off x="777240" y="228600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Bargain hunters</a:t>
            </a:r>
            <a:endParaRPr lang="en-US" sz="1600" dirty="0"/>
          </a:p>
        </p:txBody>
      </p:sp>
      <p:sp>
        <p:nvSpPr>
          <p:cNvPr id="8" name="Shape 5"/>
          <p:cNvSpPr/>
          <p:nvPr/>
        </p:nvSpPr>
        <p:spPr>
          <a:xfrm>
            <a:off x="548640" y="3063240"/>
            <a:ext cx="5120640" cy="640080"/>
          </a:xfrm>
          <a:prstGeom prst="roundRect">
            <a:avLst>
              <a:gd name="adj" fmla="val 11429"/>
            </a:avLst>
          </a:prstGeom>
          <a:solidFill>
            <a:srgbClr val="F2F5F8"/>
          </a:solidFill>
          <a:ln/>
        </p:spPr>
      </p:sp>
      <p:sp>
        <p:nvSpPr>
          <p:cNvPr id="9" name="Text 6"/>
          <p:cNvSpPr txBox="1"/>
          <p:nvPr/>
        </p:nvSpPr>
        <p:spPr>
          <a:xfrm>
            <a:off x="777240" y="306324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Fashion-forward shoppers</a:t>
            </a:r>
            <a:endParaRPr lang="en-US" sz="1600" dirty="0"/>
          </a:p>
        </p:txBody>
      </p:sp>
      <p:sp>
        <p:nvSpPr>
          <p:cNvPr id="10" name="Shape 7"/>
          <p:cNvSpPr/>
          <p:nvPr/>
        </p:nvSpPr>
        <p:spPr>
          <a:xfrm>
            <a:off x="548640" y="3840480"/>
            <a:ext cx="5120640" cy="640080"/>
          </a:xfrm>
          <a:prstGeom prst="roundRect">
            <a:avLst>
              <a:gd name="adj" fmla="val 11429"/>
            </a:avLst>
          </a:prstGeom>
          <a:solidFill>
            <a:srgbClr val="F2F5F8"/>
          </a:solidFill>
          <a:ln/>
        </p:spPr>
      </p:sp>
      <p:sp>
        <p:nvSpPr>
          <p:cNvPr id="11" name="Text 8"/>
          <p:cNvSpPr txBox="1"/>
          <p:nvPr/>
        </p:nvSpPr>
        <p:spPr>
          <a:xfrm>
            <a:off x="777240" y="384048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Quality seekers</a:t>
            </a:r>
            <a:endParaRPr lang="en-US" sz="1600" dirty="0"/>
          </a:p>
        </p:txBody>
      </p:sp>
      <p:sp>
        <p:nvSpPr>
          <p:cNvPr id="12" name="Shape 9"/>
          <p:cNvSpPr/>
          <p:nvPr/>
        </p:nvSpPr>
        <p:spPr>
          <a:xfrm>
            <a:off x="548640" y="4617720"/>
            <a:ext cx="5120640" cy="640080"/>
          </a:xfrm>
          <a:prstGeom prst="roundRect">
            <a:avLst>
              <a:gd name="adj" fmla="val 11429"/>
            </a:avLst>
          </a:prstGeom>
          <a:solidFill>
            <a:srgbClr val="F2F5F8"/>
          </a:solidFill>
          <a:ln/>
        </p:spPr>
      </p:sp>
      <p:sp>
        <p:nvSpPr>
          <p:cNvPr id="13" name="Text 10"/>
          <p:cNvSpPr txBox="1"/>
          <p:nvPr/>
        </p:nvSpPr>
        <p:spPr>
          <a:xfrm>
            <a:off x="777240" y="461772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Occasional buyers</a:t>
            </a:r>
            <a:endParaRPr lang="en-US" sz="1600" dirty="0"/>
          </a:p>
        </p:txBody>
      </p:sp>
      <p:sp>
        <p:nvSpPr>
          <p:cNvPr id="14" name="Text 11"/>
          <p:cNvSpPr txBox="1"/>
          <p:nvPr/>
        </p:nvSpPr>
        <p:spPr>
          <a:xfrm>
            <a:off x="6519672" y="1737360"/>
            <a:ext cx="512064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After: sorted by main reason for buying</a:t>
            </a:r>
            <a:endParaRPr lang="en-US" sz="1800" dirty="0"/>
          </a:p>
        </p:txBody>
      </p:sp>
      <p:sp>
        <p:nvSpPr>
          <p:cNvPr id="15" name="Shape 12"/>
          <p:cNvSpPr/>
          <p:nvPr/>
        </p:nvSpPr>
        <p:spPr>
          <a:xfrm>
            <a:off x="6519672" y="2286000"/>
            <a:ext cx="5120640" cy="640080"/>
          </a:xfrm>
          <a:prstGeom prst="roundRect">
            <a:avLst>
              <a:gd name="adj" fmla="val 11429"/>
            </a:avLst>
          </a:prstGeom>
          <a:solidFill>
            <a:srgbClr val="E6EEF5"/>
          </a:solidFill>
          <a:ln/>
        </p:spPr>
      </p:sp>
      <p:sp>
        <p:nvSpPr>
          <p:cNvPr id="16" name="Text 13"/>
          <p:cNvSpPr txBox="1"/>
          <p:nvPr/>
        </p:nvSpPr>
        <p:spPr>
          <a:xfrm>
            <a:off x="6748272" y="228600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Price-driven</a:t>
            </a:r>
            <a:endParaRPr lang="en-US" sz="1600" dirty="0"/>
          </a:p>
        </p:txBody>
      </p:sp>
      <p:sp>
        <p:nvSpPr>
          <p:cNvPr id="17" name="Shape 14"/>
          <p:cNvSpPr/>
          <p:nvPr/>
        </p:nvSpPr>
        <p:spPr>
          <a:xfrm>
            <a:off x="6519672" y="3063240"/>
            <a:ext cx="5120640" cy="640080"/>
          </a:xfrm>
          <a:prstGeom prst="roundRect">
            <a:avLst>
              <a:gd name="adj" fmla="val 11429"/>
            </a:avLst>
          </a:prstGeom>
          <a:solidFill>
            <a:srgbClr val="E6EEF5"/>
          </a:solidFill>
          <a:ln/>
        </p:spPr>
      </p:sp>
      <p:sp>
        <p:nvSpPr>
          <p:cNvPr id="18" name="Text 15"/>
          <p:cNvSpPr txBox="1"/>
          <p:nvPr/>
        </p:nvSpPr>
        <p:spPr>
          <a:xfrm>
            <a:off x="6748272" y="306324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Trend-driven</a:t>
            </a:r>
            <a:endParaRPr lang="en-US" sz="1600" dirty="0"/>
          </a:p>
        </p:txBody>
      </p:sp>
      <p:sp>
        <p:nvSpPr>
          <p:cNvPr id="19" name="Shape 16"/>
          <p:cNvSpPr/>
          <p:nvPr/>
        </p:nvSpPr>
        <p:spPr>
          <a:xfrm>
            <a:off x="6519672" y="3840480"/>
            <a:ext cx="5120640" cy="640080"/>
          </a:xfrm>
          <a:prstGeom prst="roundRect">
            <a:avLst>
              <a:gd name="adj" fmla="val 11429"/>
            </a:avLst>
          </a:prstGeom>
          <a:solidFill>
            <a:srgbClr val="E6EEF5"/>
          </a:solidFill>
          <a:ln/>
        </p:spPr>
      </p:sp>
      <p:sp>
        <p:nvSpPr>
          <p:cNvPr id="20" name="Text 17"/>
          <p:cNvSpPr txBox="1"/>
          <p:nvPr/>
        </p:nvSpPr>
        <p:spPr>
          <a:xfrm>
            <a:off x="6748272" y="384048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Quality-driven</a:t>
            </a:r>
            <a:endParaRPr lang="en-US" sz="1600" dirty="0"/>
          </a:p>
        </p:txBody>
      </p:sp>
      <p:sp>
        <p:nvSpPr>
          <p:cNvPr id="21" name="Shape 18"/>
          <p:cNvSpPr/>
          <p:nvPr/>
        </p:nvSpPr>
        <p:spPr>
          <a:xfrm>
            <a:off x="6519672" y="4617720"/>
            <a:ext cx="5120640" cy="640080"/>
          </a:xfrm>
          <a:prstGeom prst="roundRect">
            <a:avLst>
              <a:gd name="adj" fmla="val 11429"/>
            </a:avLst>
          </a:prstGeom>
          <a:solidFill>
            <a:srgbClr val="E6EEF5"/>
          </a:solidFill>
          <a:ln/>
        </p:spPr>
      </p:sp>
      <p:sp>
        <p:nvSpPr>
          <p:cNvPr id="22" name="Text 19"/>
          <p:cNvSpPr txBox="1"/>
          <p:nvPr/>
        </p:nvSpPr>
        <p:spPr>
          <a:xfrm>
            <a:off x="6748272" y="4617720"/>
            <a:ext cx="4754880" cy="64008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Convenience-driven</a:t>
            </a:r>
            <a:endParaRPr lang="en-US" sz="1600" dirty="0"/>
          </a:p>
        </p:txBody>
      </p:sp>
      <p:sp>
        <p:nvSpPr>
          <p:cNvPr id="23" name="Text 20"/>
          <p:cNvSpPr txBox="1"/>
          <p:nvPr/>
        </p:nvSpPr>
        <p:spPr>
          <a:xfrm>
            <a:off x="548640" y="5486400"/>
            <a:ext cx="5120640" cy="64008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A fashion-forward shopper can also hunt bargains (overlap), and loyal customers fit nowhere (gap).</a:t>
            </a:r>
            <a:endParaRPr lang="en-US" sz="1300" dirty="0"/>
          </a:p>
        </p:txBody>
      </p:sp>
      <p:sp>
        <p:nvSpPr>
          <p:cNvPr id="24" name="Text 21"/>
          <p:cNvSpPr txBox="1"/>
          <p:nvPr/>
        </p:nvSpPr>
        <p:spPr>
          <a:xfrm>
            <a:off x="6519672" y="5486400"/>
            <a:ext cx="5120640" cy="64008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Every customer lands in exactly one segment. Frequency becomes a second, separate cut.</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03</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Big messages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When one number or one sentence is the point, give it the whole slide.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Two-thirds of customers who leave Ridgeline never get past onboarding.</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9600" b="1" dirty="0">
                <a:solidFill>
                  <a:srgbClr val="8DB3D1"/>
                </a:solidFill>
              </a:rPr>
              <a:t>$4.2M</a:t>
            </a:r>
            <a:endParaRPr lang="en-US" sz="4000" dirty="0"/>
          </a:p>
          <a:p>
            <a:pPr algn="l" indent="0" marL="0">
              <a:buNone/>
            </a:pPr>
            <a:r>
              <a:rPr lang="en-US" sz="3200" dirty="0">
                <a:solidFill>
                  <a:schemeClr val="bg1"/>
                </a:solidFill>
              </a:rPr>
              <a:t>a year is the value of cutting first-90-day churn in half.</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Fixing onboarding is the biggest lever we have, worth more than the next three combined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model</a:t>
            </a:r>
            <a:endParaRPr lang="en-US" sz="1000" dirty="0"/>
          </a:p>
        </p:txBody>
      </p:sp>
      <p:sp>
        <p:nvSpPr>
          <p:cNvPr id="5" name="Text 2"/>
          <p:cNvSpPr txBox="1"/>
          <p:nvPr/>
        </p:nvSpPr>
        <p:spPr>
          <a:xfrm>
            <a:off x="548640" y="1828800"/>
            <a:ext cx="6400800" cy="1737360"/>
          </a:xfrm>
          <a:prstGeom prst="rect">
            <a:avLst/>
          </a:prstGeom>
          <a:noFill/>
          <a:ln/>
        </p:spPr>
        <p:txBody>
          <a:bodyPr wrap="square" lIns="0" tIns="0" rIns="0" bIns="0" rtlCol="0" anchor="t"/>
          <a:lstStyle/>
          <a:p>
            <a:pPr indent="0" marL="0">
              <a:buNone/>
            </a:pPr>
            <a:r>
              <a:rPr lang="en-US" sz="12000" b="1" dirty="0">
                <a:solidFill>
                  <a:srgbClr val="2F6690"/>
                </a:solidFill>
                <a:latin typeface="Cambria" pitchFamily="34" charset="0"/>
                <a:ea typeface="Cambria" pitchFamily="34" charset="-122"/>
                <a:cs typeface="Cambria" pitchFamily="34" charset="-120"/>
              </a:rPr>
              <a:t>$4.2M</a:t>
            </a:r>
            <a:endParaRPr lang="en-US" sz="12000" dirty="0"/>
          </a:p>
        </p:txBody>
      </p:sp>
      <p:sp>
        <p:nvSpPr>
          <p:cNvPr id="6" name="Text 3"/>
          <p:cNvSpPr txBox="1"/>
          <p:nvPr/>
        </p:nvSpPr>
        <p:spPr>
          <a:xfrm>
            <a:off x="548640" y="3657600"/>
            <a:ext cx="5943600" cy="1097280"/>
          </a:xfrm>
          <a:prstGeom prst="rect">
            <a:avLst/>
          </a:prstGeom>
          <a:noFill/>
          <a:ln/>
        </p:spPr>
        <p:txBody>
          <a:bodyPr wrap="square" lIns="0" tIns="0" rIns="0" bIns="0" rtlCol="0" anchor="t"/>
          <a:lstStyle/>
          <a:p>
            <a:pPr indent="0" marL="0">
              <a:buNone/>
            </a:pPr>
            <a:r>
              <a:rPr lang="en-US" sz="2200" dirty="0">
                <a:solidFill>
                  <a:srgbClr val="13294B"/>
                </a:solidFill>
                <a:latin typeface="Calibri" pitchFamily="34" charset="0"/>
                <a:ea typeface="Calibri" pitchFamily="34" charset="-122"/>
                <a:cs typeface="Calibri" pitchFamily="34" charset="-120"/>
              </a:rPr>
              <a:t>annual revenue saved by cutting first-90-day churn from 12% to 6%</a:t>
            </a:r>
            <a:endParaRPr lang="en-US" sz="2200" dirty="0"/>
          </a:p>
        </p:txBody>
      </p:sp>
      <p:sp>
        <p:nvSpPr>
          <p:cNvPr id="7" name="Text 4"/>
          <p:cNvSpPr txBox="1"/>
          <p:nvPr/>
        </p:nvSpPr>
        <p:spPr>
          <a:xfrm>
            <a:off x="7680960" y="1920240"/>
            <a:ext cx="3931920" cy="365760"/>
          </a:xfrm>
          <a:prstGeom prst="rect">
            <a:avLst/>
          </a:prstGeom>
          <a:noFill/>
          <a:ln/>
        </p:spPr>
        <p:txBody>
          <a:bodyPr wrap="square" lIns="0" tIns="0" rIns="0" bIns="0" rtlCol="0" anchor="t"/>
          <a:lstStyle/>
          <a:p>
            <a:pPr indent="0" marL="0">
              <a:buNone/>
            </a:pPr>
            <a:r>
              <a:rPr lang="en-US" sz="1400" b="1" dirty="0">
                <a:solidFill>
                  <a:srgbClr val="7F8C9A"/>
                </a:solidFill>
                <a:latin typeface="Calibri" pitchFamily="34" charset="0"/>
                <a:ea typeface="Calibri" pitchFamily="34" charset="-122"/>
                <a:cs typeface="Calibri" pitchFamily="34" charset="-120"/>
              </a:rPr>
              <a:t>Next three levers</a:t>
            </a:r>
            <a:endParaRPr lang="en-US" sz="1400" dirty="0"/>
          </a:p>
        </p:txBody>
      </p:sp>
      <p:sp>
        <p:nvSpPr>
          <p:cNvPr id="8" name="Text 5"/>
          <p:cNvSpPr txBox="1"/>
          <p:nvPr/>
        </p:nvSpPr>
        <p:spPr>
          <a:xfrm>
            <a:off x="7680960" y="2423160"/>
            <a:ext cx="2560320" cy="5486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Price increase</a:t>
            </a:r>
            <a:endParaRPr lang="en-US" sz="1700" dirty="0"/>
          </a:p>
        </p:txBody>
      </p:sp>
      <p:sp>
        <p:nvSpPr>
          <p:cNvPr id="9" name="Text 6"/>
          <p:cNvSpPr txBox="1"/>
          <p:nvPr/>
        </p:nvSpPr>
        <p:spPr>
          <a:xfrm>
            <a:off x="10241280" y="2423160"/>
            <a:ext cx="1371600" cy="548640"/>
          </a:xfrm>
          <a:prstGeom prst="rect">
            <a:avLst/>
          </a:prstGeom>
          <a:noFill/>
          <a:ln/>
        </p:spPr>
        <p:txBody>
          <a:bodyPr wrap="square" lIns="0" tIns="0" rIns="0" bIns="0" rtlCol="0" anchor="ctr"/>
          <a:lstStyle/>
          <a:p>
            <a:pPr algn="r" indent="0" marL="0">
              <a:buNone/>
            </a:pPr>
            <a:r>
              <a:rPr lang="en-US" sz="2200" b="1" dirty="0">
                <a:solidFill>
                  <a:srgbClr val="4A5868"/>
                </a:solidFill>
                <a:latin typeface="Cambria" pitchFamily="34" charset="0"/>
                <a:ea typeface="Cambria" pitchFamily="34" charset="-122"/>
                <a:cs typeface="Cambria" pitchFamily="34" charset="-120"/>
              </a:rPr>
              <a:t>$1.4M</a:t>
            </a:r>
            <a:endParaRPr lang="en-US" sz="2200" dirty="0"/>
          </a:p>
        </p:txBody>
      </p:sp>
      <p:sp>
        <p:nvSpPr>
          <p:cNvPr id="10" name="Shape 7"/>
          <p:cNvSpPr/>
          <p:nvPr/>
        </p:nvSpPr>
        <p:spPr>
          <a:xfrm>
            <a:off x="7680960" y="3136392"/>
            <a:ext cx="3959352" cy="0"/>
          </a:xfrm>
          <a:prstGeom prst="line">
            <a:avLst/>
          </a:prstGeom>
          <a:noFill/>
          <a:ln w="12700">
            <a:solidFill>
              <a:srgbClr val="DDE3EA"/>
            </a:solidFill>
            <a:prstDash val="solid"/>
          </a:ln>
        </p:spPr>
      </p:sp>
      <p:sp>
        <p:nvSpPr>
          <p:cNvPr id="11" name="Text 8"/>
          <p:cNvSpPr txBox="1"/>
          <p:nvPr/>
        </p:nvSpPr>
        <p:spPr>
          <a:xfrm>
            <a:off x="7680960" y="3291840"/>
            <a:ext cx="2560320" cy="5486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Upsell campaign</a:t>
            </a:r>
            <a:endParaRPr lang="en-US" sz="1700" dirty="0"/>
          </a:p>
        </p:txBody>
      </p:sp>
      <p:sp>
        <p:nvSpPr>
          <p:cNvPr id="12" name="Text 9"/>
          <p:cNvSpPr txBox="1"/>
          <p:nvPr/>
        </p:nvSpPr>
        <p:spPr>
          <a:xfrm>
            <a:off x="10241280" y="3291840"/>
            <a:ext cx="1371600" cy="548640"/>
          </a:xfrm>
          <a:prstGeom prst="rect">
            <a:avLst/>
          </a:prstGeom>
          <a:noFill/>
          <a:ln/>
        </p:spPr>
        <p:txBody>
          <a:bodyPr wrap="square" lIns="0" tIns="0" rIns="0" bIns="0" rtlCol="0" anchor="ctr"/>
          <a:lstStyle/>
          <a:p>
            <a:pPr algn="r" indent="0" marL="0">
              <a:buNone/>
            </a:pPr>
            <a:r>
              <a:rPr lang="en-US" sz="2200" b="1" dirty="0">
                <a:solidFill>
                  <a:srgbClr val="4A5868"/>
                </a:solidFill>
                <a:latin typeface="Cambria" pitchFamily="34" charset="0"/>
                <a:ea typeface="Cambria" pitchFamily="34" charset="-122"/>
                <a:cs typeface="Cambria" pitchFamily="34" charset="-120"/>
              </a:rPr>
              <a:t>$1.1M</a:t>
            </a:r>
            <a:endParaRPr lang="en-US" sz="2200" dirty="0"/>
          </a:p>
        </p:txBody>
      </p:sp>
      <p:sp>
        <p:nvSpPr>
          <p:cNvPr id="13" name="Shape 10"/>
          <p:cNvSpPr/>
          <p:nvPr/>
        </p:nvSpPr>
        <p:spPr>
          <a:xfrm>
            <a:off x="7680960" y="4005072"/>
            <a:ext cx="3959352" cy="0"/>
          </a:xfrm>
          <a:prstGeom prst="line">
            <a:avLst/>
          </a:prstGeom>
          <a:noFill/>
          <a:ln w="12700">
            <a:solidFill>
              <a:srgbClr val="DDE3EA"/>
            </a:solidFill>
            <a:prstDash val="solid"/>
          </a:ln>
        </p:spPr>
      </p:sp>
      <p:sp>
        <p:nvSpPr>
          <p:cNvPr id="14" name="Text 11"/>
          <p:cNvSpPr txBox="1"/>
          <p:nvPr/>
        </p:nvSpPr>
        <p:spPr>
          <a:xfrm>
            <a:off x="7680960" y="4160520"/>
            <a:ext cx="2560320" cy="5486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Win-back emails</a:t>
            </a:r>
            <a:endParaRPr lang="en-US" sz="1700" dirty="0"/>
          </a:p>
        </p:txBody>
      </p:sp>
      <p:sp>
        <p:nvSpPr>
          <p:cNvPr id="15" name="Text 12"/>
          <p:cNvSpPr txBox="1"/>
          <p:nvPr/>
        </p:nvSpPr>
        <p:spPr>
          <a:xfrm>
            <a:off x="10241280" y="4160520"/>
            <a:ext cx="1371600" cy="548640"/>
          </a:xfrm>
          <a:prstGeom prst="rect">
            <a:avLst/>
          </a:prstGeom>
          <a:noFill/>
          <a:ln/>
        </p:spPr>
        <p:txBody>
          <a:bodyPr wrap="square" lIns="0" tIns="0" rIns="0" bIns="0" rtlCol="0" anchor="ctr"/>
          <a:lstStyle/>
          <a:p>
            <a:pPr algn="r" indent="0" marL="0">
              <a:buNone/>
            </a:pPr>
            <a:r>
              <a:rPr lang="en-US" sz="2200" b="1" dirty="0">
                <a:solidFill>
                  <a:srgbClr val="4A5868"/>
                </a:solidFill>
                <a:latin typeface="Cambria" pitchFamily="34" charset="0"/>
                <a:ea typeface="Cambria" pitchFamily="34" charset="-122"/>
                <a:cs typeface="Cambria" pitchFamily="34" charset="-120"/>
              </a:rPr>
              <a:t>$0.9M</a:t>
            </a:r>
            <a:endParaRPr lang="en-US" sz="2200" dirty="0"/>
          </a:p>
        </p:txBody>
      </p:sp>
      <p:sp>
        <p:nvSpPr>
          <p:cNvPr id="16" name="Shape 13"/>
          <p:cNvSpPr/>
          <p:nvPr/>
        </p:nvSpPr>
        <p:spPr>
          <a:xfrm>
            <a:off x="7680960" y="4873752"/>
            <a:ext cx="3959352" cy="0"/>
          </a:xfrm>
          <a:prstGeom prst="line">
            <a:avLst/>
          </a:prstGeom>
          <a:noFill/>
          <a:ln w="12700">
            <a:solidFill>
              <a:srgbClr val="DDE3EA"/>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numbers explain why Harbor's clinics run late every morning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920240"/>
            <a:ext cx="3566160" cy="3291840"/>
          </a:xfrm>
          <a:prstGeom prst="roundRect">
            <a:avLst>
              <a:gd name="adj" fmla="val 2222"/>
            </a:avLst>
          </a:prstGeom>
          <a:solidFill>
            <a:srgbClr val="F2F5F8"/>
          </a:solidFill>
          <a:ln/>
        </p:spPr>
      </p:sp>
      <p:sp>
        <p:nvSpPr>
          <p:cNvPr id="6" name="Text 3"/>
          <p:cNvSpPr txBox="1"/>
          <p:nvPr/>
        </p:nvSpPr>
        <p:spPr>
          <a:xfrm>
            <a:off x="868680" y="2377440"/>
            <a:ext cx="3017520" cy="1188720"/>
          </a:xfrm>
          <a:prstGeom prst="rect">
            <a:avLst/>
          </a:prstGeom>
          <a:noFill/>
          <a:ln/>
        </p:spPr>
        <p:txBody>
          <a:bodyPr wrap="square" lIns="0" tIns="0" rIns="0" bIns="0" rtlCol="0" anchor="t"/>
          <a:lstStyle/>
          <a:p>
            <a:pPr indent="0" marL="0">
              <a:buNone/>
            </a:pPr>
            <a:r>
              <a:rPr lang="en-US" sz="6000" b="1" dirty="0">
                <a:solidFill>
                  <a:srgbClr val="2F6690"/>
                </a:solidFill>
                <a:latin typeface="Cambria" pitchFamily="34" charset="0"/>
                <a:ea typeface="Cambria" pitchFamily="34" charset="-122"/>
                <a:cs typeface="Cambria" pitchFamily="34" charset="-120"/>
              </a:rPr>
              <a:t>130%</a:t>
            </a:r>
            <a:endParaRPr lang="en-US" sz="6000" dirty="0"/>
          </a:p>
        </p:txBody>
      </p:sp>
      <p:sp>
        <p:nvSpPr>
          <p:cNvPr id="7" name="Text 4"/>
          <p:cNvSpPr txBox="1"/>
          <p:nvPr/>
        </p:nvSpPr>
        <p:spPr>
          <a:xfrm>
            <a:off x="868680" y="3749040"/>
            <a:ext cx="2926080" cy="1188720"/>
          </a:xfrm>
          <a:prstGeom prst="rect">
            <a:avLst/>
          </a:prstGeom>
          <a:noFill/>
          <a:ln/>
        </p:spPr>
        <p:txBody>
          <a:bodyPr wrap="square" lIns="0" tIns="0" rIns="0" bIns="0" rtlCol="0" anchor="t"/>
          <a:lstStyle/>
          <a:p>
            <a:pPr indent="0" marL="0">
              <a:buNone/>
            </a:pPr>
            <a:r>
              <a:rPr lang="en-US" sz="1800" dirty="0">
                <a:solidFill>
                  <a:srgbClr val="13294B"/>
                </a:solidFill>
                <a:latin typeface="Calibri" pitchFamily="34" charset="0"/>
                <a:ea typeface="Calibri" pitchFamily="34" charset="-122"/>
                <a:cs typeface="Calibri" pitchFamily="34" charset="-120"/>
              </a:rPr>
              <a:t>of capacity booked between 8 and 11 a.m.</a:t>
            </a:r>
            <a:endParaRPr lang="en-US" sz="1800" dirty="0"/>
          </a:p>
        </p:txBody>
      </p:sp>
      <p:sp>
        <p:nvSpPr>
          <p:cNvPr id="8" name="Shape 5"/>
          <p:cNvSpPr/>
          <p:nvPr/>
        </p:nvSpPr>
        <p:spPr>
          <a:xfrm>
            <a:off x="4315968" y="1920240"/>
            <a:ext cx="3566160" cy="3291840"/>
          </a:xfrm>
          <a:prstGeom prst="roundRect">
            <a:avLst>
              <a:gd name="adj" fmla="val 2222"/>
            </a:avLst>
          </a:prstGeom>
          <a:solidFill>
            <a:srgbClr val="2F6690"/>
          </a:solidFill>
          <a:ln/>
        </p:spPr>
      </p:sp>
      <p:sp>
        <p:nvSpPr>
          <p:cNvPr id="9" name="Text 6"/>
          <p:cNvSpPr txBox="1"/>
          <p:nvPr/>
        </p:nvSpPr>
        <p:spPr>
          <a:xfrm>
            <a:off x="4636008" y="2377440"/>
            <a:ext cx="3017520" cy="1188720"/>
          </a:xfrm>
          <a:prstGeom prst="rect">
            <a:avLst/>
          </a:prstGeom>
          <a:noFill/>
          <a:ln/>
        </p:spPr>
        <p:txBody>
          <a:bodyPr wrap="square" lIns="0" tIns="0" rIns="0" bIns="0" rtlCol="0" anchor="t"/>
          <a:lstStyle/>
          <a:p>
            <a:pPr indent="0" marL="0">
              <a:buNone/>
            </a:pPr>
            <a:r>
              <a:rPr lang="en-US" sz="6000" b="1" dirty="0">
                <a:solidFill>
                  <a:srgbClr val="FFFFFF"/>
                </a:solidFill>
                <a:latin typeface="Cambria" pitchFamily="34" charset="0"/>
                <a:ea typeface="Cambria" pitchFamily="34" charset="-122"/>
                <a:cs typeface="Cambria" pitchFamily="34" charset="-120"/>
              </a:rPr>
              <a:t>48 min</a:t>
            </a:r>
            <a:endParaRPr lang="en-US" sz="6000" dirty="0"/>
          </a:p>
        </p:txBody>
      </p:sp>
      <p:sp>
        <p:nvSpPr>
          <p:cNvPr id="10" name="Text 7"/>
          <p:cNvSpPr txBox="1"/>
          <p:nvPr/>
        </p:nvSpPr>
        <p:spPr>
          <a:xfrm>
            <a:off x="4636008" y="3749040"/>
            <a:ext cx="2926080" cy="1188720"/>
          </a:xfrm>
          <a:prstGeom prst="rect">
            <a:avLst/>
          </a:prstGeom>
          <a:noFill/>
          <a:ln/>
        </p:spPr>
        <p:txBody>
          <a:bodyPr wrap="square" lIns="0" tIns="0" rIns="0" bIns="0" rtlCol="0" anchor="t"/>
          <a:lstStyle/>
          <a:p>
            <a:pPr indent="0" marL="0">
              <a:buNone/>
            </a:pPr>
            <a:r>
              <a:rPr lang="en-US" sz="1800" dirty="0">
                <a:solidFill>
                  <a:srgbClr val="FFFFFF"/>
                </a:solidFill>
                <a:latin typeface="Calibri" pitchFamily="34" charset="0"/>
                <a:ea typeface="Calibri" pitchFamily="34" charset="-122"/>
                <a:cs typeface="Calibri" pitchFamily="34" charset="-120"/>
              </a:rPr>
              <a:t>average wait from arrival to seeing a doctor</a:t>
            </a:r>
            <a:endParaRPr lang="en-US" sz="1800" dirty="0"/>
          </a:p>
        </p:txBody>
      </p:sp>
      <p:sp>
        <p:nvSpPr>
          <p:cNvPr id="11" name="Shape 8"/>
          <p:cNvSpPr/>
          <p:nvPr/>
        </p:nvSpPr>
        <p:spPr>
          <a:xfrm>
            <a:off x="8083296" y="1920240"/>
            <a:ext cx="3566160" cy="3291840"/>
          </a:xfrm>
          <a:prstGeom prst="roundRect">
            <a:avLst>
              <a:gd name="adj" fmla="val 2222"/>
            </a:avLst>
          </a:prstGeom>
          <a:solidFill>
            <a:srgbClr val="F2F5F8"/>
          </a:solidFill>
          <a:ln/>
        </p:spPr>
      </p:sp>
      <p:sp>
        <p:nvSpPr>
          <p:cNvPr id="12" name="Text 9"/>
          <p:cNvSpPr txBox="1"/>
          <p:nvPr/>
        </p:nvSpPr>
        <p:spPr>
          <a:xfrm>
            <a:off x="8403336" y="2377440"/>
            <a:ext cx="3017520" cy="1188720"/>
          </a:xfrm>
          <a:prstGeom prst="rect">
            <a:avLst/>
          </a:prstGeom>
          <a:noFill/>
          <a:ln/>
        </p:spPr>
        <p:txBody>
          <a:bodyPr wrap="square" lIns="0" tIns="0" rIns="0" bIns="0" rtlCol="0" anchor="t"/>
          <a:lstStyle/>
          <a:p>
            <a:pPr indent="0" marL="0">
              <a:buNone/>
            </a:pPr>
            <a:r>
              <a:rPr lang="en-US" sz="6000" b="1" dirty="0">
                <a:solidFill>
                  <a:srgbClr val="2F6690"/>
                </a:solidFill>
                <a:latin typeface="Cambria" pitchFamily="34" charset="0"/>
                <a:ea typeface="Cambria" pitchFamily="34" charset="-122"/>
                <a:cs typeface="Cambria" pitchFamily="34" charset="-120"/>
              </a:rPr>
              <a:t>1 in 3</a:t>
            </a:r>
            <a:endParaRPr lang="en-US" sz="6000" dirty="0"/>
          </a:p>
        </p:txBody>
      </p:sp>
      <p:sp>
        <p:nvSpPr>
          <p:cNvPr id="13" name="Text 10"/>
          <p:cNvSpPr txBox="1"/>
          <p:nvPr/>
        </p:nvSpPr>
        <p:spPr>
          <a:xfrm>
            <a:off x="8403336" y="3749040"/>
            <a:ext cx="2926080" cy="1188720"/>
          </a:xfrm>
          <a:prstGeom prst="rect">
            <a:avLst/>
          </a:prstGeom>
          <a:noFill/>
          <a:ln/>
        </p:spPr>
        <p:txBody>
          <a:bodyPr wrap="square" lIns="0" tIns="0" rIns="0" bIns="0" rtlCol="0" anchor="t"/>
          <a:lstStyle/>
          <a:p>
            <a:pPr indent="0" marL="0">
              <a:buNone/>
            </a:pPr>
            <a:r>
              <a:rPr lang="en-US" sz="1800" dirty="0">
                <a:solidFill>
                  <a:srgbClr val="13294B"/>
                </a:solidFill>
                <a:latin typeface="Calibri" pitchFamily="34" charset="0"/>
                <a:ea typeface="Calibri" pitchFamily="34" charset="-122"/>
                <a:cs typeface="Calibri" pitchFamily="34" charset="-120"/>
              </a:rPr>
              <a:t>visits that a nurse-led triage lane could handle</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tell us the same thing in different words: they never figured out what the product was for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interviews, 40 churned customers</a:t>
            </a:r>
            <a:endParaRPr lang="en-US" sz="1000" dirty="0"/>
          </a:p>
        </p:txBody>
      </p:sp>
      <p:sp>
        <p:nvSpPr>
          <p:cNvPr id="5" name="Text 2"/>
          <p:cNvSpPr txBox="1"/>
          <p:nvPr/>
        </p:nvSpPr>
        <p:spPr>
          <a:xfrm>
            <a:off x="548640" y="1463040"/>
            <a:ext cx="1097280" cy="1234440"/>
          </a:xfrm>
          <a:prstGeom prst="rect">
            <a:avLst/>
          </a:prstGeom>
          <a:noFill/>
          <a:ln/>
        </p:spPr>
        <p:txBody>
          <a:bodyPr wrap="square" lIns="0" tIns="0" rIns="0" bIns="0" rtlCol="0" anchor="t"/>
          <a:lstStyle/>
          <a:p>
            <a:pPr indent="0" marL="0">
              <a:buNone/>
            </a:pPr>
            <a:r>
              <a:rPr lang="en-US" sz="8000" b="1" dirty="0">
                <a:solidFill>
                  <a:srgbClr val="2F6690"/>
                </a:solidFill>
                <a:latin typeface="Cambria" pitchFamily="34" charset="0"/>
                <a:ea typeface="Cambria" pitchFamily="34" charset="-122"/>
                <a:cs typeface="Cambria" pitchFamily="34" charset="-120"/>
              </a:rPr>
              <a:t>“</a:t>
            </a:r>
            <a:endParaRPr lang="en-US" sz="8000" dirty="0"/>
          </a:p>
        </p:txBody>
      </p:sp>
      <p:sp>
        <p:nvSpPr>
          <p:cNvPr id="6" name="Text 3"/>
          <p:cNvSpPr txBox="1"/>
          <p:nvPr/>
        </p:nvSpPr>
        <p:spPr>
          <a:xfrm>
            <a:off x="548640" y="2697480"/>
            <a:ext cx="3474720" cy="2194560"/>
          </a:xfrm>
          <a:prstGeom prst="rect">
            <a:avLst/>
          </a:prstGeom>
          <a:noFill/>
          <a:ln/>
        </p:spPr>
        <p:txBody>
          <a:bodyPr wrap="square" lIns="0" tIns="0" rIns="0" bIns="0" rtlCol="0" anchor="t"/>
          <a:lstStyle/>
          <a:p>
            <a:pPr indent="0" marL="0">
              <a:buNone/>
            </a:pPr>
            <a:r>
              <a:rPr lang="en-US" sz="1900" dirty="0">
                <a:solidFill>
                  <a:srgbClr val="13294B"/>
                </a:solidFill>
                <a:latin typeface="Cambria" pitchFamily="34" charset="0"/>
                <a:ea typeface="Cambria" pitchFamily="34" charset="-122"/>
                <a:cs typeface="Cambria" pitchFamily="34" charset="-120"/>
              </a:rPr>
              <a:t>We signed up, poked around for a month, and nobody on the team ever built anything with it.</a:t>
            </a:r>
            <a:endParaRPr lang="en-US" sz="1900" dirty="0"/>
          </a:p>
        </p:txBody>
      </p:sp>
      <p:sp>
        <p:nvSpPr>
          <p:cNvPr id="7" name="Shape 4"/>
          <p:cNvSpPr/>
          <p:nvPr/>
        </p:nvSpPr>
        <p:spPr>
          <a:xfrm>
            <a:off x="548640" y="4983480"/>
            <a:ext cx="914400" cy="0"/>
          </a:xfrm>
          <a:prstGeom prst="line">
            <a:avLst/>
          </a:prstGeom>
          <a:noFill/>
          <a:ln w="25400">
            <a:solidFill>
              <a:srgbClr val="2F6690"/>
            </a:solidFill>
            <a:prstDash val="solid"/>
          </a:ln>
        </p:spPr>
      </p:sp>
      <p:sp>
        <p:nvSpPr>
          <p:cNvPr id="8" name="Text 5"/>
          <p:cNvSpPr txBox="1"/>
          <p:nvPr/>
        </p:nvSpPr>
        <p:spPr>
          <a:xfrm>
            <a:off x="548640" y="5120640"/>
            <a:ext cx="3474720" cy="5486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Operations director, logistics company</a:t>
            </a:r>
            <a:endParaRPr lang="en-US" sz="1300" dirty="0"/>
          </a:p>
        </p:txBody>
      </p:sp>
      <p:sp>
        <p:nvSpPr>
          <p:cNvPr id="9" name="Text 6"/>
          <p:cNvSpPr txBox="1"/>
          <p:nvPr/>
        </p:nvSpPr>
        <p:spPr>
          <a:xfrm>
            <a:off x="4315968" y="1463040"/>
            <a:ext cx="1097280" cy="1234440"/>
          </a:xfrm>
          <a:prstGeom prst="rect">
            <a:avLst/>
          </a:prstGeom>
          <a:noFill/>
          <a:ln/>
        </p:spPr>
        <p:txBody>
          <a:bodyPr wrap="square" lIns="0" tIns="0" rIns="0" bIns="0" rtlCol="0" anchor="t"/>
          <a:lstStyle/>
          <a:p>
            <a:pPr indent="0" marL="0">
              <a:buNone/>
            </a:pPr>
            <a:r>
              <a:rPr lang="en-US" sz="8000" b="1" dirty="0">
                <a:solidFill>
                  <a:srgbClr val="2F6690"/>
                </a:solidFill>
                <a:latin typeface="Cambria" pitchFamily="34" charset="0"/>
                <a:ea typeface="Cambria" pitchFamily="34" charset="-122"/>
                <a:cs typeface="Cambria" pitchFamily="34" charset="-120"/>
              </a:rPr>
              <a:t>“</a:t>
            </a:r>
            <a:endParaRPr lang="en-US" sz="8000" dirty="0"/>
          </a:p>
        </p:txBody>
      </p:sp>
      <p:sp>
        <p:nvSpPr>
          <p:cNvPr id="10" name="Text 7"/>
          <p:cNvSpPr txBox="1"/>
          <p:nvPr/>
        </p:nvSpPr>
        <p:spPr>
          <a:xfrm>
            <a:off x="4315968" y="2697480"/>
            <a:ext cx="3474720" cy="2194560"/>
          </a:xfrm>
          <a:prstGeom prst="rect">
            <a:avLst/>
          </a:prstGeom>
          <a:noFill/>
          <a:ln/>
        </p:spPr>
        <p:txBody>
          <a:bodyPr wrap="square" lIns="0" tIns="0" rIns="0" bIns="0" rtlCol="0" anchor="t"/>
          <a:lstStyle/>
          <a:p>
            <a:pPr indent="0" marL="0">
              <a:buNone/>
            </a:pPr>
            <a:r>
              <a:rPr lang="en-US" sz="1900" dirty="0">
                <a:solidFill>
                  <a:srgbClr val="13294B"/>
                </a:solidFill>
                <a:latin typeface="Cambria" pitchFamily="34" charset="0"/>
                <a:ea typeface="Cambria" pitchFamily="34" charset="-122"/>
                <a:cs typeface="Cambria" pitchFamily="34" charset="-120"/>
              </a:rPr>
              <a:t>I couldn't tell you what the first step was supposed to be. The demo looked great.</a:t>
            </a:r>
            <a:endParaRPr lang="en-US" sz="1900" dirty="0"/>
          </a:p>
        </p:txBody>
      </p:sp>
      <p:sp>
        <p:nvSpPr>
          <p:cNvPr id="11" name="Shape 8"/>
          <p:cNvSpPr/>
          <p:nvPr/>
        </p:nvSpPr>
        <p:spPr>
          <a:xfrm>
            <a:off x="4315968" y="4983480"/>
            <a:ext cx="914400" cy="0"/>
          </a:xfrm>
          <a:prstGeom prst="line">
            <a:avLst/>
          </a:prstGeom>
          <a:noFill/>
          <a:ln w="25400">
            <a:solidFill>
              <a:srgbClr val="2F6690"/>
            </a:solidFill>
            <a:prstDash val="solid"/>
          </a:ln>
        </p:spPr>
      </p:sp>
      <p:sp>
        <p:nvSpPr>
          <p:cNvPr id="12" name="Text 9"/>
          <p:cNvSpPr txBox="1"/>
          <p:nvPr/>
        </p:nvSpPr>
        <p:spPr>
          <a:xfrm>
            <a:off x="4315968" y="5120640"/>
            <a:ext cx="3474720" cy="5486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Marketing manager, retail brand</a:t>
            </a:r>
            <a:endParaRPr lang="en-US" sz="1300" dirty="0"/>
          </a:p>
        </p:txBody>
      </p:sp>
      <p:sp>
        <p:nvSpPr>
          <p:cNvPr id="13" name="Text 10"/>
          <p:cNvSpPr txBox="1"/>
          <p:nvPr/>
        </p:nvSpPr>
        <p:spPr>
          <a:xfrm>
            <a:off x="8083296" y="1463040"/>
            <a:ext cx="1097280" cy="1234440"/>
          </a:xfrm>
          <a:prstGeom prst="rect">
            <a:avLst/>
          </a:prstGeom>
          <a:noFill/>
          <a:ln/>
        </p:spPr>
        <p:txBody>
          <a:bodyPr wrap="square" lIns="0" tIns="0" rIns="0" bIns="0" rtlCol="0" anchor="t"/>
          <a:lstStyle/>
          <a:p>
            <a:pPr indent="0" marL="0">
              <a:buNone/>
            </a:pPr>
            <a:r>
              <a:rPr lang="en-US" sz="8000" b="1" dirty="0">
                <a:solidFill>
                  <a:srgbClr val="2F6690"/>
                </a:solidFill>
                <a:latin typeface="Cambria" pitchFamily="34" charset="0"/>
                <a:ea typeface="Cambria" pitchFamily="34" charset="-122"/>
                <a:cs typeface="Cambria" pitchFamily="34" charset="-120"/>
              </a:rPr>
              <a:t>“</a:t>
            </a:r>
            <a:endParaRPr lang="en-US" sz="8000" dirty="0"/>
          </a:p>
        </p:txBody>
      </p:sp>
      <p:sp>
        <p:nvSpPr>
          <p:cNvPr id="14" name="Text 11"/>
          <p:cNvSpPr txBox="1"/>
          <p:nvPr/>
        </p:nvSpPr>
        <p:spPr>
          <a:xfrm>
            <a:off x="8083296" y="2697480"/>
            <a:ext cx="3474720" cy="2194560"/>
          </a:xfrm>
          <a:prstGeom prst="rect">
            <a:avLst/>
          </a:prstGeom>
          <a:noFill/>
          <a:ln/>
        </p:spPr>
        <p:txBody>
          <a:bodyPr wrap="square" lIns="0" tIns="0" rIns="0" bIns="0" rtlCol="0" anchor="t"/>
          <a:lstStyle/>
          <a:p>
            <a:pPr indent="0" marL="0">
              <a:buNone/>
            </a:pPr>
            <a:r>
              <a:rPr lang="en-US" sz="1900" dirty="0">
                <a:solidFill>
                  <a:srgbClr val="13294B"/>
                </a:solidFill>
                <a:latin typeface="Cambria" pitchFamily="34" charset="0"/>
                <a:ea typeface="Cambria" pitchFamily="34" charset="-122"/>
                <a:cs typeface="Cambria" pitchFamily="34" charset="-120"/>
              </a:rPr>
              <a:t>By the time someone offered training, we'd already decided to cancel.</a:t>
            </a:r>
            <a:endParaRPr lang="en-US" sz="1900" dirty="0"/>
          </a:p>
        </p:txBody>
      </p:sp>
      <p:sp>
        <p:nvSpPr>
          <p:cNvPr id="15" name="Shape 12"/>
          <p:cNvSpPr/>
          <p:nvPr/>
        </p:nvSpPr>
        <p:spPr>
          <a:xfrm>
            <a:off x="8083296" y="4983480"/>
            <a:ext cx="914400" cy="0"/>
          </a:xfrm>
          <a:prstGeom prst="line">
            <a:avLst/>
          </a:prstGeom>
          <a:noFill/>
          <a:ln w="25400">
            <a:solidFill>
              <a:srgbClr val="2F6690"/>
            </a:solidFill>
            <a:prstDash val="solid"/>
          </a:ln>
        </p:spPr>
      </p:sp>
      <p:sp>
        <p:nvSpPr>
          <p:cNvPr id="16" name="Text 13"/>
          <p:cNvSpPr txBox="1"/>
          <p:nvPr/>
        </p:nvSpPr>
        <p:spPr>
          <a:xfrm>
            <a:off x="8083296" y="5120640"/>
            <a:ext cx="3474720" cy="5486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Finance lead, healthcare provider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Patients rate the doctors highly and the waiting badly, which tells us where to focus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 survey, n = 2,100</a:t>
            </a:r>
            <a:endParaRPr lang="en-US" sz="1000" dirty="0"/>
          </a:p>
        </p:txBody>
      </p:sp>
      <p:sp>
        <p:nvSpPr>
          <p:cNvPr id="5" name="Shape 2"/>
          <p:cNvSpPr/>
          <p:nvPr/>
        </p:nvSpPr>
        <p:spPr>
          <a:xfrm>
            <a:off x="548640" y="1783080"/>
            <a:ext cx="6766560" cy="4023360"/>
          </a:xfrm>
          <a:prstGeom prst="roundRect">
            <a:avLst>
              <a:gd name="adj" fmla="val 1818"/>
            </a:avLst>
          </a:prstGeom>
          <a:solidFill>
            <a:srgbClr val="13294B"/>
          </a:solidFill>
          <a:ln/>
        </p:spPr>
      </p:sp>
      <p:sp>
        <p:nvSpPr>
          <p:cNvPr id="6" name="Text 3"/>
          <p:cNvSpPr txBox="1"/>
          <p:nvPr/>
        </p:nvSpPr>
        <p:spPr>
          <a:xfrm>
            <a:off x="1005840" y="2103120"/>
            <a:ext cx="5852160" cy="2651760"/>
          </a:xfrm>
          <a:prstGeom prst="rect">
            <a:avLst/>
          </a:prstGeom>
          <a:noFill/>
          <a:ln/>
        </p:spPr>
        <p:txBody>
          <a:bodyPr wrap="square" lIns="0" tIns="0" rIns="0" bIns="0" rtlCol="0" anchor="t"/>
          <a:lstStyle/>
          <a:p>
            <a:pPr indent="0" marL="0">
              <a:buNone/>
            </a:pPr>
            <a:r>
              <a:rPr lang="en-US" sz="2600" dirty="0">
                <a:solidFill>
                  <a:srgbClr val="FFFFFF"/>
                </a:solidFill>
                <a:latin typeface="Cambria" pitchFamily="34" charset="0"/>
                <a:ea typeface="Cambria" pitchFamily="34" charset="-122"/>
                <a:cs typeface="Cambria" pitchFamily="34" charset="-120"/>
              </a:rPr>
              <a:t>“Dr. Patel was wonderful. I just wish I hadn't spent an hour in the waiting room to see her for ten minutes.”</a:t>
            </a:r>
            <a:endParaRPr lang="en-US" sz="2600" dirty="0"/>
          </a:p>
        </p:txBody>
      </p:sp>
      <p:sp>
        <p:nvSpPr>
          <p:cNvPr id="7" name="Text 4"/>
          <p:cNvSpPr txBox="1"/>
          <p:nvPr/>
        </p:nvSpPr>
        <p:spPr>
          <a:xfrm>
            <a:off x="1005840" y="4983480"/>
            <a:ext cx="5486400" cy="457200"/>
          </a:xfrm>
          <a:prstGeom prst="rect">
            <a:avLst/>
          </a:prstGeom>
          <a:noFill/>
          <a:ln/>
        </p:spPr>
        <p:txBody>
          <a:bodyPr wrap="square" lIns="0" tIns="0" rIns="0" bIns="0" rtlCol="0" anchor="t"/>
          <a:lstStyle/>
          <a:p>
            <a:pPr indent="0" marL="0">
              <a:buNone/>
            </a:pPr>
            <a:r>
              <a:rPr lang="en-US" sz="1400" dirty="0">
                <a:solidFill>
                  <a:srgbClr val="BFC8D2"/>
                </a:solidFill>
                <a:latin typeface="Calibri" pitchFamily="34" charset="0"/>
                <a:ea typeface="Calibri" pitchFamily="34" charset="-122"/>
                <a:cs typeface="Calibri" pitchFamily="34" charset="-120"/>
              </a:rPr>
              <a:t>Patient, Harbor Westside clinic</a:t>
            </a:r>
            <a:endParaRPr lang="en-US" sz="1400" dirty="0"/>
          </a:p>
        </p:txBody>
      </p:sp>
      <p:sp>
        <p:nvSpPr>
          <p:cNvPr id="8" name="Text 5"/>
          <p:cNvSpPr txBox="1"/>
          <p:nvPr/>
        </p:nvSpPr>
        <p:spPr>
          <a:xfrm>
            <a:off x="7863840" y="1828800"/>
            <a:ext cx="3749040" cy="914400"/>
          </a:xfrm>
          <a:prstGeom prst="rect">
            <a:avLst/>
          </a:prstGeom>
          <a:noFill/>
          <a:ln/>
        </p:spPr>
        <p:txBody>
          <a:bodyPr wrap="square" lIns="0" tIns="0" rIns="0" bIns="0" rtlCol="0" anchor="t"/>
          <a:lstStyle/>
          <a:p>
            <a:pPr indent="0" marL="0">
              <a:buNone/>
            </a:pPr>
            <a:r>
              <a:rPr lang="en-US" sz="5400" b="1" dirty="0">
                <a:solidFill>
                  <a:srgbClr val="13294B"/>
                </a:solidFill>
                <a:latin typeface="Cambria" pitchFamily="34" charset="0"/>
                <a:ea typeface="Cambria" pitchFamily="34" charset="-122"/>
                <a:cs typeface="Cambria" pitchFamily="34" charset="-120"/>
              </a:rPr>
              <a:t>4.7 / 5</a:t>
            </a:r>
            <a:endParaRPr lang="en-US" sz="5400" dirty="0"/>
          </a:p>
        </p:txBody>
      </p:sp>
      <p:sp>
        <p:nvSpPr>
          <p:cNvPr id="9" name="Text 6"/>
          <p:cNvSpPr txBox="1"/>
          <p:nvPr/>
        </p:nvSpPr>
        <p:spPr>
          <a:xfrm>
            <a:off x="7863840" y="2788920"/>
            <a:ext cx="37490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rating for doctor care</a:t>
            </a:r>
            <a:endParaRPr lang="en-US" sz="1500" dirty="0"/>
          </a:p>
        </p:txBody>
      </p:sp>
      <p:sp>
        <p:nvSpPr>
          <p:cNvPr id="10" name="Text 7"/>
          <p:cNvSpPr txBox="1"/>
          <p:nvPr/>
        </p:nvSpPr>
        <p:spPr>
          <a:xfrm>
            <a:off x="7863840" y="3931920"/>
            <a:ext cx="37490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2.1 / 5</a:t>
            </a:r>
            <a:endParaRPr lang="en-US" sz="5400" dirty="0"/>
          </a:p>
        </p:txBody>
      </p:sp>
      <p:sp>
        <p:nvSpPr>
          <p:cNvPr id="11" name="Text 8"/>
          <p:cNvSpPr txBox="1"/>
          <p:nvPr/>
        </p:nvSpPr>
        <p:spPr>
          <a:xfrm>
            <a:off x="7863840" y="4892040"/>
            <a:ext cx="37490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rating for wait times, the lowest score in the survey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things to remember from this review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645920"/>
            <a:ext cx="914400" cy="1097280"/>
          </a:xfrm>
          <a:prstGeom prst="rect">
            <a:avLst/>
          </a:prstGeom>
          <a:noFill/>
          <a:ln/>
        </p:spPr>
        <p:txBody>
          <a:bodyPr wrap="square" lIns="0" tIns="0" rIns="0" bIns="0" rtlCol="0" anchor="t"/>
          <a:lstStyle/>
          <a:p>
            <a:pPr indent="0" marL="0">
              <a:buNone/>
            </a:pPr>
            <a:r>
              <a:rPr lang="en-US" sz="6400" b="1" dirty="0">
                <a:solidFill>
                  <a:srgbClr val="2F6690"/>
                </a:solidFill>
                <a:latin typeface="Cambria" pitchFamily="34" charset="0"/>
                <a:ea typeface="Cambria" pitchFamily="34" charset="-122"/>
                <a:cs typeface="Cambria" pitchFamily="34" charset="-120"/>
              </a:rPr>
              <a:t>1</a:t>
            </a:r>
            <a:endParaRPr lang="en-US" sz="6400" dirty="0"/>
          </a:p>
        </p:txBody>
      </p:sp>
      <p:sp>
        <p:nvSpPr>
          <p:cNvPr id="6" name="Text 3"/>
          <p:cNvSpPr txBox="1"/>
          <p:nvPr/>
        </p:nvSpPr>
        <p:spPr>
          <a:xfrm>
            <a:off x="1737360" y="1783080"/>
            <a:ext cx="9601200" cy="457200"/>
          </a:xfrm>
          <a:prstGeom prst="rect">
            <a:avLst/>
          </a:prstGeom>
          <a:noFill/>
          <a:ln/>
        </p:spPr>
        <p:txBody>
          <a:bodyPr wrap="square" lIns="0" tIns="0" rIns="0" bIns="0" rtlCol="0" anchor="t"/>
          <a:lstStyle/>
          <a:p>
            <a:pPr indent="0" marL="0">
              <a:buNone/>
            </a:pPr>
            <a:r>
              <a:rPr lang="en-US" sz="2200" b="1" dirty="0">
                <a:solidFill>
                  <a:srgbClr val="13294B"/>
                </a:solidFill>
                <a:latin typeface="Calibri" pitchFamily="34" charset="0"/>
                <a:ea typeface="Calibri" pitchFamily="34" charset="-122"/>
                <a:cs typeface="Calibri" pitchFamily="34" charset="-120"/>
              </a:rPr>
              <a:t>Most churn happens early</a:t>
            </a:r>
            <a:endParaRPr lang="en-US" sz="2200" dirty="0"/>
          </a:p>
        </p:txBody>
      </p:sp>
      <p:sp>
        <p:nvSpPr>
          <p:cNvPr id="7" name="Text 4"/>
          <p:cNvSpPr txBox="1"/>
          <p:nvPr/>
        </p:nvSpPr>
        <p:spPr>
          <a:xfrm>
            <a:off x="1737360" y="2286000"/>
            <a:ext cx="9601200" cy="548640"/>
          </a:xfrm>
          <a:prstGeom prst="rect">
            <a:avLst/>
          </a:prstGeom>
          <a:noFill/>
          <a:ln/>
        </p:spPr>
        <p:txBody>
          <a:bodyPr wrap="square" lIns="0" tIns="0" rIns="0" bIns="0" rtlCol="0" anchor="t"/>
          <a:lstStyle/>
          <a:p>
            <a:pPr indent="0" marL="0">
              <a:buNone/>
            </a:pPr>
            <a:r>
              <a:rPr lang="en-US" sz="1700" dirty="0">
                <a:solidFill>
                  <a:srgbClr val="4A5868"/>
                </a:solidFill>
                <a:latin typeface="Calibri" pitchFamily="34" charset="0"/>
                <a:ea typeface="Calibri" pitchFamily="34" charset="-122"/>
                <a:cs typeface="Calibri" pitchFamily="34" charset="-120"/>
              </a:rPr>
              <a:t>Two-thirds of churned customers leave in their first 90 days.</a:t>
            </a:r>
            <a:endParaRPr lang="en-US" sz="1700" dirty="0"/>
          </a:p>
        </p:txBody>
      </p:sp>
      <p:sp>
        <p:nvSpPr>
          <p:cNvPr id="8" name="Text 5"/>
          <p:cNvSpPr txBox="1"/>
          <p:nvPr/>
        </p:nvSpPr>
        <p:spPr>
          <a:xfrm>
            <a:off x="548640" y="3063240"/>
            <a:ext cx="914400" cy="1097280"/>
          </a:xfrm>
          <a:prstGeom prst="rect">
            <a:avLst/>
          </a:prstGeom>
          <a:noFill/>
          <a:ln/>
        </p:spPr>
        <p:txBody>
          <a:bodyPr wrap="square" lIns="0" tIns="0" rIns="0" bIns="0" rtlCol="0" anchor="t"/>
          <a:lstStyle/>
          <a:p>
            <a:pPr indent="0" marL="0">
              <a:buNone/>
            </a:pPr>
            <a:r>
              <a:rPr lang="en-US" sz="6400" b="1" dirty="0">
                <a:solidFill>
                  <a:srgbClr val="2F6690"/>
                </a:solidFill>
                <a:latin typeface="Cambria" pitchFamily="34" charset="0"/>
                <a:ea typeface="Cambria" pitchFamily="34" charset="-122"/>
                <a:cs typeface="Cambria" pitchFamily="34" charset="-120"/>
              </a:rPr>
              <a:t>2</a:t>
            </a:r>
            <a:endParaRPr lang="en-US" sz="6400" dirty="0"/>
          </a:p>
        </p:txBody>
      </p:sp>
      <p:sp>
        <p:nvSpPr>
          <p:cNvPr id="9" name="Text 6"/>
          <p:cNvSpPr txBox="1"/>
          <p:nvPr/>
        </p:nvSpPr>
        <p:spPr>
          <a:xfrm>
            <a:off x="1737360" y="3200400"/>
            <a:ext cx="9601200" cy="457200"/>
          </a:xfrm>
          <a:prstGeom prst="rect">
            <a:avLst/>
          </a:prstGeom>
          <a:noFill/>
          <a:ln/>
        </p:spPr>
        <p:txBody>
          <a:bodyPr wrap="square" lIns="0" tIns="0" rIns="0" bIns="0" rtlCol="0" anchor="t"/>
          <a:lstStyle/>
          <a:p>
            <a:pPr indent="0" marL="0">
              <a:buNone/>
            </a:pPr>
            <a:r>
              <a:rPr lang="en-US" sz="2200" b="1" dirty="0">
                <a:solidFill>
                  <a:srgbClr val="13294B"/>
                </a:solidFill>
                <a:latin typeface="Calibri" pitchFamily="34" charset="0"/>
                <a:ea typeface="Calibri" pitchFamily="34" charset="-122"/>
                <a:cs typeface="Calibri" pitchFamily="34" charset="-120"/>
              </a:rPr>
              <a:t>Activation predicts renewal</a:t>
            </a:r>
            <a:endParaRPr lang="en-US" sz="2200" dirty="0"/>
          </a:p>
        </p:txBody>
      </p:sp>
      <p:sp>
        <p:nvSpPr>
          <p:cNvPr id="10" name="Text 7"/>
          <p:cNvSpPr txBox="1"/>
          <p:nvPr/>
        </p:nvSpPr>
        <p:spPr>
          <a:xfrm>
            <a:off x="1737360" y="3703320"/>
            <a:ext cx="9601200" cy="548640"/>
          </a:xfrm>
          <a:prstGeom prst="rect">
            <a:avLst/>
          </a:prstGeom>
          <a:noFill/>
          <a:ln/>
        </p:spPr>
        <p:txBody>
          <a:bodyPr wrap="square" lIns="0" tIns="0" rIns="0" bIns="0" rtlCol="0" anchor="t"/>
          <a:lstStyle/>
          <a:p>
            <a:pPr indent="0" marL="0">
              <a:buNone/>
            </a:pPr>
            <a:r>
              <a:rPr lang="en-US" sz="1700" dirty="0">
                <a:solidFill>
                  <a:srgbClr val="4A5868"/>
                </a:solidFill>
                <a:latin typeface="Calibri" pitchFamily="34" charset="0"/>
                <a:ea typeface="Calibri" pitchFamily="34" charset="-122"/>
                <a:cs typeface="Calibri" pitchFamily="34" charset="-120"/>
              </a:rPr>
              <a:t>Customers who build a report in week one renew at 93%.</a:t>
            </a:r>
            <a:endParaRPr lang="en-US" sz="1700" dirty="0"/>
          </a:p>
        </p:txBody>
      </p:sp>
      <p:sp>
        <p:nvSpPr>
          <p:cNvPr id="11" name="Text 8"/>
          <p:cNvSpPr txBox="1"/>
          <p:nvPr/>
        </p:nvSpPr>
        <p:spPr>
          <a:xfrm>
            <a:off x="548640" y="4480560"/>
            <a:ext cx="914400" cy="1097280"/>
          </a:xfrm>
          <a:prstGeom prst="rect">
            <a:avLst/>
          </a:prstGeom>
          <a:noFill/>
          <a:ln/>
        </p:spPr>
        <p:txBody>
          <a:bodyPr wrap="square" lIns="0" tIns="0" rIns="0" bIns="0" rtlCol="0" anchor="t"/>
          <a:lstStyle/>
          <a:p>
            <a:pPr indent="0" marL="0">
              <a:buNone/>
            </a:pPr>
            <a:r>
              <a:rPr lang="en-US" sz="6400" b="1" dirty="0">
                <a:solidFill>
                  <a:srgbClr val="2F6690"/>
                </a:solidFill>
                <a:latin typeface="Cambria" pitchFamily="34" charset="0"/>
                <a:ea typeface="Cambria" pitchFamily="34" charset="-122"/>
                <a:cs typeface="Cambria" pitchFamily="34" charset="-120"/>
              </a:rPr>
              <a:t>3</a:t>
            </a:r>
            <a:endParaRPr lang="en-US" sz="6400" dirty="0"/>
          </a:p>
        </p:txBody>
      </p:sp>
      <p:sp>
        <p:nvSpPr>
          <p:cNvPr id="12" name="Text 9"/>
          <p:cNvSpPr txBox="1"/>
          <p:nvPr/>
        </p:nvSpPr>
        <p:spPr>
          <a:xfrm>
            <a:off x="1737360" y="4617720"/>
            <a:ext cx="9601200" cy="457200"/>
          </a:xfrm>
          <a:prstGeom prst="rect">
            <a:avLst/>
          </a:prstGeom>
          <a:noFill/>
          <a:ln/>
        </p:spPr>
        <p:txBody>
          <a:bodyPr wrap="square" lIns="0" tIns="0" rIns="0" bIns="0" rtlCol="0" anchor="t"/>
          <a:lstStyle/>
          <a:p>
            <a:pPr indent="0" marL="0">
              <a:buNone/>
            </a:pPr>
            <a:r>
              <a:rPr lang="en-US" sz="2200" b="1" dirty="0">
                <a:solidFill>
                  <a:srgbClr val="13294B"/>
                </a:solidFill>
                <a:latin typeface="Calibri" pitchFamily="34" charset="0"/>
                <a:ea typeface="Calibri" pitchFamily="34" charset="-122"/>
                <a:cs typeface="Calibri" pitchFamily="34" charset="-120"/>
              </a:rPr>
              <a:t>Onboarding is the fix</a:t>
            </a:r>
            <a:endParaRPr lang="en-US" sz="2200" dirty="0"/>
          </a:p>
        </p:txBody>
      </p:sp>
      <p:sp>
        <p:nvSpPr>
          <p:cNvPr id="13" name="Text 10"/>
          <p:cNvSpPr txBox="1"/>
          <p:nvPr/>
        </p:nvSpPr>
        <p:spPr>
          <a:xfrm>
            <a:off x="1737360" y="5120640"/>
            <a:ext cx="9601200" cy="548640"/>
          </a:xfrm>
          <a:prstGeom prst="rect">
            <a:avLst/>
          </a:prstGeom>
          <a:noFill/>
          <a:ln/>
        </p:spPr>
        <p:txBody>
          <a:bodyPr wrap="square" lIns="0" tIns="0" rIns="0" bIns="0" rtlCol="0" anchor="t"/>
          <a:lstStyle/>
          <a:p>
            <a:pPr indent="0" marL="0">
              <a:buNone/>
            </a:pPr>
            <a:r>
              <a:rPr lang="en-US" sz="1700" dirty="0">
                <a:solidFill>
                  <a:srgbClr val="4A5868"/>
                </a:solidFill>
                <a:latin typeface="Calibri" pitchFamily="34" charset="0"/>
                <a:ea typeface="Calibri" pitchFamily="34" charset="-122"/>
                <a:cs typeface="Calibri" pitchFamily="34" charset="-120"/>
              </a:rPr>
              <a:t>A guided first report is the highest-value change we can make this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 patients wait 48 minutes; with three changes, they wait 20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model</a:t>
            </a:r>
            <a:endParaRPr lang="en-US" sz="1000" dirty="0"/>
          </a:p>
        </p:txBody>
      </p:sp>
      <p:sp>
        <p:nvSpPr>
          <p:cNvPr id="5" name="Text 2"/>
          <p:cNvSpPr txBox="1"/>
          <p:nvPr/>
        </p:nvSpPr>
        <p:spPr>
          <a:xfrm>
            <a:off x="3291840" y="1737360"/>
            <a:ext cx="3931920" cy="411480"/>
          </a:xfrm>
          <a:prstGeom prst="rect">
            <a:avLst/>
          </a:prstGeom>
          <a:noFill/>
          <a:ln/>
        </p:spPr>
        <p:txBody>
          <a:bodyPr wrap="square" lIns="0" tIns="0" rIns="0" bIns="0" rtlCol="0" anchor="t"/>
          <a:lstStyle/>
          <a:p>
            <a:pPr indent="0" marL="0">
              <a:buNone/>
            </a:pPr>
            <a:r>
              <a:rPr lang="en-US" sz="1800" b="1" dirty="0">
                <a:solidFill>
                  <a:srgbClr val="7F8C9A"/>
                </a:solidFill>
                <a:latin typeface="Calibri" pitchFamily="34" charset="0"/>
                <a:ea typeface="Calibri" pitchFamily="34" charset="-122"/>
                <a:cs typeface="Calibri" pitchFamily="34" charset="-120"/>
              </a:rPr>
              <a:t>Today</a:t>
            </a:r>
            <a:endParaRPr lang="en-US" sz="1800" dirty="0"/>
          </a:p>
        </p:txBody>
      </p:sp>
      <p:sp>
        <p:nvSpPr>
          <p:cNvPr id="6" name="Shape 3"/>
          <p:cNvSpPr/>
          <p:nvPr/>
        </p:nvSpPr>
        <p:spPr>
          <a:xfrm>
            <a:off x="7589520" y="1645920"/>
            <a:ext cx="4050792" cy="4434840"/>
          </a:xfrm>
          <a:prstGeom prst="roundRect">
            <a:avLst>
              <a:gd name="adj" fmla="val 1806"/>
            </a:avLst>
          </a:prstGeom>
          <a:solidFill>
            <a:srgbClr val="E6EEF5"/>
          </a:solidFill>
          <a:ln/>
        </p:spPr>
      </p:sp>
      <p:sp>
        <p:nvSpPr>
          <p:cNvPr id="7" name="Text 4"/>
          <p:cNvSpPr txBox="1"/>
          <p:nvPr/>
        </p:nvSpPr>
        <p:spPr>
          <a:xfrm>
            <a:off x="7818120" y="1737360"/>
            <a:ext cx="365760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With the changes</a:t>
            </a:r>
            <a:endParaRPr lang="en-US" sz="1800" dirty="0"/>
          </a:p>
        </p:txBody>
      </p:sp>
      <p:sp>
        <p:nvSpPr>
          <p:cNvPr id="8" name="Text 5"/>
          <p:cNvSpPr txBox="1"/>
          <p:nvPr/>
        </p:nvSpPr>
        <p:spPr>
          <a:xfrm>
            <a:off x="548640" y="2331720"/>
            <a:ext cx="2560320" cy="64008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Check-in</a:t>
            </a:r>
            <a:endParaRPr lang="en-US" sz="1600" dirty="0"/>
          </a:p>
        </p:txBody>
      </p:sp>
      <p:sp>
        <p:nvSpPr>
          <p:cNvPr id="9" name="Text 6"/>
          <p:cNvSpPr txBox="1"/>
          <p:nvPr/>
        </p:nvSpPr>
        <p:spPr>
          <a:xfrm>
            <a:off x="3291840" y="2331720"/>
            <a:ext cx="3931920" cy="640080"/>
          </a:xfrm>
          <a:prstGeom prst="rect">
            <a:avLst/>
          </a:prstGeom>
          <a:noFill/>
          <a:ln/>
        </p:spPr>
        <p:txBody>
          <a:bodyPr wrap="square" lIns="0" tIns="0" rIns="0" bIns="0" rtlCol="0" anchor="ctr"/>
          <a:lstStyle/>
          <a:p>
            <a:pPr indent="0" marL="0">
              <a:buNone/>
            </a:pPr>
            <a:r>
              <a:rPr lang="en-US" sz="1500" dirty="0">
                <a:solidFill>
                  <a:srgbClr val="4A5868"/>
                </a:solidFill>
                <a:latin typeface="Calibri" pitchFamily="34" charset="0"/>
                <a:ea typeface="Calibri" pitchFamily="34" charset="-122"/>
                <a:cs typeface="Calibri" pitchFamily="34" charset="-120"/>
              </a:rPr>
              <a:t>At the front desk, 11 min average</a:t>
            </a:r>
            <a:endParaRPr lang="en-US" sz="1500" dirty="0"/>
          </a:p>
        </p:txBody>
      </p:sp>
      <p:sp>
        <p:nvSpPr>
          <p:cNvPr id="10" name="Text 7"/>
          <p:cNvSpPr txBox="1"/>
          <p:nvPr/>
        </p:nvSpPr>
        <p:spPr>
          <a:xfrm>
            <a:off x="7818120" y="2331720"/>
            <a:ext cx="3657600" cy="640080"/>
          </a:xfrm>
          <a:prstGeom prst="rect">
            <a:avLst/>
          </a:prstGeom>
          <a:noFill/>
          <a:ln/>
        </p:spPr>
        <p:txBody>
          <a:bodyPr wrap="square" lIns="0" tIns="0" rIns="0" bIns="0" rtlCol="0" anchor="ctr"/>
          <a:lstStyle/>
          <a:p>
            <a:pPr indent="0" marL="0">
              <a:buNone/>
            </a:pPr>
            <a:r>
              <a:rPr lang="en-US" sz="1500" dirty="0">
                <a:solidFill>
                  <a:srgbClr val="13294B"/>
                </a:solidFill>
                <a:latin typeface="Calibri" pitchFamily="34" charset="0"/>
                <a:ea typeface="Calibri" pitchFamily="34" charset="-122"/>
                <a:cs typeface="Calibri" pitchFamily="34" charset="-120"/>
              </a:rPr>
              <a:t>Online before arrival, 2 min</a:t>
            </a:r>
            <a:endParaRPr lang="en-US" sz="1500" dirty="0"/>
          </a:p>
        </p:txBody>
      </p:sp>
      <p:sp>
        <p:nvSpPr>
          <p:cNvPr id="11" name="Shape 8"/>
          <p:cNvSpPr/>
          <p:nvPr/>
        </p:nvSpPr>
        <p:spPr>
          <a:xfrm>
            <a:off x="548640" y="3108960"/>
            <a:ext cx="6766560" cy="0"/>
          </a:xfrm>
          <a:prstGeom prst="line">
            <a:avLst/>
          </a:prstGeom>
          <a:noFill/>
          <a:ln w="12700">
            <a:solidFill>
              <a:srgbClr val="DDE3EA"/>
            </a:solidFill>
            <a:prstDash val="solid"/>
          </a:ln>
        </p:spPr>
      </p:sp>
      <p:sp>
        <p:nvSpPr>
          <p:cNvPr id="12" name="Text 9"/>
          <p:cNvSpPr txBox="1"/>
          <p:nvPr/>
        </p:nvSpPr>
        <p:spPr>
          <a:xfrm>
            <a:off x="548640" y="3246120"/>
            <a:ext cx="2560320" cy="64008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Scheduling</a:t>
            </a:r>
            <a:endParaRPr lang="en-US" sz="1600" dirty="0"/>
          </a:p>
        </p:txBody>
      </p:sp>
      <p:sp>
        <p:nvSpPr>
          <p:cNvPr id="13" name="Text 10"/>
          <p:cNvSpPr txBox="1"/>
          <p:nvPr/>
        </p:nvSpPr>
        <p:spPr>
          <a:xfrm>
            <a:off x="3291840" y="3246120"/>
            <a:ext cx="3931920" cy="640080"/>
          </a:xfrm>
          <a:prstGeom prst="rect">
            <a:avLst/>
          </a:prstGeom>
          <a:noFill/>
          <a:ln/>
        </p:spPr>
        <p:txBody>
          <a:bodyPr wrap="square" lIns="0" tIns="0" rIns="0" bIns="0" rtlCol="0" anchor="ctr"/>
          <a:lstStyle/>
          <a:p>
            <a:pPr indent="0" marL="0">
              <a:buNone/>
            </a:pPr>
            <a:r>
              <a:rPr lang="en-US" sz="1500" dirty="0">
                <a:solidFill>
                  <a:srgbClr val="4A5868"/>
                </a:solidFill>
                <a:latin typeface="Calibri" pitchFamily="34" charset="0"/>
                <a:ea typeface="Calibri" pitchFamily="34" charset="-122"/>
                <a:cs typeface="Calibri" pitchFamily="34" charset="-120"/>
              </a:rPr>
              <a:t>130% booked 8 to 11 a.m.</a:t>
            </a:r>
            <a:endParaRPr lang="en-US" sz="1500" dirty="0"/>
          </a:p>
        </p:txBody>
      </p:sp>
      <p:sp>
        <p:nvSpPr>
          <p:cNvPr id="14" name="Text 11"/>
          <p:cNvSpPr txBox="1"/>
          <p:nvPr/>
        </p:nvSpPr>
        <p:spPr>
          <a:xfrm>
            <a:off x="7818120" y="3246120"/>
            <a:ext cx="3657600" cy="640080"/>
          </a:xfrm>
          <a:prstGeom prst="rect">
            <a:avLst/>
          </a:prstGeom>
          <a:noFill/>
          <a:ln/>
        </p:spPr>
        <p:txBody>
          <a:bodyPr wrap="square" lIns="0" tIns="0" rIns="0" bIns="0" rtlCol="0" anchor="ctr"/>
          <a:lstStyle/>
          <a:p>
            <a:pPr indent="0" marL="0">
              <a:buNone/>
            </a:pPr>
            <a:r>
              <a:rPr lang="en-US" sz="1500" dirty="0">
                <a:solidFill>
                  <a:srgbClr val="13294B"/>
                </a:solidFill>
                <a:latin typeface="Calibri" pitchFamily="34" charset="0"/>
                <a:ea typeface="Calibri" pitchFamily="34" charset="-122"/>
                <a:cs typeface="Calibri" pitchFamily="34" charset="-120"/>
              </a:rPr>
              <a:t>Even load, 95% all day</a:t>
            </a:r>
            <a:endParaRPr lang="en-US" sz="1500" dirty="0"/>
          </a:p>
        </p:txBody>
      </p:sp>
      <p:sp>
        <p:nvSpPr>
          <p:cNvPr id="15" name="Shape 12"/>
          <p:cNvSpPr/>
          <p:nvPr/>
        </p:nvSpPr>
        <p:spPr>
          <a:xfrm>
            <a:off x="548640" y="4023360"/>
            <a:ext cx="6766560" cy="0"/>
          </a:xfrm>
          <a:prstGeom prst="line">
            <a:avLst/>
          </a:prstGeom>
          <a:noFill/>
          <a:ln w="12700">
            <a:solidFill>
              <a:srgbClr val="DDE3EA"/>
            </a:solidFill>
            <a:prstDash val="solid"/>
          </a:ln>
        </p:spPr>
      </p:sp>
      <p:sp>
        <p:nvSpPr>
          <p:cNvPr id="16" name="Text 13"/>
          <p:cNvSpPr txBox="1"/>
          <p:nvPr/>
        </p:nvSpPr>
        <p:spPr>
          <a:xfrm>
            <a:off x="548640" y="4160520"/>
            <a:ext cx="2560320" cy="64008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Simple visits</a:t>
            </a:r>
            <a:endParaRPr lang="en-US" sz="1600" dirty="0"/>
          </a:p>
        </p:txBody>
      </p:sp>
      <p:sp>
        <p:nvSpPr>
          <p:cNvPr id="17" name="Text 14"/>
          <p:cNvSpPr txBox="1"/>
          <p:nvPr/>
        </p:nvSpPr>
        <p:spPr>
          <a:xfrm>
            <a:off x="3291840" y="4160520"/>
            <a:ext cx="3931920" cy="640080"/>
          </a:xfrm>
          <a:prstGeom prst="rect">
            <a:avLst/>
          </a:prstGeom>
          <a:noFill/>
          <a:ln/>
        </p:spPr>
        <p:txBody>
          <a:bodyPr wrap="square" lIns="0" tIns="0" rIns="0" bIns="0" rtlCol="0" anchor="ctr"/>
          <a:lstStyle/>
          <a:p>
            <a:pPr indent="0" marL="0">
              <a:buNone/>
            </a:pPr>
            <a:r>
              <a:rPr lang="en-US" sz="1500" dirty="0">
                <a:solidFill>
                  <a:srgbClr val="4A5868"/>
                </a:solidFill>
                <a:latin typeface="Calibri" pitchFamily="34" charset="0"/>
                <a:ea typeface="Calibri" pitchFamily="34" charset="-122"/>
                <a:cs typeface="Calibri" pitchFamily="34" charset="-120"/>
              </a:rPr>
              <a:t>Wait for a doctor</a:t>
            </a:r>
            <a:endParaRPr lang="en-US" sz="1500" dirty="0"/>
          </a:p>
        </p:txBody>
      </p:sp>
      <p:sp>
        <p:nvSpPr>
          <p:cNvPr id="18" name="Text 15"/>
          <p:cNvSpPr txBox="1"/>
          <p:nvPr/>
        </p:nvSpPr>
        <p:spPr>
          <a:xfrm>
            <a:off x="7818120" y="4160520"/>
            <a:ext cx="3657600" cy="640080"/>
          </a:xfrm>
          <a:prstGeom prst="rect">
            <a:avLst/>
          </a:prstGeom>
          <a:noFill/>
          <a:ln/>
        </p:spPr>
        <p:txBody>
          <a:bodyPr wrap="square" lIns="0" tIns="0" rIns="0" bIns="0" rtlCol="0" anchor="ctr"/>
          <a:lstStyle/>
          <a:p>
            <a:pPr indent="0" marL="0">
              <a:buNone/>
            </a:pPr>
            <a:r>
              <a:rPr lang="en-US" sz="1500" dirty="0">
                <a:solidFill>
                  <a:srgbClr val="13294B"/>
                </a:solidFill>
                <a:latin typeface="Calibri" pitchFamily="34" charset="0"/>
                <a:ea typeface="Calibri" pitchFamily="34" charset="-122"/>
                <a:cs typeface="Calibri" pitchFamily="34" charset="-120"/>
              </a:rPr>
              <a:t>Nurse-led triage lane</a:t>
            </a:r>
            <a:endParaRPr lang="en-US" sz="1500" dirty="0"/>
          </a:p>
        </p:txBody>
      </p:sp>
      <p:sp>
        <p:nvSpPr>
          <p:cNvPr id="19" name="Shape 16"/>
          <p:cNvSpPr/>
          <p:nvPr/>
        </p:nvSpPr>
        <p:spPr>
          <a:xfrm>
            <a:off x="548640" y="4937760"/>
            <a:ext cx="6766560" cy="0"/>
          </a:xfrm>
          <a:prstGeom prst="line">
            <a:avLst/>
          </a:prstGeom>
          <a:noFill/>
          <a:ln w="12700">
            <a:solidFill>
              <a:srgbClr val="DDE3EA"/>
            </a:solidFill>
            <a:prstDash val="solid"/>
          </a:ln>
        </p:spPr>
      </p:sp>
      <p:sp>
        <p:nvSpPr>
          <p:cNvPr id="20" name="Text 17"/>
          <p:cNvSpPr txBox="1"/>
          <p:nvPr/>
        </p:nvSpPr>
        <p:spPr>
          <a:xfrm>
            <a:off x="548640" y="5074920"/>
            <a:ext cx="2560320" cy="64008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Average wait</a:t>
            </a:r>
            <a:endParaRPr lang="en-US" sz="1600" dirty="0"/>
          </a:p>
        </p:txBody>
      </p:sp>
      <p:sp>
        <p:nvSpPr>
          <p:cNvPr id="21" name="Text 18"/>
          <p:cNvSpPr txBox="1"/>
          <p:nvPr/>
        </p:nvSpPr>
        <p:spPr>
          <a:xfrm>
            <a:off x="3291840" y="5074920"/>
            <a:ext cx="3931920" cy="640080"/>
          </a:xfrm>
          <a:prstGeom prst="rect">
            <a:avLst/>
          </a:prstGeom>
          <a:noFill/>
          <a:ln/>
        </p:spPr>
        <p:txBody>
          <a:bodyPr wrap="square" lIns="0" tIns="0" rIns="0" bIns="0" rtlCol="0" anchor="ctr"/>
          <a:lstStyle/>
          <a:p>
            <a:pPr indent="0" marL="0">
              <a:buNone/>
            </a:pPr>
            <a:r>
              <a:rPr lang="en-US" sz="2000" b="1" dirty="0">
                <a:solidFill>
                  <a:srgbClr val="4A5868"/>
                </a:solidFill>
                <a:latin typeface="Calibri" pitchFamily="34" charset="0"/>
                <a:ea typeface="Calibri" pitchFamily="34" charset="-122"/>
                <a:cs typeface="Calibri" pitchFamily="34" charset="-120"/>
              </a:rPr>
              <a:t>48 minutes</a:t>
            </a:r>
            <a:endParaRPr lang="en-US" sz="2000" dirty="0"/>
          </a:p>
        </p:txBody>
      </p:sp>
      <p:sp>
        <p:nvSpPr>
          <p:cNvPr id="22" name="Text 19"/>
          <p:cNvSpPr txBox="1"/>
          <p:nvPr/>
        </p:nvSpPr>
        <p:spPr>
          <a:xfrm>
            <a:off x="7818120" y="5074920"/>
            <a:ext cx="3657600" cy="640080"/>
          </a:xfrm>
          <a:prstGeom prst="rect">
            <a:avLst/>
          </a:prstGeom>
          <a:noFill/>
          <a:ln/>
        </p:spPr>
        <p:txBody>
          <a:bodyPr wrap="square" lIns="0" tIns="0" rIns="0" bIns="0" rtlCol="0" anchor="ctr"/>
          <a:lstStyle/>
          <a:p>
            <a:pPr indent="0" marL="0">
              <a:buNone/>
            </a:pPr>
            <a:r>
              <a:rPr lang="en-US" sz="2000" b="1" dirty="0">
                <a:solidFill>
                  <a:srgbClr val="2F6690"/>
                </a:solidFill>
                <a:latin typeface="Calibri" pitchFamily="34" charset="0"/>
                <a:ea typeface="Calibri" pitchFamily="34" charset="-122"/>
                <a:cs typeface="Calibri" pitchFamily="34" charset="-120"/>
              </a:rPr>
              <a:t>20 minutes</a:t>
            </a:r>
            <a:endParaRPr lang="en-US" sz="2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recommendation: guide every new customer to their first report within seven days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recommendation template</a:t>
            </a:r>
            <a:endParaRPr lang="en-US" sz="1000" dirty="0"/>
          </a:p>
        </p:txBody>
      </p:sp>
      <p:sp>
        <p:nvSpPr>
          <p:cNvPr id="5" name="Shape 2"/>
          <p:cNvSpPr/>
          <p:nvPr/>
        </p:nvSpPr>
        <p:spPr>
          <a:xfrm>
            <a:off x="548640" y="1737360"/>
            <a:ext cx="11094415" cy="1097280"/>
          </a:xfrm>
          <a:prstGeom prst="roundRect">
            <a:avLst>
              <a:gd name="adj" fmla="val 6667"/>
            </a:avLst>
          </a:prstGeom>
          <a:solidFill>
            <a:srgbClr val="2F6690"/>
          </a:solidFill>
          <a:ln/>
        </p:spPr>
      </p:sp>
      <p:sp>
        <p:nvSpPr>
          <p:cNvPr id="6" name="Text 3"/>
          <p:cNvSpPr txBox="1"/>
          <p:nvPr/>
        </p:nvSpPr>
        <p:spPr>
          <a:xfrm>
            <a:off x="914400" y="1737360"/>
            <a:ext cx="10362895" cy="109728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Rebuild onboarding around the first report, with a seven-day target and a named owner for every new account</a:t>
            </a:r>
            <a:endParaRPr lang="en-US" sz="2000" dirty="0"/>
          </a:p>
        </p:txBody>
      </p:sp>
      <p:sp>
        <p:nvSpPr>
          <p:cNvPr id="7" name="Text 4"/>
          <p:cNvSpPr txBox="1"/>
          <p:nvPr/>
        </p:nvSpPr>
        <p:spPr>
          <a:xfrm>
            <a:off x="548640" y="3108960"/>
            <a:ext cx="3566160" cy="41148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Why</a:t>
            </a:r>
            <a:endParaRPr lang="en-US" sz="1700" dirty="0"/>
          </a:p>
        </p:txBody>
      </p:sp>
      <p:sp>
        <p:nvSpPr>
          <p:cNvPr id="8" name="Text 5"/>
          <p:cNvSpPr txBox="1"/>
          <p:nvPr/>
        </p:nvSpPr>
        <p:spPr>
          <a:xfrm>
            <a:off x="548640"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62% of churned customers never built a report</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Week-one activation lifts renewal from 23% to 93%</a:t>
            </a:r>
            <a:endParaRPr lang="en-US" sz="1600" dirty="0"/>
          </a:p>
        </p:txBody>
      </p:sp>
      <p:sp>
        <p:nvSpPr>
          <p:cNvPr id="9" name="Text 6"/>
          <p:cNvSpPr txBox="1"/>
          <p:nvPr/>
        </p:nvSpPr>
        <p:spPr>
          <a:xfrm>
            <a:off x="4315968" y="3108960"/>
            <a:ext cx="3566160" cy="41148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What it takes</a:t>
            </a:r>
            <a:endParaRPr lang="en-US" sz="1700" dirty="0"/>
          </a:p>
        </p:txBody>
      </p:sp>
      <p:sp>
        <p:nvSpPr>
          <p:cNvPr id="10" name="Text 7"/>
          <p:cNvSpPr txBox="1"/>
          <p:nvPr/>
        </p:nvSpPr>
        <p:spPr>
          <a:xfrm>
            <a:off x="4315968"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Two onboarding specialists and a guided setup flow</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About $600K in year one</a:t>
            </a:r>
            <a:endParaRPr lang="en-US" sz="1600" dirty="0"/>
          </a:p>
        </p:txBody>
      </p:sp>
      <p:sp>
        <p:nvSpPr>
          <p:cNvPr id="11" name="Text 8"/>
          <p:cNvSpPr txBox="1"/>
          <p:nvPr/>
        </p:nvSpPr>
        <p:spPr>
          <a:xfrm>
            <a:off x="8083296" y="3108960"/>
            <a:ext cx="3566160" cy="41148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What we get</a:t>
            </a:r>
            <a:endParaRPr lang="en-US" sz="1700" dirty="0"/>
          </a:p>
        </p:txBody>
      </p:sp>
      <p:sp>
        <p:nvSpPr>
          <p:cNvPr id="12" name="Text 9"/>
          <p:cNvSpPr txBox="1"/>
          <p:nvPr/>
        </p:nvSpPr>
        <p:spPr>
          <a:xfrm>
            <a:off x="8083296"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Early churn cut from 12% to 6%</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$4.2M a year in retained revenue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only makes sense if three things hold, and we'll know all three by week 10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template</a:t>
            </a:r>
            <a:endParaRPr lang="en-US" sz="1000" dirty="0"/>
          </a:p>
        </p:txBody>
      </p:sp>
      <p:sp>
        <p:nvSpPr>
          <p:cNvPr id="5" name="Shape 2"/>
          <p:cNvSpPr/>
          <p:nvPr/>
        </p:nvSpPr>
        <p:spPr>
          <a:xfrm>
            <a:off x="548640" y="1783080"/>
            <a:ext cx="11094415" cy="1143000"/>
          </a:xfrm>
          <a:prstGeom prst="roundRect">
            <a:avLst>
              <a:gd name="adj" fmla="val 6400"/>
            </a:avLst>
          </a:prstGeom>
          <a:solidFill>
            <a:srgbClr val="F2F5F8"/>
          </a:solidFill>
          <a:ln/>
        </p:spPr>
      </p:sp>
      <p:sp>
        <p:nvSpPr>
          <p:cNvPr id="6" name="Shape 3"/>
          <p:cNvSpPr/>
          <p:nvPr/>
        </p:nvSpPr>
        <p:spPr>
          <a:xfrm>
            <a:off x="822960" y="2057400"/>
            <a:ext cx="594360" cy="594360"/>
          </a:xfrm>
          <a:prstGeom prst="ellipse">
            <a:avLst/>
          </a:prstGeom>
          <a:solidFill>
            <a:srgbClr val="2F6690"/>
          </a:solidFill>
          <a:ln/>
        </p:spPr>
      </p:sp>
      <p:sp>
        <p:nvSpPr>
          <p:cNvPr id="7" name="Text 4"/>
          <p:cNvSpPr txBox="1"/>
          <p:nvPr/>
        </p:nvSpPr>
        <p:spPr>
          <a:xfrm>
            <a:off x="822960" y="20574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8" name="Text 5"/>
          <p:cNvSpPr txBox="1"/>
          <p:nvPr/>
        </p:nvSpPr>
        <p:spPr>
          <a:xfrm>
            <a:off x="1691640" y="1920240"/>
            <a:ext cx="5669280" cy="4572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At least 40 orders a day per store</a:t>
            </a:r>
            <a:endParaRPr lang="en-US" sz="1900" dirty="0"/>
          </a:p>
        </p:txBody>
      </p:sp>
      <p:sp>
        <p:nvSpPr>
          <p:cNvPr id="9" name="Text 6"/>
          <p:cNvSpPr txBox="1"/>
          <p:nvPr/>
        </p:nvSpPr>
        <p:spPr>
          <a:xfrm>
            <a:off x="1691640" y="2377440"/>
            <a:ext cx="5943600" cy="41148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Weekly order tracking in both pilot stores</a:t>
            </a:r>
            <a:endParaRPr lang="en-US" sz="1400" dirty="0"/>
          </a:p>
        </p:txBody>
      </p:sp>
      <p:sp>
        <p:nvSpPr>
          <p:cNvPr id="10" name="Text 7"/>
          <p:cNvSpPr txBox="1"/>
          <p:nvPr/>
        </p:nvSpPr>
        <p:spPr>
          <a:xfrm>
            <a:off x="9539935" y="1783080"/>
            <a:ext cx="1828800" cy="1143000"/>
          </a:xfrm>
          <a:prstGeom prst="rect">
            <a:avLst/>
          </a:prstGeom>
          <a:noFill/>
          <a:ln/>
        </p:spPr>
        <p:txBody>
          <a:bodyPr wrap="square" lIns="0" tIns="0" rIns="0" bIns="0" rtlCol="0" anchor="ctr"/>
          <a:lstStyle/>
          <a:p>
            <a:pPr algn="r" indent="0" marL="0">
              <a:buNone/>
            </a:pPr>
            <a:r>
              <a:rPr lang="en-US" sz="2200" b="1" dirty="0">
                <a:solidFill>
                  <a:srgbClr val="2F6690"/>
                </a:solidFill>
                <a:latin typeface="Cambria" pitchFamily="34" charset="0"/>
                <a:ea typeface="Cambria" pitchFamily="34" charset="-122"/>
                <a:cs typeface="Cambria" pitchFamily="34" charset="-120"/>
              </a:rPr>
              <a:t>Week 8</a:t>
            </a:r>
            <a:endParaRPr lang="en-US" sz="2200" dirty="0"/>
          </a:p>
        </p:txBody>
      </p:sp>
      <p:sp>
        <p:nvSpPr>
          <p:cNvPr id="11" name="Shape 8"/>
          <p:cNvSpPr/>
          <p:nvPr/>
        </p:nvSpPr>
        <p:spPr>
          <a:xfrm>
            <a:off x="548640" y="3154680"/>
            <a:ext cx="11094415" cy="1143000"/>
          </a:xfrm>
          <a:prstGeom prst="roundRect">
            <a:avLst>
              <a:gd name="adj" fmla="val 6400"/>
            </a:avLst>
          </a:prstGeom>
          <a:solidFill>
            <a:srgbClr val="F2F5F8"/>
          </a:solidFill>
          <a:ln/>
        </p:spPr>
      </p:sp>
      <p:sp>
        <p:nvSpPr>
          <p:cNvPr id="12" name="Shape 9"/>
          <p:cNvSpPr/>
          <p:nvPr/>
        </p:nvSpPr>
        <p:spPr>
          <a:xfrm>
            <a:off x="822960" y="3429000"/>
            <a:ext cx="594360" cy="594360"/>
          </a:xfrm>
          <a:prstGeom prst="ellipse">
            <a:avLst/>
          </a:prstGeom>
          <a:solidFill>
            <a:srgbClr val="2F6690"/>
          </a:solidFill>
          <a:ln/>
        </p:spPr>
      </p:sp>
      <p:sp>
        <p:nvSpPr>
          <p:cNvPr id="13" name="Text 10"/>
          <p:cNvSpPr txBox="1"/>
          <p:nvPr/>
        </p:nvSpPr>
        <p:spPr>
          <a:xfrm>
            <a:off x="822960" y="34290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14" name="Text 11"/>
          <p:cNvSpPr txBox="1"/>
          <p:nvPr/>
        </p:nvSpPr>
        <p:spPr>
          <a:xfrm>
            <a:off x="1691640" y="3291840"/>
            <a:ext cx="5669280" cy="4572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Cost per order under $9</a:t>
            </a:r>
            <a:endParaRPr lang="en-US" sz="1900" dirty="0"/>
          </a:p>
        </p:txBody>
      </p:sp>
      <p:sp>
        <p:nvSpPr>
          <p:cNvPr id="15" name="Text 12"/>
          <p:cNvSpPr txBox="1"/>
          <p:nvPr/>
        </p:nvSpPr>
        <p:spPr>
          <a:xfrm>
            <a:off x="1691640" y="3749040"/>
            <a:ext cx="5943600" cy="41148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Driver hours, mileage, and packing time</a:t>
            </a:r>
            <a:endParaRPr lang="en-US" sz="1400" dirty="0"/>
          </a:p>
        </p:txBody>
      </p:sp>
      <p:sp>
        <p:nvSpPr>
          <p:cNvPr id="16" name="Text 13"/>
          <p:cNvSpPr txBox="1"/>
          <p:nvPr/>
        </p:nvSpPr>
        <p:spPr>
          <a:xfrm>
            <a:off x="9539935" y="3154680"/>
            <a:ext cx="1828800" cy="1143000"/>
          </a:xfrm>
          <a:prstGeom prst="rect">
            <a:avLst/>
          </a:prstGeom>
          <a:noFill/>
          <a:ln/>
        </p:spPr>
        <p:txBody>
          <a:bodyPr wrap="square" lIns="0" tIns="0" rIns="0" bIns="0" rtlCol="0" anchor="ctr"/>
          <a:lstStyle/>
          <a:p>
            <a:pPr algn="r" indent="0" marL="0">
              <a:buNone/>
            </a:pPr>
            <a:r>
              <a:rPr lang="en-US" sz="2200" b="1" dirty="0">
                <a:solidFill>
                  <a:srgbClr val="2F6690"/>
                </a:solidFill>
                <a:latin typeface="Cambria" pitchFamily="34" charset="0"/>
                <a:ea typeface="Cambria" pitchFamily="34" charset="-122"/>
                <a:cs typeface="Cambria" pitchFamily="34" charset="-120"/>
              </a:rPr>
              <a:t>Week 9</a:t>
            </a:r>
            <a:endParaRPr lang="en-US" sz="2200" dirty="0"/>
          </a:p>
        </p:txBody>
      </p:sp>
      <p:sp>
        <p:nvSpPr>
          <p:cNvPr id="17" name="Shape 14"/>
          <p:cNvSpPr/>
          <p:nvPr/>
        </p:nvSpPr>
        <p:spPr>
          <a:xfrm>
            <a:off x="548640" y="4526280"/>
            <a:ext cx="11094415" cy="1143000"/>
          </a:xfrm>
          <a:prstGeom prst="roundRect">
            <a:avLst>
              <a:gd name="adj" fmla="val 6400"/>
            </a:avLst>
          </a:prstGeom>
          <a:solidFill>
            <a:srgbClr val="F2F5F8"/>
          </a:solidFill>
          <a:ln/>
        </p:spPr>
      </p:sp>
      <p:sp>
        <p:nvSpPr>
          <p:cNvPr id="18" name="Shape 15"/>
          <p:cNvSpPr/>
          <p:nvPr/>
        </p:nvSpPr>
        <p:spPr>
          <a:xfrm>
            <a:off x="822960" y="4800600"/>
            <a:ext cx="594360" cy="594360"/>
          </a:xfrm>
          <a:prstGeom prst="ellipse">
            <a:avLst/>
          </a:prstGeom>
          <a:solidFill>
            <a:srgbClr val="2F6690"/>
          </a:solidFill>
          <a:ln/>
        </p:spPr>
      </p:sp>
      <p:sp>
        <p:nvSpPr>
          <p:cNvPr id="19" name="Text 16"/>
          <p:cNvSpPr txBox="1"/>
          <p:nvPr/>
        </p:nvSpPr>
        <p:spPr>
          <a:xfrm>
            <a:off x="822960" y="48006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20" name="Text 17"/>
          <p:cNvSpPr txBox="1"/>
          <p:nvPr/>
        </p:nvSpPr>
        <p:spPr>
          <a:xfrm>
            <a:off x="1691640" y="4663440"/>
            <a:ext cx="5669280" cy="4572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Repeat rate above 50%</a:t>
            </a:r>
            <a:endParaRPr lang="en-US" sz="1900" dirty="0"/>
          </a:p>
        </p:txBody>
      </p:sp>
      <p:sp>
        <p:nvSpPr>
          <p:cNvPr id="21" name="Text 18"/>
          <p:cNvSpPr txBox="1"/>
          <p:nvPr/>
        </p:nvSpPr>
        <p:spPr>
          <a:xfrm>
            <a:off x="1691640" y="5120640"/>
            <a:ext cx="5943600" cy="41148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Share of first-time customers who order again</a:t>
            </a:r>
            <a:endParaRPr lang="en-US" sz="1400" dirty="0"/>
          </a:p>
        </p:txBody>
      </p:sp>
      <p:sp>
        <p:nvSpPr>
          <p:cNvPr id="22" name="Text 19"/>
          <p:cNvSpPr txBox="1"/>
          <p:nvPr/>
        </p:nvSpPr>
        <p:spPr>
          <a:xfrm>
            <a:off x="9539935" y="4526280"/>
            <a:ext cx="1828800" cy="1143000"/>
          </a:xfrm>
          <a:prstGeom prst="rect">
            <a:avLst/>
          </a:prstGeom>
          <a:noFill/>
          <a:ln/>
        </p:spPr>
        <p:txBody>
          <a:bodyPr wrap="square" lIns="0" tIns="0" rIns="0" bIns="0" rtlCol="0" anchor="ctr"/>
          <a:lstStyle/>
          <a:p>
            <a:pPr algn="r" indent="0" marL="0">
              <a:buNone/>
            </a:pPr>
            <a:r>
              <a:rPr lang="en-US" sz="2200" b="1" dirty="0">
                <a:solidFill>
                  <a:srgbClr val="2F6690"/>
                </a:solidFill>
                <a:latin typeface="Cambria" pitchFamily="34" charset="0"/>
                <a:ea typeface="Cambria" pitchFamily="34" charset="-122"/>
                <a:cs typeface="Cambria" pitchFamily="34" charset="-120"/>
              </a:rPr>
              <a:t>Week 10</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so-what: early churn is an onboarding problem, not a product or pricing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37360"/>
            <a:ext cx="4754880" cy="4114800"/>
          </a:xfrm>
          <a:prstGeom prst="roundRect">
            <a:avLst>
              <a:gd name="adj" fmla="val 1778"/>
            </a:avLst>
          </a:prstGeom>
          <a:solidFill>
            <a:srgbClr val="13294B"/>
          </a:solidFill>
          <a:ln/>
        </p:spPr>
      </p:sp>
      <p:sp>
        <p:nvSpPr>
          <p:cNvPr id="6" name="Text 3"/>
          <p:cNvSpPr txBox="1"/>
          <p:nvPr/>
        </p:nvSpPr>
        <p:spPr>
          <a:xfrm>
            <a:off x="914400" y="2057400"/>
            <a:ext cx="3657600" cy="365760"/>
          </a:xfrm>
          <a:prstGeom prst="rect">
            <a:avLst/>
          </a:prstGeom>
          <a:noFill/>
          <a:ln/>
        </p:spPr>
        <p:txBody>
          <a:bodyPr wrap="square" lIns="0" tIns="0" rIns="0" bIns="0" rtlCol="0" anchor="t"/>
          <a:lstStyle/>
          <a:p>
            <a:pPr indent="0" marL="0">
              <a:buNone/>
            </a:pPr>
            <a:r>
              <a:rPr lang="en-US" sz="1300" b="1" spc="200" kern="0" dirty="0">
                <a:solidFill>
                  <a:srgbClr val="8DB3D1"/>
                </a:solidFill>
                <a:latin typeface="Calibri" pitchFamily="34" charset="0"/>
                <a:ea typeface="Calibri" pitchFamily="34" charset="-122"/>
                <a:cs typeface="Calibri" pitchFamily="34" charset="-120"/>
              </a:rPr>
              <a:t>SO WHAT</a:t>
            </a:r>
            <a:endParaRPr lang="en-US" sz="1300" dirty="0"/>
          </a:p>
        </p:txBody>
      </p:sp>
      <p:sp>
        <p:nvSpPr>
          <p:cNvPr id="7" name="Text 4"/>
          <p:cNvSpPr txBox="1"/>
          <p:nvPr/>
        </p:nvSpPr>
        <p:spPr>
          <a:xfrm>
            <a:off x="914400" y="2560320"/>
            <a:ext cx="4023360" cy="2926080"/>
          </a:xfrm>
          <a:prstGeom prst="rect">
            <a:avLst/>
          </a:prstGeom>
          <a:noFill/>
          <a:ln/>
        </p:spPr>
        <p:txBody>
          <a:bodyPr wrap="square" lIns="0" tIns="0" rIns="0" bIns="0" rtlCol="0" anchor="t"/>
          <a:lstStyle/>
          <a:p>
            <a:pPr indent="0" marL="0">
              <a:buNone/>
            </a:pPr>
            <a:r>
              <a:rPr lang="en-US" sz="2600" dirty="0">
                <a:solidFill>
                  <a:srgbClr val="FFFFFF"/>
                </a:solidFill>
                <a:latin typeface="Cambria" pitchFamily="34" charset="0"/>
                <a:ea typeface="Cambria" pitchFamily="34" charset="-122"/>
                <a:cs typeface="Cambria" pitchFamily="34" charset="-120"/>
              </a:rPr>
              <a:t>Customers who get value in week one stay. Customers who don't, leave. Fix the first week.</a:t>
            </a:r>
            <a:endParaRPr lang="en-US" sz="2600" dirty="0"/>
          </a:p>
        </p:txBody>
      </p:sp>
      <p:sp>
        <p:nvSpPr>
          <p:cNvPr id="8" name="Text 5"/>
          <p:cNvSpPr txBox="1"/>
          <p:nvPr/>
        </p:nvSpPr>
        <p:spPr>
          <a:xfrm>
            <a:off x="5760720" y="1783080"/>
            <a:ext cx="2194560" cy="914400"/>
          </a:xfrm>
          <a:prstGeom prst="rect">
            <a:avLst/>
          </a:prstGeom>
          <a:noFill/>
          <a:ln/>
        </p:spPr>
        <p:txBody>
          <a:bodyPr wrap="square" lIns="0" tIns="0" rIns="0" bIns="0" rtlCol="0" anchor="ctr"/>
          <a:lstStyle/>
          <a:p>
            <a:pPr indent="0" marL="0">
              <a:buNone/>
            </a:pPr>
            <a:r>
              <a:rPr lang="en-US" sz="3600" b="1" dirty="0">
                <a:solidFill>
                  <a:srgbClr val="2F6690"/>
                </a:solidFill>
                <a:latin typeface="Cambria" pitchFamily="34" charset="0"/>
                <a:ea typeface="Cambria" pitchFamily="34" charset="-122"/>
                <a:cs typeface="Cambria" pitchFamily="34" charset="-120"/>
              </a:rPr>
              <a:t>62%</a:t>
            </a:r>
            <a:endParaRPr lang="en-US" sz="3600" dirty="0"/>
          </a:p>
        </p:txBody>
      </p:sp>
      <p:sp>
        <p:nvSpPr>
          <p:cNvPr id="9" name="Text 6"/>
          <p:cNvSpPr txBox="1"/>
          <p:nvPr/>
        </p:nvSpPr>
        <p:spPr>
          <a:xfrm>
            <a:off x="8046720" y="1783080"/>
            <a:ext cx="3566160" cy="91440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of churned customers never built a report</a:t>
            </a:r>
            <a:endParaRPr lang="en-US" sz="1700" dirty="0"/>
          </a:p>
        </p:txBody>
      </p:sp>
      <p:sp>
        <p:nvSpPr>
          <p:cNvPr id="10" name="Shape 7"/>
          <p:cNvSpPr/>
          <p:nvPr/>
        </p:nvSpPr>
        <p:spPr>
          <a:xfrm>
            <a:off x="5760720" y="2926080"/>
            <a:ext cx="5879592" cy="0"/>
          </a:xfrm>
          <a:prstGeom prst="line">
            <a:avLst/>
          </a:prstGeom>
          <a:noFill/>
          <a:ln w="12700">
            <a:solidFill>
              <a:srgbClr val="DDE3EA"/>
            </a:solidFill>
            <a:prstDash val="solid"/>
          </a:ln>
        </p:spPr>
      </p:sp>
      <p:sp>
        <p:nvSpPr>
          <p:cNvPr id="11" name="Text 8"/>
          <p:cNvSpPr txBox="1"/>
          <p:nvPr/>
        </p:nvSpPr>
        <p:spPr>
          <a:xfrm>
            <a:off x="5760720" y="3154680"/>
            <a:ext cx="2194560" cy="914400"/>
          </a:xfrm>
          <a:prstGeom prst="rect">
            <a:avLst/>
          </a:prstGeom>
          <a:noFill/>
          <a:ln/>
        </p:spPr>
        <p:txBody>
          <a:bodyPr wrap="square" lIns="0" tIns="0" rIns="0" bIns="0" rtlCol="0" anchor="ctr"/>
          <a:lstStyle/>
          <a:p>
            <a:pPr indent="0" marL="0">
              <a:buNone/>
            </a:pPr>
            <a:r>
              <a:rPr lang="en-US" sz="3600" b="1" dirty="0">
                <a:solidFill>
                  <a:srgbClr val="2F6690"/>
                </a:solidFill>
                <a:latin typeface="Cambria" pitchFamily="34" charset="0"/>
                <a:ea typeface="Cambria" pitchFamily="34" charset="-122"/>
                <a:cs typeface="Cambria" pitchFamily="34" charset="-120"/>
              </a:rPr>
              <a:t>4 of 40</a:t>
            </a:r>
            <a:endParaRPr lang="en-US" sz="3600" dirty="0"/>
          </a:p>
        </p:txBody>
      </p:sp>
      <p:sp>
        <p:nvSpPr>
          <p:cNvPr id="12" name="Text 9"/>
          <p:cNvSpPr txBox="1"/>
          <p:nvPr/>
        </p:nvSpPr>
        <p:spPr>
          <a:xfrm>
            <a:off x="8046720" y="3154680"/>
            <a:ext cx="3566160" cy="91440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exit interviews mentioned price</a:t>
            </a:r>
            <a:endParaRPr lang="en-US" sz="1700" dirty="0"/>
          </a:p>
        </p:txBody>
      </p:sp>
      <p:sp>
        <p:nvSpPr>
          <p:cNvPr id="13" name="Shape 10"/>
          <p:cNvSpPr/>
          <p:nvPr/>
        </p:nvSpPr>
        <p:spPr>
          <a:xfrm>
            <a:off x="5760720" y="4297680"/>
            <a:ext cx="5879592" cy="0"/>
          </a:xfrm>
          <a:prstGeom prst="line">
            <a:avLst/>
          </a:prstGeom>
          <a:noFill/>
          <a:ln w="12700">
            <a:solidFill>
              <a:srgbClr val="DDE3EA"/>
            </a:solidFill>
            <a:prstDash val="solid"/>
          </a:ln>
        </p:spPr>
      </p:sp>
      <p:sp>
        <p:nvSpPr>
          <p:cNvPr id="14" name="Text 11"/>
          <p:cNvSpPr txBox="1"/>
          <p:nvPr/>
        </p:nvSpPr>
        <p:spPr>
          <a:xfrm>
            <a:off x="5760720" y="4526280"/>
            <a:ext cx="2194560" cy="914400"/>
          </a:xfrm>
          <a:prstGeom prst="rect">
            <a:avLst/>
          </a:prstGeom>
          <a:noFill/>
          <a:ln/>
        </p:spPr>
        <p:txBody>
          <a:bodyPr wrap="square" lIns="0" tIns="0" rIns="0" bIns="0" rtlCol="0" anchor="ctr"/>
          <a:lstStyle/>
          <a:p>
            <a:pPr indent="0" marL="0">
              <a:buNone/>
            </a:pPr>
            <a:r>
              <a:rPr lang="en-US" sz="3600" b="1" dirty="0">
                <a:solidFill>
                  <a:srgbClr val="2F6690"/>
                </a:solidFill>
                <a:latin typeface="Cambria" pitchFamily="34" charset="0"/>
                <a:ea typeface="Cambria" pitchFamily="34" charset="-122"/>
                <a:cs typeface="Cambria" pitchFamily="34" charset="-120"/>
              </a:rPr>
              <a:t>Flat</a:t>
            </a:r>
            <a:endParaRPr lang="en-US" sz="3600" dirty="0"/>
          </a:p>
        </p:txBody>
      </p:sp>
      <p:sp>
        <p:nvSpPr>
          <p:cNvPr id="15" name="Text 12"/>
          <p:cNvSpPr txBox="1"/>
          <p:nvPr/>
        </p:nvSpPr>
        <p:spPr>
          <a:xfrm>
            <a:off x="8046720" y="4526280"/>
            <a:ext cx="3566160" cy="91440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feature requests while churn rose</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04</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Charts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Every chart answers one question. The title says the answer, and the color points at the evidence.</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Nearly two-thirds of our shoppers already pay a rival service for grocery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graphicFrame>
        <p:nvGraphicFramePr>
          <p:cNvPr id="5" name="Chart 0" descr=""/>
          <p:cNvGraphicFramePr/>
          <p:nvPr/>
        </p:nvGraphicFramePr>
        <p:xfrm>
          <a:off x="548640" y="1737360"/>
          <a:ext cx="76809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64%</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use a rival delivery service at least occasionally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peaks in month two, before most customers have built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data, 2025 cohorts</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206240" y="2057400"/>
            <a:ext cx="3291840" cy="822960"/>
          </a:xfrm>
          <a:prstGeom prst="roundRect">
            <a:avLst>
              <a:gd name="adj" fmla="val 8889"/>
            </a:avLst>
          </a:prstGeom>
          <a:solidFill>
            <a:srgbClr val="E6EEF5"/>
          </a:solidFill>
          <a:ln/>
        </p:spPr>
      </p:sp>
      <p:sp>
        <p:nvSpPr>
          <p:cNvPr id="7" name="Text 3"/>
          <p:cNvSpPr txBox="1"/>
          <p:nvPr/>
        </p:nvSpPr>
        <p:spPr>
          <a:xfrm>
            <a:off x="4343400" y="2057400"/>
            <a:ext cx="3017520" cy="82296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12.1% of customers leave in the first 90 days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Getting started is the top reason customers give for leaving, ahead of price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survey, n = 312</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59%</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of churned customers point to getting started, not to price or features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Wait times rose at every clinic last year, and fastest at the two busiest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2024 vs 2025</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wait happens after check-in, while patients sit waiting for a room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47%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of total wait time is spent waiting for a room</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Enterprise customers renew because they activate early; small businesses mostly don't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a:t>
            </a:r>
            <a:endParaRPr lang="en-US" sz="1000" dirty="0"/>
          </a:p>
        </p:txBody>
      </p:sp>
      <p:graphicFrame>
        <p:nvGraphicFramePr>
          <p:cNvPr id="5" name="Chart 0" descr=""/>
          <p:cNvGraphicFramePr/>
          <p:nvPr/>
        </p:nvGraphicFramePr>
        <p:xfrm>
          <a:off x="548640" y="1737360"/>
          <a:ext cx="11094415"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Higher material costs wiped out the gains from price and volume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bridge, FY24 to FY25, $M</a:t>
            </a:r>
            <a:endParaRPr lang="en-US" sz="1000" dirty="0"/>
          </a:p>
        </p:txBody>
      </p:sp>
      <p:graphicFrame>
        <p:nvGraphicFramePr>
          <p:cNvPr id="5" name="Chart 0" descr=""/>
          <p:cNvGraphicFramePr/>
          <p:nvPr/>
        </p:nvGraphicFramePr>
        <p:xfrm>
          <a:off x="548640" y="1737360"/>
          <a:ext cx="11094415" cy="434340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Delivery breaks even at about 40 orders per store per day, and most stores are below that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per order from a two-store test</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~40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orders a day to break even. The median store does 22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started with guided onboarding renew far more often than every other cohort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retention curves, 2025 cohorts</a:t>
            </a:r>
            <a:endParaRPr lang="en-US" sz="1000" dirty="0"/>
          </a:p>
        </p:txBody>
      </p:sp>
      <p:graphicFrame>
        <p:nvGraphicFramePr>
          <p:cNvPr id="5" name="Chart 0" descr=""/>
          <p:cNvGraphicFramePr/>
          <p:nvPr/>
        </p:nvGraphicFramePr>
        <p:xfrm>
          <a:off x="548640" y="1737360"/>
          <a:ext cx="87782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464040" y="2377440"/>
            <a:ext cx="2194560" cy="548640"/>
          </a:xfrm>
          <a:prstGeom prst="rect">
            <a:avLst/>
          </a:prstGeom>
          <a:noFill/>
          <a:ln/>
        </p:spPr>
        <p:txBody>
          <a:bodyPr wrap="square" lIns="0" tIns="0" rIns="0" bIns="0" rtlCol="0" anchor="t"/>
          <a:lstStyle/>
          <a:p>
            <a:pPr indent="0" marL="0">
              <a:buNone/>
            </a:pPr>
            <a:r>
              <a:rPr lang="en-US" sz="1500" b="1" dirty="0">
                <a:solidFill>
                  <a:srgbClr val="2F6690"/>
                </a:solidFill>
                <a:latin typeface="Calibri" pitchFamily="34" charset="0"/>
                <a:ea typeface="Calibri" pitchFamily="34" charset="-122"/>
                <a:cs typeface="Calibri" pitchFamily="34" charset="-120"/>
              </a:rPr>
              <a:t>Guided onboarding pilot: 91%</a:t>
            </a:r>
            <a:endParaRPr lang="en-US" sz="1500" dirty="0"/>
          </a:p>
        </p:txBody>
      </p:sp>
      <p:sp>
        <p:nvSpPr>
          <p:cNvPr id="7" name="Text 3"/>
          <p:cNvSpPr txBox="1"/>
          <p:nvPr/>
        </p:nvSpPr>
        <p:spPr>
          <a:xfrm>
            <a:off x="9464040" y="3840480"/>
            <a:ext cx="2194560" cy="548640"/>
          </a:xfrm>
          <a:prstGeom prst="rect">
            <a:avLst/>
          </a:prstGeom>
          <a:noFill/>
          <a:ln/>
        </p:spPr>
        <p:txBody>
          <a:bodyPr wrap="square" lIns="0" tIns="0" rIns="0" bIns="0" rtlCol="0" anchor="t"/>
          <a:lstStyle/>
          <a:p>
            <a:pPr indent="0" marL="0">
              <a:buNone/>
            </a:pPr>
            <a:r>
              <a:rPr lang="en-US" sz="1500" dirty="0">
                <a:solidFill>
                  <a:srgbClr val="7F8C9A"/>
                </a:solidFill>
                <a:latin typeface="Calibri" pitchFamily="34" charset="0"/>
                <a:ea typeface="Calibri" pitchFamily="34" charset="-122"/>
                <a:cs typeface="Calibri" pitchFamily="34" charset="-120"/>
              </a:rPr>
              <a:t>Earlier cohorts: 72–76%</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orders have grown every quarter and now make up a fifth of grocery sales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data</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20.5%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of grocery sales now happen online, up from 11% two years ago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two clinics that tested the new schedule cut waits by more than half; the others barely moved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 March vs June</a:t>
            </a:r>
            <a:endParaRPr lang="en-US" sz="1000" dirty="0"/>
          </a:p>
        </p:txBody>
      </p:sp>
      <p:graphicFrame>
        <p:nvGraphicFramePr>
          <p:cNvPr id="5" name="Chart 0" descr=""/>
          <p:cNvGraphicFramePr/>
          <p:nvPr/>
        </p:nvGraphicFramePr>
        <p:xfrm>
          <a:off x="1920240" y="1737360"/>
          <a:ext cx="566928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138160" y="2377440"/>
            <a:ext cx="3474720" cy="228600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Pilot clinics</a:t>
            </a:r>
            <a:endParaRPr lang="en-US" sz="1600" dirty="0"/>
          </a:p>
          <a:p>
            <a:pPr indent="0" marL="0">
              <a:buNone/>
            </a:pPr>
            <a:r>
              <a:rPr lang="en-US" sz="1600" dirty="0">
                <a:solidFill>
                  <a:srgbClr val="13294B"/>
                </a:solidFill>
                <a:latin typeface="Calibri" pitchFamily="34" charset="0"/>
                <a:ea typeface="Calibri" pitchFamily="34" charset="-122"/>
                <a:cs typeface="Calibri" pitchFamily="34" charset="-120"/>
              </a:rPr>
              <a:t>Westside and Harbor Point</a:t>
            </a:r>
            <a:endParaRPr lang="en-US" sz="1600" dirty="0"/>
          </a:p>
          <a:p>
            <a:pPr indent="0" marL="0">
              <a:buNone/>
            </a:pPr>
            <a:r>
              <a:rPr lang="en-US" sz="1600" dirty="0">
                <a:solidFill>
                  <a:srgbClr val="13294B"/>
                </a:solidFill>
                <a:latin typeface="Calibri" pitchFamily="34" charset="0"/>
                <a:ea typeface="Calibri" pitchFamily="34" charset="-122"/>
                <a:cs typeface="Calibri" pitchFamily="34" charset="-120"/>
              </a:rPr>
              <a:t> </a:t>
            </a:r>
            <a:endParaRPr lang="en-US" sz="1600" dirty="0"/>
          </a:p>
          <a:p>
            <a:pPr indent="0" marL="0">
              <a:buNone/>
            </a:pPr>
            <a:r>
              <a:rPr lang="en-US" sz="1600" b="1" dirty="0">
                <a:solidFill>
                  <a:srgbClr val="7F8C9A"/>
                </a:solidFill>
                <a:latin typeface="Calibri" pitchFamily="34" charset="0"/>
                <a:ea typeface="Calibri" pitchFamily="34" charset="-122"/>
                <a:cs typeface="Calibri" pitchFamily="34" charset="-120"/>
              </a:rPr>
              <a:t>Other clinics</a:t>
            </a:r>
            <a:endParaRPr lang="en-US" sz="1600" dirty="0"/>
          </a:p>
          <a:p>
            <a:pPr indent="0" marL="0">
              <a:buNone/>
            </a:pPr>
            <a:r>
              <a:rPr lang="en-US" sz="1600" dirty="0">
                <a:solidFill>
                  <a:srgbClr val="13294B"/>
                </a:solidFill>
                <a:latin typeface="Calibri" pitchFamily="34" charset="0"/>
                <a:ea typeface="Calibri" pitchFamily="34" charset="-122"/>
                <a:cs typeface="Calibri" pitchFamily="34" charset="-120"/>
              </a:rPr>
              <a:t>Downtown, Riverside, Northgate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Almost half of every patient's wait is spent sitting in the waiting room after check-in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645920"/>
          <a:ext cx="5120640" cy="44805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2194560" y="3291840"/>
            <a:ext cx="1828800" cy="822960"/>
          </a:xfrm>
          <a:prstGeom prst="rect">
            <a:avLst/>
          </a:prstGeom>
          <a:noFill/>
          <a:ln/>
        </p:spPr>
        <p:txBody>
          <a:bodyPr wrap="square" lIns="0" tIns="0" rIns="0" bIns="0" rtlCol="0" anchor="t"/>
          <a:lstStyle/>
          <a:p>
            <a:pPr algn="ctr" indent="0" marL="0">
              <a:buNone/>
            </a:pPr>
            <a:r>
              <a:rPr lang="en-US" sz="4000" b="1" dirty="0">
                <a:solidFill>
                  <a:srgbClr val="2F6690"/>
                </a:solidFill>
                <a:latin typeface="Cambria" pitchFamily="34" charset="0"/>
                <a:ea typeface="Cambria" pitchFamily="34" charset="-122"/>
                <a:cs typeface="Cambria" pitchFamily="34" charset="-120"/>
              </a:rPr>
              <a:t>47%</a:t>
            </a:r>
            <a:endParaRPr lang="en-US" sz="4000" dirty="0"/>
          </a:p>
        </p:txBody>
      </p:sp>
      <p:sp>
        <p:nvSpPr>
          <p:cNvPr id="7" name="Shape 3"/>
          <p:cNvSpPr/>
          <p:nvPr/>
        </p:nvSpPr>
        <p:spPr>
          <a:xfrm>
            <a:off x="6400800" y="2395728"/>
            <a:ext cx="320040" cy="320040"/>
          </a:xfrm>
          <a:prstGeom prst="rect">
            <a:avLst>
              <a:gd name="adj" fmla="val 22857"/>
            </a:avLst>
          </a:prstGeom>
          <a:solidFill>
            <a:srgbClr val="2F6690"/>
          </a:solidFill>
          <a:ln/>
        </p:spPr>
      </p:sp>
      <p:sp>
        <p:nvSpPr>
          <p:cNvPr id="8" name="Text 4"/>
          <p:cNvSpPr txBox="1"/>
          <p:nvPr/>
        </p:nvSpPr>
        <p:spPr>
          <a:xfrm>
            <a:off x="6949440" y="2286000"/>
            <a:ext cx="1280160" cy="548640"/>
          </a:xfrm>
          <a:prstGeom prst="rect">
            <a:avLst/>
          </a:prstGeom>
          <a:noFill/>
          <a:ln/>
        </p:spPr>
        <p:txBody>
          <a:bodyPr wrap="square" lIns="0" tIns="0" rIns="0" bIns="0" rtlCol="0" anchor="t"/>
          <a:lstStyle/>
          <a:p>
            <a:pPr indent="0" marL="0">
              <a:buNone/>
            </a:pPr>
            <a:r>
              <a:rPr lang="en-US" sz="2600" b="1" dirty="0">
                <a:solidFill>
                  <a:srgbClr val="2F6690"/>
                </a:solidFill>
                <a:latin typeface="Cambria" pitchFamily="34" charset="0"/>
                <a:ea typeface="Cambria" pitchFamily="34" charset="-122"/>
                <a:cs typeface="Cambria" pitchFamily="34" charset="-120"/>
              </a:rPr>
              <a:t>47%</a:t>
            </a:r>
            <a:endParaRPr lang="en-US" sz="2600" dirty="0"/>
          </a:p>
        </p:txBody>
      </p:sp>
      <p:sp>
        <p:nvSpPr>
          <p:cNvPr id="9" name="Text 5"/>
          <p:cNvSpPr txBox="1"/>
          <p:nvPr/>
        </p:nvSpPr>
        <p:spPr>
          <a:xfrm>
            <a:off x="8321040" y="2331720"/>
            <a:ext cx="3291840" cy="548640"/>
          </a:xfrm>
          <a:prstGeom prst="rect">
            <a:avLst/>
          </a:prstGeom>
          <a:noFill/>
          <a:ln/>
        </p:spPr>
        <p:txBody>
          <a:bodyPr wrap="square" lIns="0" tIns="0" rIns="0" bIns="0" rtlCol="0" anchor="t"/>
          <a:lstStyle/>
          <a:p>
            <a:pPr indent="0" marL="0">
              <a:buNone/>
            </a:pPr>
            <a:r>
              <a:rPr lang="en-US" sz="1800" dirty="0">
                <a:solidFill>
                  <a:srgbClr val="13294B"/>
                </a:solidFill>
                <a:latin typeface="Calibri" pitchFamily="34" charset="0"/>
                <a:ea typeface="Calibri" pitchFamily="34" charset="-122"/>
                <a:cs typeface="Calibri" pitchFamily="34" charset="-120"/>
              </a:rPr>
              <a:t>Waiting for a room</a:t>
            </a:r>
            <a:endParaRPr lang="en-US" sz="1800" dirty="0"/>
          </a:p>
        </p:txBody>
      </p:sp>
      <p:sp>
        <p:nvSpPr>
          <p:cNvPr id="10" name="Shape 6"/>
          <p:cNvSpPr/>
          <p:nvPr/>
        </p:nvSpPr>
        <p:spPr>
          <a:xfrm>
            <a:off x="6400800" y="3447288"/>
            <a:ext cx="320040" cy="320040"/>
          </a:xfrm>
          <a:prstGeom prst="rect">
            <a:avLst>
              <a:gd name="adj" fmla="val 22857"/>
            </a:avLst>
          </a:prstGeom>
          <a:solidFill>
            <a:srgbClr val="BFC8D2"/>
          </a:solidFill>
          <a:ln/>
        </p:spPr>
      </p:sp>
      <p:sp>
        <p:nvSpPr>
          <p:cNvPr id="11" name="Text 7"/>
          <p:cNvSpPr txBox="1"/>
          <p:nvPr/>
        </p:nvSpPr>
        <p:spPr>
          <a:xfrm>
            <a:off x="6949440" y="3337560"/>
            <a:ext cx="1280160" cy="548640"/>
          </a:xfrm>
          <a:prstGeom prst="rect">
            <a:avLst/>
          </a:prstGeom>
          <a:noFill/>
          <a:ln/>
        </p:spPr>
        <p:txBody>
          <a:bodyPr wrap="square" lIns="0" tIns="0" rIns="0" bIns="0" rtlCol="0" anchor="t"/>
          <a:lstStyle/>
          <a:p>
            <a:pPr indent="0" marL="0">
              <a:buNone/>
            </a:pPr>
            <a:r>
              <a:rPr lang="en-US" sz="2600" b="1" dirty="0">
                <a:solidFill>
                  <a:srgbClr val="4A5868"/>
                </a:solidFill>
                <a:latin typeface="Cambria" pitchFamily="34" charset="0"/>
                <a:ea typeface="Cambria" pitchFamily="34" charset="-122"/>
                <a:cs typeface="Cambria" pitchFamily="34" charset="-120"/>
              </a:rPr>
              <a:t>31%</a:t>
            </a:r>
            <a:endParaRPr lang="en-US" sz="2600" dirty="0"/>
          </a:p>
        </p:txBody>
      </p:sp>
      <p:sp>
        <p:nvSpPr>
          <p:cNvPr id="12" name="Text 8"/>
          <p:cNvSpPr txBox="1"/>
          <p:nvPr/>
        </p:nvSpPr>
        <p:spPr>
          <a:xfrm>
            <a:off x="8321040" y="3383280"/>
            <a:ext cx="3291840" cy="548640"/>
          </a:xfrm>
          <a:prstGeom prst="rect">
            <a:avLst/>
          </a:prstGeom>
          <a:noFill/>
          <a:ln/>
        </p:spPr>
        <p:txBody>
          <a:bodyPr wrap="square" lIns="0" tIns="0" rIns="0" bIns="0" rtlCol="0" anchor="t"/>
          <a:lstStyle/>
          <a:p>
            <a:pPr indent="0" marL="0">
              <a:buNone/>
            </a:pPr>
            <a:r>
              <a:rPr lang="en-US" sz="1800" dirty="0">
                <a:solidFill>
                  <a:srgbClr val="13294B"/>
                </a:solidFill>
                <a:latin typeface="Calibri" pitchFamily="34" charset="0"/>
                <a:ea typeface="Calibri" pitchFamily="34" charset="-122"/>
                <a:cs typeface="Calibri" pitchFamily="34" charset="-120"/>
              </a:rPr>
              <a:t>Check-in</a:t>
            </a:r>
            <a:endParaRPr lang="en-US" sz="1800" dirty="0"/>
          </a:p>
        </p:txBody>
      </p:sp>
      <p:sp>
        <p:nvSpPr>
          <p:cNvPr id="13" name="Shape 9"/>
          <p:cNvSpPr/>
          <p:nvPr/>
        </p:nvSpPr>
        <p:spPr>
          <a:xfrm>
            <a:off x="6400800" y="4498848"/>
            <a:ext cx="320040" cy="320040"/>
          </a:xfrm>
          <a:prstGeom prst="rect">
            <a:avLst>
              <a:gd name="adj" fmla="val 22857"/>
            </a:avLst>
          </a:prstGeom>
          <a:solidFill>
            <a:srgbClr val="13294B"/>
          </a:solidFill>
          <a:ln/>
        </p:spPr>
      </p:sp>
      <p:sp>
        <p:nvSpPr>
          <p:cNvPr id="14" name="Text 10"/>
          <p:cNvSpPr txBox="1"/>
          <p:nvPr/>
        </p:nvSpPr>
        <p:spPr>
          <a:xfrm>
            <a:off x="6949440" y="4389120"/>
            <a:ext cx="1280160" cy="548640"/>
          </a:xfrm>
          <a:prstGeom prst="rect">
            <a:avLst/>
          </a:prstGeom>
          <a:noFill/>
          <a:ln/>
        </p:spPr>
        <p:txBody>
          <a:bodyPr wrap="square" lIns="0" tIns="0" rIns="0" bIns="0" rtlCol="0" anchor="t"/>
          <a:lstStyle/>
          <a:p>
            <a:pPr indent="0" marL="0">
              <a:buNone/>
            </a:pPr>
            <a:r>
              <a:rPr lang="en-US" sz="2600" b="1" dirty="0">
                <a:solidFill>
                  <a:srgbClr val="13294B"/>
                </a:solidFill>
                <a:latin typeface="Cambria" pitchFamily="34" charset="0"/>
                <a:ea typeface="Cambria" pitchFamily="34" charset="-122"/>
                <a:cs typeface="Cambria" pitchFamily="34" charset="-120"/>
              </a:rPr>
              <a:t>22%</a:t>
            </a:r>
            <a:endParaRPr lang="en-US" sz="2600" dirty="0"/>
          </a:p>
        </p:txBody>
      </p:sp>
      <p:sp>
        <p:nvSpPr>
          <p:cNvPr id="15" name="Text 11"/>
          <p:cNvSpPr txBox="1"/>
          <p:nvPr/>
        </p:nvSpPr>
        <p:spPr>
          <a:xfrm>
            <a:off x="8321040" y="4434840"/>
            <a:ext cx="3291840" cy="548640"/>
          </a:xfrm>
          <a:prstGeom prst="rect">
            <a:avLst/>
          </a:prstGeom>
          <a:noFill/>
          <a:ln/>
        </p:spPr>
        <p:txBody>
          <a:bodyPr wrap="square" lIns="0" tIns="0" rIns="0" bIns="0" rtlCol="0" anchor="t"/>
          <a:lstStyle/>
          <a:p>
            <a:pPr indent="0" marL="0">
              <a:buNone/>
            </a:pPr>
            <a:r>
              <a:rPr lang="en-US" sz="1800" dirty="0">
                <a:solidFill>
                  <a:srgbClr val="13294B"/>
                </a:solidFill>
                <a:latin typeface="Calibri" pitchFamily="34" charset="0"/>
                <a:ea typeface="Calibri" pitchFamily="34" charset="-122"/>
                <a:cs typeface="Calibri" pitchFamily="34" charset="-120"/>
              </a:rPr>
              <a:t>In the room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Activation explains renewal better than company size, industry, or plan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regression on 3,400 accounts</a:t>
            </a:r>
            <a:endParaRPr lang="en-US" sz="1000" dirty="0"/>
          </a:p>
        </p:txBody>
      </p:sp>
      <p:graphicFrame>
        <p:nvGraphicFramePr>
          <p:cNvPr id="5" name="Chart 0" descr=""/>
          <p:cNvGraphicFramePr/>
          <p:nvPr/>
        </p:nvGraphicFramePr>
        <p:xfrm>
          <a:off x="548640" y="1737360"/>
          <a:ext cx="658368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7498080" y="1737360"/>
            <a:ext cx="4142232" cy="4297680"/>
          </a:xfrm>
          <a:prstGeom prst="roundRect">
            <a:avLst>
              <a:gd name="adj" fmla="val 1766"/>
            </a:avLst>
          </a:prstGeom>
          <a:solidFill>
            <a:srgbClr val="F2F5F8"/>
          </a:solidFill>
          <a:ln/>
        </p:spPr>
      </p:sp>
      <p:sp>
        <p:nvSpPr>
          <p:cNvPr id="7" name="Text 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The gap is activation</a:t>
            </a:r>
            <a:endParaRPr lang="en-US" sz="1600" dirty="0"/>
          </a:p>
        </p:txBody>
      </p:sp>
      <p:sp>
        <p:nvSpPr>
          <p:cNvPr id="8" name="Text 4"/>
          <p:cNvSpPr txBox="1"/>
          <p:nvPr/>
        </p:nvSpPr>
        <p:spPr>
          <a:xfrm>
            <a:off x="7772400" y="2423160"/>
            <a:ext cx="365760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93% vs 23% renewal between customers who did and didn't build a report.</a:t>
            </a:r>
            <a:endParaRPr lang="en-US" sz="1400" dirty="0"/>
          </a:p>
        </p:txBody>
      </p:sp>
      <p:sp>
        <p:nvSpPr>
          <p:cNvPr id="9" name="Text 5"/>
          <p:cNvSpPr txBox="1"/>
          <p:nvPr/>
        </p:nvSpPr>
        <p:spPr>
          <a:xfrm>
            <a:off x="7772400" y="3337560"/>
            <a:ext cx="365760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Size matters less</a:t>
            </a:r>
            <a:endParaRPr lang="en-US" sz="1600" dirty="0"/>
          </a:p>
        </p:txBody>
      </p:sp>
      <p:sp>
        <p:nvSpPr>
          <p:cNvPr id="10" name="Text 6"/>
          <p:cNvSpPr txBox="1"/>
          <p:nvPr/>
        </p:nvSpPr>
        <p:spPr>
          <a:xfrm>
            <a:off x="7772400" y="3749040"/>
            <a:ext cx="365760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Enterprise accounts renew at 84%, only slightly above average.</a:t>
            </a:r>
            <a:endParaRPr lang="en-US" sz="1400" dirty="0"/>
          </a:p>
        </p:txBody>
      </p:sp>
      <p:sp>
        <p:nvSpPr>
          <p:cNvPr id="11" name="Text 7"/>
          <p:cNvSpPr txBox="1"/>
          <p:nvPr/>
        </p:nvSpPr>
        <p:spPr>
          <a:xfrm>
            <a:off x="7772400" y="4663440"/>
            <a:ext cx="365760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Industry barely matters</a:t>
            </a:r>
            <a:endParaRPr lang="en-US" sz="1600" dirty="0"/>
          </a:p>
        </p:txBody>
      </p:sp>
      <p:sp>
        <p:nvSpPr>
          <p:cNvPr id="12" name="Text 8"/>
          <p:cNvSpPr txBox="1"/>
          <p:nvPr/>
        </p:nvSpPr>
        <p:spPr>
          <a:xfrm>
            <a:off x="7772400" y="5074920"/>
            <a:ext cx="365760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Tech customers renew at 80%, in line with the rest.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Shoppers want delivery for big weekly shops, which are also the orders that make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survey and order data</a:t>
            </a:r>
            <a:endParaRPr lang="en-US" sz="1000" dirty="0"/>
          </a:p>
        </p:txBody>
      </p:sp>
      <p:graphicFrame>
        <p:nvGraphicFramePr>
          <p:cNvPr id="5" name="Chart 0" descr=""/>
          <p:cNvGraphicFramePr/>
          <p:nvPr/>
        </p:nvGraphicFramePr>
        <p:xfrm>
          <a:off x="548640" y="1828800"/>
          <a:ext cx="5303520" cy="411480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309360" y="1828800"/>
          <a:ext cx="5303520" cy="411480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pilot store crossed the 40-order break-even by week 8 except Southport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tracking</a:t>
            </a:r>
            <a:endParaRPr lang="en-US" sz="1000" dirty="0"/>
          </a:p>
        </p:txBody>
      </p:sp>
      <p:graphicFrame>
        <p:nvGraphicFramePr>
          <p:cNvPr id="5" name="Chart 0" descr=""/>
          <p:cNvGraphicFramePr/>
          <p:nvPr/>
        </p:nvGraphicFramePr>
        <p:xfrm>
          <a:off x="548640" y="1691640"/>
          <a:ext cx="5440680" cy="2103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172200" y="1691640"/>
          <a:ext cx="5440680" cy="2103120"/>
        </p:xfrm>
        <a:graphic xmlns:a="http://schemas.openxmlformats.org/drawingml/2006/main">
          <a:graphicData uri="http://schemas.openxmlformats.org/drawingml/2006/chart">
            <c:chart xmlns:c="http://schemas.openxmlformats.org/drawingml/2006/chart" r:id="rId2"/>
          </a:graphicData>
        </a:graphic>
      </p:graphicFrame>
      <p:graphicFrame>
        <p:nvGraphicFramePr>
          <p:cNvPr id="7" name="Chart 2" descr=""/>
          <p:cNvGraphicFramePr/>
          <p:nvPr/>
        </p:nvGraphicFramePr>
        <p:xfrm>
          <a:off x="548640" y="3931920"/>
          <a:ext cx="5440680" cy="2103120"/>
        </p:xfrm>
        <a:graphic xmlns:a="http://schemas.openxmlformats.org/drawingml/2006/main">
          <a:graphicData uri="http://schemas.openxmlformats.org/drawingml/2006/chart">
            <c:chart xmlns:c="http://schemas.openxmlformats.org/drawingml/2006/chart" r:id="rId3"/>
          </a:graphicData>
        </a:graphic>
      </p:graphicFrame>
      <p:graphicFrame>
        <p:nvGraphicFramePr>
          <p:cNvPr id="8" name="Chart 3" descr=""/>
          <p:cNvGraphicFramePr/>
          <p:nvPr/>
        </p:nvGraphicFramePr>
        <p:xfrm>
          <a:off x="6172200" y="3931920"/>
          <a:ext cx="5440680" cy="210312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three densest markets are large, growing, and underserved by partners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bubble size = number of stores</a:t>
            </a:r>
            <a:endParaRPr lang="en-US" sz="1000" dirty="0"/>
          </a:p>
        </p:txBody>
      </p:sp>
      <p:graphicFrame>
        <p:nvGraphicFramePr>
          <p:cNvPr id="5" name="Chart 0" descr=""/>
          <p:cNvGraphicFramePr/>
          <p:nvPr/>
        </p:nvGraphicFramePr>
        <p:xfrm>
          <a:off x="548640" y="1691640"/>
          <a:ext cx="813816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3 of 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markets have the density to support our own delivery fleet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is on track on three of four measures; repeat rate is the one to watch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dashboard, week 8</a:t>
            </a:r>
            <a:endParaRPr lang="en-US" sz="1000" dirty="0"/>
          </a:p>
        </p:txBody>
      </p:sp>
      <p:sp>
        <p:nvSpPr>
          <p:cNvPr id="5" name="Shape 2"/>
          <p:cNvSpPr/>
          <p:nvPr/>
        </p:nvSpPr>
        <p:spPr>
          <a:xfrm>
            <a:off x="548640" y="1783080"/>
            <a:ext cx="2697480" cy="4114800"/>
          </a:xfrm>
          <a:prstGeom prst="roundRect">
            <a:avLst>
              <a:gd name="adj" fmla="val 2712"/>
            </a:avLst>
          </a:prstGeom>
          <a:solidFill>
            <a:srgbClr val="F2F5F8"/>
          </a:solidFill>
          <a:ln/>
        </p:spPr>
      </p:sp>
      <p:sp>
        <p:nvSpPr>
          <p:cNvPr id="6" name="Text 3"/>
          <p:cNvSpPr txBox="1"/>
          <p:nvPr/>
        </p:nvSpPr>
        <p:spPr>
          <a:xfrm>
            <a:off x="777240" y="1965960"/>
            <a:ext cx="2240280" cy="457200"/>
          </a:xfrm>
          <a:prstGeom prst="rect">
            <a:avLst/>
          </a:prstGeom>
          <a:noFill/>
          <a:ln/>
        </p:spPr>
        <p:txBody>
          <a:bodyPr wrap="square" lIns="0" tIns="0" rIns="0" bIns="0" rtlCol="0" anchor="t"/>
          <a:lstStyle/>
          <a:p>
            <a:pPr indent="0" marL="0">
              <a:buNone/>
            </a:pPr>
            <a:r>
              <a:rPr lang="en-US" sz="1400" b="1" dirty="0">
                <a:solidFill>
                  <a:srgbClr val="4A5868"/>
                </a:solidFill>
                <a:latin typeface="Calibri" pitchFamily="34" charset="0"/>
                <a:ea typeface="Calibri" pitchFamily="34" charset="-122"/>
                <a:cs typeface="Calibri" pitchFamily="34" charset="-120"/>
              </a:rPr>
              <a:t>Orders / store / day</a:t>
            </a:r>
            <a:endParaRPr lang="en-US" sz="1400" dirty="0"/>
          </a:p>
        </p:txBody>
      </p:sp>
      <p:sp>
        <p:nvSpPr>
          <p:cNvPr id="7" name="Text 4"/>
          <p:cNvSpPr txBox="1"/>
          <p:nvPr/>
        </p:nvSpPr>
        <p:spPr>
          <a:xfrm>
            <a:off x="777240" y="2423160"/>
            <a:ext cx="2240280" cy="914400"/>
          </a:xfrm>
          <a:prstGeom prst="rect">
            <a:avLst/>
          </a:prstGeom>
          <a:noFill/>
          <a:ln/>
        </p:spPr>
        <p:txBody>
          <a:bodyPr wrap="square" lIns="0" tIns="0" rIns="0" bIns="0" rtlCol="0" anchor="t"/>
          <a:lstStyle/>
          <a:p>
            <a:pPr indent="0" marL="0">
              <a:buNone/>
            </a:pPr>
            <a:r>
              <a:rPr lang="en-US" sz="4400" b="1" dirty="0">
                <a:solidFill>
                  <a:srgbClr val="13294B"/>
                </a:solidFill>
                <a:latin typeface="Cambria" pitchFamily="34" charset="0"/>
                <a:ea typeface="Cambria" pitchFamily="34" charset="-122"/>
                <a:cs typeface="Cambria" pitchFamily="34" charset="-120"/>
              </a:rPr>
              <a:t>44</a:t>
            </a:r>
            <a:endParaRPr lang="en-US" sz="4400" dirty="0"/>
          </a:p>
        </p:txBody>
      </p:sp>
      <p:sp>
        <p:nvSpPr>
          <p:cNvPr id="8" name="Text 5"/>
          <p:cNvSpPr txBox="1"/>
          <p:nvPr/>
        </p:nvSpPr>
        <p:spPr>
          <a:xfrm>
            <a:off x="777240" y="3383280"/>
            <a:ext cx="224028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Target 40</a:t>
            </a:r>
            <a:endParaRPr lang="en-US" sz="1300" dirty="0"/>
          </a:p>
        </p:txBody>
      </p:sp>
      <p:graphicFrame>
        <p:nvGraphicFramePr>
          <p:cNvPr id="9" name="Chart 0" descr=""/>
          <p:cNvGraphicFramePr/>
          <p:nvPr/>
        </p:nvGraphicFramePr>
        <p:xfrm>
          <a:off x="640080" y="3931920"/>
          <a:ext cx="2514600" cy="1737360"/>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3383280" y="1783080"/>
            <a:ext cx="2697480" cy="4114800"/>
          </a:xfrm>
          <a:prstGeom prst="roundRect">
            <a:avLst>
              <a:gd name="adj" fmla="val 2712"/>
            </a:avLst>
          </a:prstGeom>
          <a:solidFill>
            <a:srgbClr val="F2F5F8"/>
          </a:solidFill>
          <a:ln/>
        </p:spPr>
      </p:sp>
      <p:sp>
        <p:nvSpPr>
          <p:cNvPr id="11" name="Text 7"/>
          <p:cNvSpPr txBox="1"/>
          <p:nvPr/>
        </p:nvSpPr>
        <p:spPr>
          <a:xfrm>
            <a:off x="3611880" y="1965960"/>
            <a:ext cx="2240280" cy="457200"/>
          </a:xfrm>
          <a:prstGeom prst="rect">
            <a:avLst/>
          </a:prstGeom>
          <a:noFill/>
          <a:ln/>
        </p:spPr>
        <p:txBody>
          <a:bodyPr wrap="square" lIns="0" tIns="0" rIns="0" bIns="0" rtlCol="0" anchor="t"/>
          <a:lstStyle/>
          <a:p>
            <a:pPr indent="0" marL="0">
              <a:buNone/>
            </a:pPr>
            <a:r>
              <a:rPr lang="en-US" sz="1400" b="1" dirty="0">
                <a:solidFill>
                  <a:srgbClr val="4A5868"/>
                </a:solidFill>
                <a:latin typeface="Calibri" pitchFamily="34" charset="0"/>
                <a:ea typeface="Calibri" pitchFamily="34" charset="-122"/>
                <a:cs typeface="Calibri" pitchFamily="34" charset="-120"/>
              </a:rPr>
              <a:t>Cost per order</a:t>
            </a:r>
            <a:endParaRPr lang="en-US" sz="1400" dirty="0"/>
          </a:p>
        </p:txBody>
      </p:sp>
      <p:sp>
        <p:nvSpPr>
          <p:cNvPr id="12" name="Text 8"/>
          <p:cNvSpPr txBox="1"/>
          <p:nvPr/>
        </p:nvSpPr>
        <p:spPr>
          <a:xfrm>
            <a:off x="3611880" y="2423160"/>
            <a:ext cx="2240280" cy="914400"/>
          </a:xfrm>
          <a:prstGeom prst="rect">
            <a:avLst/>
          </a:prstGeom>
          <a:noFill/>
          <a:ln/>
        </p:spPr>
        <p:txBody>
          <a:bodyPr wrap="square" lIns="0" tIns="0" rIns="0" bIns="0" rtlCol="0" anchor="t"/>
          <a:lstStyle/>
          <a:p>
            <a:pPr indent="0" marL="0">
              <a:buNone/>
            </a:pPr>
            <a:r>
              <a:rPr lang="en-US" sz="4400" b="1" dirty="0">
                <a:solidFill>
                  <a:srgbClr val="13294B"/>
                </a:solidFill>
                <a:latin typeface="Cambria" pitchFamily="34" charset="0"/>
                <a:ea typeface="Cambria" pitchFamily="34" charset="-122"/>
                <a:cs typeface="Cambria" pitchFamily="34" charset="-120"/>
              </a:rPr>
              <a:t>$8.40</a:t>
            </a:r>
            <a:endParaRPr lang="en-US" sz="4400" dirty="0"/>
          </a:p>
        </p:txBody>
      </p:sp>
      <p:sp>
        <p:nvSpPr>
          <p:cNvPr id="13" name="Text 9"/>
          <p:cNvSpPr txBox="1"/>
          <p:nvPr/>
        </p:nvSpPr>
        <p:spPr>
          <a:xfrm>
            <a:off x="3611880" y="3383280"/>
            <a:ext cx="224028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Target under $9</a:t>
            </a:r>
            <a:endParaRPr lang="en-US" sz="1300" dirty="0"/>
          </a:p>
        </p:txBody>
      </p:sp>
      <p:graphicFrame>
        <p:nvGraphicFramePr>
          <p:cNvPr id="14" name="Chart 1" descr=""/>
          <p:cNvGraphicFramePr/>
          <p:nvPr/>
        </p:nvGraphicFramePr>
        <p:xfrm>
          <a:off x="3474720" y="3931920"/>
          <a:ext cx="2514600" cy="1737360"/>
        </p:xfrm>
        <a:graphic xmlns:a="http://schemas.openxmlformats.org/drawingml/2006/main">
          <a:graphicData uri="http://schemas.openxmlformats.org/drawingml/2006/chart">
            <c:chart xmlns:c="http://schemas.openxmlformats.org/drawingml/2006/chart" r:id="rId2"/>
          </a:graphicData>
        </a:graphic>
      </p:graphicFrame>
      <p:sp>
        <p:nvSpPr>
          <p:cNvPr id="15" name="Shape 10"/>
          <p:cNvSpPr/>
          <p:nvPr/>
        </p:nvSpPr>
        <p:spPr>
          <a:xfrm>
            <a:off x="6217920" y="1783080"/>
            <a:ext cx="2697480" cy="4114800"/>
          </a:xfrm>
          <a:prstGeom prst="roundRect">
            <a:avLst>
              <a:gd name="adj" fmla="val 2712"/>
            </a:avLst>
          </a:prstGeom>
          <a:solidFill>
            <a:srgbClr val="F2F5F8"/>
          </a:solidFill>
          <a:ln/>
        </p:spPr>
      </p:sp>
      <p:sp>
        <p:nvSpPr>
          <p:cNvPr id="16" name="Text 11"/>
          <p:cNvSpPr txBox="1"/>
          <p:nvPr/>
        </p:nvSpPr>
        <p:spPr>
          <a:xfrm>
            <a:off x="6446520" y="1965960"/>
            <a:ext cx="2240280" cy="457200"/>
          </a:xfrm>
          <a:prstGeom prst="rect">
            <a:avLst/>
          </a:prstGeom>
          <a:noFill/>
          <a:ln/>
        </p:spPr>
        <p:txBody>
          <a:bodyPr wrap="square" lIns="0" tIns="0" rIns="0" bIns="0" rtlCol="0" anchor="t"/>
          <a:lstStyle/>
          <a:p>
            <a:pPr indent="0" marL="0">
              <a:buNone/>
            </a:pPr>
            <a:r>
              <a:rPr lang="en-US" sz="1400" b="1" dirty="0">
                <a:solidFill>
                  <a:srgbClr val="4A5868"/>
                </a:solidFill>
                <a:latin typeface="Calibri" pitchFamily="34" charset="0"/>
                <a:ea typeface="Calibri" pitchFamily="34" charset="-122"/>
                <a:cs typeface="Calibri" pitchFamily="34" charset="-120"/>
              </a:rPr>
              <a:t>Delivery on time</a:t>
            </a:r>
            <a:endParaRPr lang="en-US" sz="1400" dirty="0"/>
          </a:p>
        </p:txBody>
      </p:sp>
      <p:sp>
        <p:nvSpPr>
          <p:cNvPr id="17" name="Text 12"/>
          <p:cNvSpPr txBox="1"/>
          <p:nvPr/>
        </p:nvSpPr>
        <p:spPr>
          <a:xfrm>
            <a:off x="6446520" y="2423160"/>
            <a:ext cx="2240280" cy="914400"/>
          </a:xfrm>
          <a:prstGeom prst="rect">
            <a:avLst/>
          </a:prstGeom>
          <a:noFill/>
          <a:ln/>
        </p:spPr>
        <p:txBody>
          <a:bodyPr wrap="square" lIns="0" tIns="0" rIns="0" bIns="0" rtlCol="0" anchor="t"/>
          <a:lstStyle/>
          <a:p>
            <a:pPr indent="0" marL="0">
              <a:buNone/>
            </a:pPr>
            <a:r>
              <a:rPr lang="en-US" sz="4400" b="1" dirty="0">
                <a:solidFill>
                  <a:srgbClr val="13294B"/>
                </a:solidFill>
                <a:latin typeface="Cambria" pitchFamily="34" charset="0"/>
                <a:ea typeface="Cambria" pitchFamily="34" charset="-122"/>
                <a:cs typeface="Cambria" pitchFamily="34" charset="-120"/>
              </a:rPr>
              <a:t>96%</a:t>
            </a:r>
            <a:endParaRPr lang="en-US" sz="4400" dirty="0"/>
          </a:p>
        </p:txBody>
      </p:sp>
      <p:sp>
        <p:nvSpPr>
          <p:cNvPr id="18" name="Text 13"/>
          <p:cNvSpPr txBox="1"/>
          <p:nvPr/>
        </p:nvSpPr>
        <p:spPr>
          <a:xfrm>
            <a:off x="6446520" y="3383280"/>
            <a:ext cx="224028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Target 95%</a:t>
            </a:r>
            <a:endParaRPr lang="en-US" sz="1300" dirty="0"/>
          </a:p>
        </p:txBody>
      </p:sp>
      <p:graphicFrame>
        <p:nvGraphicFramePr>
          <p:cNvPr id="19" name="Chart 2" descr=""/>
          <p:cNvGraphicFramePr/>
          <p:nvPr/>
        </p:nvGraphicFramePr>
        <p:xfrm>
          <a:off x="6309360" y="3931920"/>
          <a:ext cx="2514600" cy="1737360"/>
        </p:xfrm>
        <a:graphic xmlns:a="http://schemas.openxmlformats.org/drawingml/2006/main">
          <a:graphicData uri="http://schemas.openxmlformats.org/drawingml/2006/chart">
            <c:chart xmlns:c="http://schemas.openxmlformats.org/drawingml/2006/chart" r:id="rId3"/>
          </a:graphicData>
        </a:graphic>
      </p:graphicFrame>
      <p:sp>
        <p:nvSpPr>
          <p:cNvPr id="20" name="Shape 14"/>
          <p:cNvSpPr/>
          <p:nvPr/>
        </p:nvSpPr>
        <p:spPr>
          <a:xfrm>
            <a:off x="9052560" y="1783080"/>
            <a:ext cx="2697480" cy="4114800"/>
          </a:xfrm>
          <a:prstGeom prst="roundRect">
            <a:avLst>
              <a:gd name="adj" fmla="val 2712"/>
            </a:avLst>
          </a:prstGeom>
          <a:solidFill>
            <a:srgbClr val="E6EEF5"/>
          </a:solidFill>
          <a:ln w="19050">
            <a:solidFill>
              <a:srgbClr val="2F6690"/>
            </a:solidFill>
            <a:prstDash val="solid"/>
          </a:ln>
        </p:spPr>
      </p:sp>
      <p:sp>
        <p:nvSpPr>
          <p:cNvPr id="21" name="Text 15"/>
          <p:cNvSpPr txBox="1"/>
          <p:nvPr/>
        </p:nvSpPr>
        <p:spPr>
          <a:xfrm>
            <a:off x="9281160" y="1965960"/>
            <a:ext cx="2240280" cy="457200"/>
          </a:xfrm>
          <a:prstGeom prst="rect">
            <a:avLst/>
          </a:prstGeom>
          <a:noFill/>
          <a:ln/>
        </p:spPr>
        <p:txBody>
          <a:bodyPr wrap="square" lIns="0" tIns="0" rIns="0" bIns="0" rtlCol="0" anchor="t"/>
          <a:lstStyle/>
          <a:p>
            <a:pPr indent="0" marL="0">
              <a:buNone/>
            </a:pPr>
            <a:r>
              <a:rPr lang="en-US" sz="1400" b="1" dirty="0">
                <a:solidFill>
                  <a:srgbClr val="4A5868"/>
                </a:solidFill>
                <a:latin typeface="Calibri" pitchFamily="34" charset="0"/>
                <a:ea typeface="Calibri" pitchFamily="34" charset="-122"/>
                <a:cs typeface="Calibri" pitchFamily="34" charset="-120"/>
              </a:rPr>
              <a:t>Repeat rate</a:t>
            </a:r>
            <a:endParaRPr lang="en-US" sz="1400" dirty="0"/>
          </a:p>
        </p:txBody>
      </p:sp>
      <p:sp>
        <p:nvSpPr>
          <p:cNvPr id="22" name="Text 16"/>
          <p:cNvSpPr txBox="1"/>
          <p:nvPr/>
        </p:nvSpPr>
        <p:spPr>
          <a:xfrm>
            <a:off x="9281160" y="2423160"/>
            <a:ext cx="2240280" cy="914400"/>
          </a:xfrm>
          <a:prstGeom prst="rect">
            <a:avLst/>
          </a:prstGeom>
          <a:noFill/>
          <a:ln/>
        </p:spPr>
        <p:txBody>
          <a:bodyPr wrap="square" lIns="0" tIns="0" rIns="0" bIns="0" rtlCol="0" anchor="t"/>
          <a:lstStyle/>
          <a:p>
            <a:pPr indent="0" marL="0">
              <a:buNone/>
            </a:pPr>
            <a:r>
              <a:rPr lang="en-US" sz="4400" b="1" dirty="0">
                <a:solidFill>
                  <a:srgbClr val="2F6690"/>
                </a:solidFill>
                <a:latin typeface="Cambria" pitchFamily="34" charset="0"/>
                <a:ea typeface="Cambria" pitchFamily="34" charset="-122"/>
                <a:cs typeface="Cambria" pitchFamily="34" charset="-120"/>
              </a:rPr>
              <a:t>41%</a:t>
            </a:r>
            <a:endParaRPr lang="en-US" sz="4400" dirty="0"/>
          </a:p>
        </p:txBody>
      </p:sp>
      <p:sp>
        <p:nvSpPr>
          <p:cNvPr id="23" name="Text 17"/>
          <p:cNvSpPr txBox="1"/>
          <p:nvPr/>
        </p:nvSpPr>
        <p:spPr>
          <a:xfrm>
            <a:off x="9281160" y="3383280"/>
            <a:ext cx="2240280" cy="36576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Target 50%</a:t>
            </a:r>
            <a:endParaRPr lang="en-US" sz="1300" dirty="0"/>
          </a:p>
        </p:txBody>
      </p:sp>
      <p:graphicFrame>
        <p:nvGraphicFramePr>
          <p:cNvPr id="24" name="Chart 3" descr=""/>
          <p:cNvGraphicFramePr/>
          <p:nvPr/>
        </p:nvGraphicFramePr>
        <p:xfrm>
          <a:off x="9144000" y="3931920"/>
          <a:ext cx="2514600" cy="173736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six clinics are already within ten minutes of the 20-minute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June</a:t>
            </a:r>
            <a:endParaRPr lang="en-US" sz="1000" dirty="0"/>
          </a:p>
        </p:txBody>
      </p:sp>
      <p:graphicFrame>
        <p:nvGraphicFramePr>
          <p:cNvPr id="5" name="Chart 0" descr=""/>
          <p:cNvGraphicFramePr/>
          <p:nvPr/>
        </p:nvGraphicFramePr>
        <p:xfrm>
          <a:off x="548640" y="169164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637837" y="2121408"/>
            <a:ext cx="0" cy="3524098"/>
          </a:xfrm>
          <a:prstGeom prst="line">
            <a:avLst/>
          </a:prstGeom>
          <a:noFill/>
          <a:ln w="31750">
            <a:solidFill>
              <a:srgbClr val="13294B"/>
            </a:solidFill>
            <a:prstDash val="solid"/>
          </a:ln>
        </p:spPr>
      </p:sp>
      <p:sp>
        <p:nvSpPr>
          <p:cNvPr id="7" name="Text 3"/>
          <p:cNvSpPr txBox="1"/>
          <p:nvPr/>
        </p:nvSpPr>
        <p:spPr>
          <a:xfrm>
            <a:off x="4710989" y="2075688"/>
            <a:ext cx="1828800" cy="274320"/>
          </a:xfrm>
          <a:prstGeom prst="rect">
            <a:avLst/>
          </a:prstGeom>
          <a:noFill/>
          <a:ln/>
        </p:spPr>
        <p:txBody>
          <a:bodyPr wrap="square" lIns="0" tIns="0" rIns="0" bIns="0" rtlCol="0" anchor="t"/>
          <a:lstStyle/>
          <a:p>
            <a:pPr indent="0" marL="0">
              <a:buNone/>
            </a:pPr>
            <a:r>
              <a:rPr lang="en-US" sz="1200" b="1" dirty="0">
                <a:solidFill>
                  <a:srgbClr val="13294B"/>
                </a:solidFill>
                <a:latin typeface="Calibri" pitchFamily="34" charset="0"/>
                <a:ea typeface="Calibri" pitchFamily="34" charset="-122"/>
                <a:cs typeface="Calibri" pitchFamily="34" charset="-120"/>
              </a:rPr>
              <a:t>Target: 20 min</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2</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clinics, Downtown and Riverside, need the full redesign; the rest need scheduling changes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patients wait 30 to 60 minutes, and one in eight waits more than an hour and a half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visit-level data, 18,000 visits</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12%</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of visits involve a wait of more than 90 minutes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of five test stores already clear the 40-order break-even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data, week 8</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234440" y="2852928"/>
            <a:ext cx="6949440" cy="0"/>
          </a:xfrm>
          <a:prstGeom prst="line">
            <a:avLst/>
          </a:prstGeom>
          <a:noFill/>
          <a:ln w="25400">
            <a:solidFill>
              <a:srgbClr val="13294B"/>
            </a:solidFill>
            <a:prstDash val="dash"/>
          </a:ln>
        </p:spPr>
      </p:sp>
      <p:sp>
        <p:nvSpPr>
          <p:cNvPr id="7" name="Text 3"/>
          <p:cNvSpPr txBox="1"/>
          <p:nvPr/>
        </p:nvSpPr>
        <p:spPr>
          <a:xfrm>
            <a:off x="6583680" y="2514600"/>
            <a:ext cx="1645920" cy="274320"/>
          </a:xfrm>
          <a:prstGeom prst="rect">
            <a:avLst/>
          </a:prstGeom>
          <a:noFill/>
          <a:ln/>
        </p:spPr>
        <p:txBody>
          <a:bodyPr wrap="square" lIns="0" tIns="0" rIns="0" bIns="0" rtlCol="0" anchor="t"/>
          <a:lstStyle/>
          <a:p>
            <a:pPr algn="r" indent="0" marL="0">
              <a:buNone/>
            </a:pPr>
            <a:r>
              <a:rPr lang="en-US" sz="1200" b="1" dirty="0">
                <a:solidFill>
                  <a:srgbClr val="13294B"/>
                </a:solidFill>
                <a:latin typeface="Calibri" pitchFamily="34" charset="0"/>
                <a:ea typeface="Calibri" pitchFamily="34" charset="-122"/>
                <a:cs typeface="Calibri" pitchFamily="34" charset="-120"/>
              </a:rPr>
              <a:t>Break-even: 40</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40</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orders a day is the break-even line (dashed)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Small businesses in their first quarter are where churn concentrates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by segment and tenure</a:t>
            </a:r>
            <a:endParaRPr lang="en-US" sz="10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3017520"/>
                <a:gridCol w="2157984"/>
                <a:gridCol w="2157984"/>
                <a:gridCol w="2157984"/>
                <a:gridCol w="1929384"/>
              </a:tblGrid>
              <a:tr h="548640">
                <a:tc>
                  <a:txBody>
                    <a:bodyPr/>
                    <a:lstStyle/>
                    <a:p>
                      <a:pPr indent="0" marL="0">
                        <a:buNone/>
                      </a:pPr>
                      <a:r>
                        <a:rPr lang="en-US" sz="1300" b="1" dirty="0">
                          <a:solidFill>
                            <a:srgbClr val="7F8C9A"/>
                          </a:solidFill>
                          <a:latin typeface="Calibri" pitchFamily="34" charset="0"/>
                          <a:ea typeface="Calibri" pitchFamily="34" charset="-122"/>
                          <a:cs typeface="Calibri" pitchFamily="34" charset="-120"/>
                        </a:rPr>
                        <a:t>Annual churn by segment</a:t>
                      </a:r>
                      <a:endParaRPr lang="en-US" sz="13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3294B"/>
                          </a:solidFill>
                          <a:latin typeface="Calibri" pitchFamily="34" charset="0"/>
                          <a:ea typeface="Calibri" pitchFamily="34" charset="-122"/>
                          <a:cs typeface="Calibri" pitchFamily="34" charset="-120"/>
                        </a:rPr>
                        <a:t>0–3 months</a:t>
                      </a:r>
                      <a:endParaRPr lang="en-US" sz="14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3294B"/>
                          </a:solidFill>
                          <a:latin typeface="Calibri" pitchFamily="34" charset="0"/>
                          <a:ea typeface="Calibri" pitchFamily="34" charset="-122"/>
                          <a:cs typeface="Calibri" pitchFamily="34" charset="-120"/>
                        </a:rPr>
                        <a:t>4–6 months</a:t>
                      </a:r>
                      <a:endParaRPr lang="en-US" sz="14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3294B"/>
                          </a:solidFill>
                          <a:latin typeface="Calibri" pitchFamily="34" charset="0"/>
                          <a:ea typeface="Calibri" pitchFamily="34" charset="-122"/>
                          <a:cs typeface="Calibri" pitchFamily="34" charset="-120"/>
                        </a:rPr>
                        <a:t>7–12 months</a:t>
                      </a:r>
                      <a:endParaRPr lang="en-US" sz="14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3294B"/>
                          </a:solidFill>
                          <a:latin typeface="Calibri" pitchFamily="34" charset="0"/>
                          <a:ea typeface="Calibri" pitchFamily="34" charset="-122"/>
                          <a:cs typeface="Calibri" pitchFamily="34" charset="-120"/>
                        </a:rPr>
                        <a:t>13+ months</a:t>
                      </a:r>
                      <a:endParaRPr lang="en-US" sz="14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1005840">
                <a:tc>
                  <a:txBody>
                    <a:bodyPr/>
                    <a:lstStyle/>
                    <a:p>
                      <a:pPr indent="0" marL="0">
                        <a:buNone/>
                      </a:pPr>
                      <a:r>
                        <a:rPr lang="en-US" sz="1500" b="1" dirty="0">
                          <a:solidFill>
                            <a:srgbClr val="13294B"/>
                          </a:solidFill>
                          <a:latin typeface="Calibri" pitchFamily="34" charset="0"/>
                          <a:ea typeface="Calibri" pitchFamily="34" charset="-122"/>
                          <a:cs typeface="Calibri" pitchFamily="34" charset="-120"/>
                        </a:rPr>
                        <a:t>Enterprise</a:t>
                      </a:r>
                      <a:endParaRPr lang="en-US" sz="15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3%</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2%</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1%</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1%</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1005840">
                <a:tc>
                  <a:txBody>
                    <a:bodyPr/>
                    <a:lstStyle/>
                    <a:p>
                      <a:pPr indent="0" marL="0">
                        <a:buNone/>
                      </a:pPr>
                      <a:r>
                        <a:rPr lang="en-US" sz="1500" b="1" dirty="0">
                          <a:solidFill>
                            <a:srgbClr val="13294B"/>
                          </a:solidFill>
                          <a:latin typeface="Calibri" pitchFamily="34" charset="0"/>
                          <a:ea typeface="Calibri" pitchFamily="34" charset="-122"/>
                          <a:cs typeface="Calibri" pitchFamily="34" charset="-120"/>
                        </a:rPr>
                        <a:t>Mid-market</a:t>
                      </a:r>
                      <a:endParaRPr lang="en-US" sz="15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7%</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9C3D9"/>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4%</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F5"/>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2%</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1%</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1005840">
                <a:tc>
                  <a:txBody>
                    <a:bodyPr/>
                    <a:lstStyle/>
                    <a:p>
                      <a:pPr indent="0" marL="0">
                        <a:buNone/>
                      </a:pPr>
                      <a:r>
                        <a:rPr lang="en-US" sz="1500" b="1" dirty="0">
                          <a:solidFill>
                            <a:srgbClr val="13294B"/>
                          </a:solidFill>
                          <a:latin typeface="Calibri" pitchFamily="34" charset="0"/>
                          <a:ea typeface="Calibri" pitchFamily="34" charset="-122"/>
                          <a:cs typeface="Calibri" pitchFamily="34" charset="-120"/>
                        </a:rPr>
                        <a:t>Small business</a:t>
                      </a:r>
                      <a:endParaRPr lang="en-US" sz="15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b="1" dirty="0">
                          <a:solidFill>
                            <a:srgbClr val="FFFFFF"/>
                          </a:solidFill>
                          <a:latin typeface="Calibri" pitchFamily="34" charset="0"/>
                          <a:ea typeface="Calibri" pitchFamily="34" charset="-122"/>
                          <a:cs typeface="Calibri" pitchFamily="34" charset="-120"/>
                        </a:rPr>
                        <a:t>19%</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F6690"/>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9%</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9C3D9"/>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4%</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F5"/>
                    </a:solidFill>
                  </a:tcPr>
                </a:tc>
                <a:tc>
                  <a:txBody>
                    <a:bodyPr/>
                    <a:lstStyle/>
                    <a:p>
                      <a:pPr algn="ctr" indent="0" marL="0">
                        <a:buNone/>
                      </a:pPr>
                      <a:r>
                        <a:rPr lang="en-US" sz="2000" dirty="0">
                          <a:solidFill>
                            <a:srgbClr val="13294B"/>
                          </a:solidFill>
                          <a:latin typeface="Calibri" pitchFamily="34" charset="0"/>
                          <a:ea typeface="Calibri" pitchFamily="34" charset="-122"/>
                          <a:cs typeface="Calibri" pitchFamily="34" charset="-120"/>
                        </a:rPr>
                        <a:t>2%</a:t>
                      </a:r>
                      <a:endParaRPr lang="en-US" sz="2000" dirty="0">
                        <a:latin typeface="Calibri" charset="0"/>
                        <a:ea typeface="Calibri" charset="0"/>
                        <a:cs typeface="Calibri"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delivery fee would be the lowest in the market, even before a membership discount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price checks</a:t>
            </a:r>
            <a:endParaRPr lang="en-US" sz="1000" dirty="0"/>
          </a:p>
        </p:txBody>
      </p:sp>
      <p:graphicFrame>
        <p:nvGraphicFramePr>
          <p:cNvPr id="5" name="Chart 0" descr=""/>
          <p:cNvGraphicFramePr/>
          <p:nvPr/>
        </p:nvGraphicFramePr>
        <p:xfrm>
          <a:off x="548640" y="1691640"/>
          <a:ext cx="822960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$1.00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cheaper than the lowest-priced competitor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Half of new customers never make it from signing up to building their first report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funnel, Q2 sign-ups</a:t>
            </a:r>
            <a:endParaRPr lang="en-US" sz="1000" dirty="0"/>
          </a:p>
        </p:txBody>
      </p:sp>
      <p:graphicFrame>
        <p:nvGraphicFramePr>
          <p:cNvPr id="5" name="Chart 0" descr=""/>
          <p:cNvGraphicFramePr/>
          <p:nvPr/>
        </p:nvGraphicFramePr>
        <p:xfrm>
          <a:off x="548640" y="1691640"/>
          <a:ext cx="81381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51%</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of sign-ups never build a report, and most of the drop happens before teammates are invited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in ten shoppers would try delivery if it cost less than $5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sp>
        <p:nvSpPr>
          <p:cNvPr id="5" name="Shape 2"/>
          <p:cNvSpPr/>
          <p:nvPr/>
        </p:nvSpPr>
        <p:spPr>
          <a:xfrm>
            <a:off x="868680" y="2377440"/>
            <a:ext cx="365760" cy="365760"/>
          </a:xfrm>
          <a:prstGeom prst="ellipse">
            <a:avLst/>
          </a:prstGeom>
          <a:solidFill>
            <a:srgbClr val="2F6690"/>
          </a:solidFill>
          <a:ln/>
        </p:spPr>
      </p:sp>
      <p:sp>
        <p:nvSpPr>
          <p:cNvPr id="6" name="Shape 3"/>
          <p:cNvSpPr/>
          <p:nvPr/>
        </p:nvSpPr>
        <p:spPr>
          <a:xfrm>
            <a:off x="777240" y="2788920"/>
            <a:ext cx="548640" cy="868680"/>
          </a:xfrm>
          <a:prstGeom prst="roundRect">
            <a:avLst>
              <a:gd name="adj" fmla="val 33333"/>
            </a:avLst>
          </a:prstGeom>
          <a:solidFill>
            <a:srgbClr val="2F6690"/>
          </a:solidFill>
          <a:ln/>
        </p:spPr>
      </p:sp>
      <p:sp>
        <p:nvSpPr>
          <p:cNvPr id="7" name="Shape 4"/>
          <p:cNvSpPr/>
          <p:nvPr/>
        </p:nvSpPr>
        <p:spPr>
          <a:xfrm>
            <a:off x="1645920" y="2377440"/>
            <a:ext cx="365760" cy="365760"/>
          </a:xfrm>
          <a:prstGeom prst="ellipse">
            <a:avLst/>
          </a:prstGeom>
          <a:solidFill>
            <a:srgbClr val="2F6690"/>
          </a:solidFill>
          <a:ln/>
        </p:spPr>
      </p:sp>
      <p:sp>
        <p:nvSpPr>
          <p:cNvPr id="8" name="Shape 5"/>
          <p:cNvSpPr/>
          <p:nvPr/>
        </p:nvSpPr>
        <p:spPr>
          <a:xfrm>
            <a:off x="1554480" y="2788920"/>
            <a:ext cx="548640" cy="868680"/>
          </a:xfrm>
          <a:prstGeom prst="roundRect">
            <a:avLst>
              <a:gd name="adj" fmla="val 33333"/>
            </a:avLst>
          </a:prstGeom>
          <a:solidFill>
            <a:srgbClr val="2F6690"/>
          </a:solidFill>
          <a:ln/>
        </p:spPr>
      </p:sp>
      <p:sp>
        <p:nvSpPr>
          <p:cNvPr id="9" name="Shape 6"/>
          <p:cNvSpPr/>
          <p:nvPr/>
        </p:nvSpPr>
        <p:spPr>
          <a:xfrm>
            <a:off x="2423160" y="2377440"/>
            <a:ext cx="365760" cy="365760"/>
          </a:xfrm>
          <a:prstGeom prst="ellipse">
            <a:avLst/>
          </a:prstGeom>
          <a:solidFill>
            <a:srgbClr val="2F6690"/>
          </a:solidFill>
          <a:ln/>
        </p:spPr>
      </p:sp>
      <p:sp>
        <p:nvSpPr>
          <p:cNvPr id="10" name="Shape 7"/>
          <p:cNvSpPr/>
          <p:nvPr/>
        </p:nvSpPr>
        <p:spPr>
          <a:xfrm>
            <a:off x="2331720" y="2788920"/>
            <a:ext cx="548640" cy="868680"/>
          </a:xfrm>
          <a:prstGeom prst="roundRect">
            <a:avLst>
              <a:gd name="adj" fmla="val 33333"/>
            </a:avLst>
          </a:prstGeom>
          <a:solidFill>
            <a:srgbClr val="2F6690"/>
          </a:solidFill>
          <a:ln/>
        </p:spPr>
      </p:sp>
      <p:sp>
        <p:nvSpPr>
          <p:cNvPr id="11" name="Shape 8"/>
          <p:cNvSpPr/>
          <p:nvPr/>
        </p:nvSpPr>
        <p:spPr>
          <a:xfrm>
            <a:off x="3200400" y="2377440"/>
            <a:ext cx="365760" cy="365760"/>
          </a:xfrm>
          <a:prstGeom prst="ellipse">
            <a:avLst/>
          </a:prstGeom>
          <a:solidFill>
            <a:srgbClr val="2F6690"/>
          </a:solidFill>
          <a:ln/>
        </p:spPr>
      </p:sp>
      <p:sp>
        <p:nvSpPr>
          <p:cNvPr id="12" name="Shape 9"/>
          <p:cNvSpPr/>
          <p:nvPr/>
        </p:nvSpPr>
        <p:spPr>
          <a:xfrm>
            <a:off x="3108960" y="2788920"/>
            <a:ext cx="548640" cy="868680"/>
          </a:xfrm>
          <a:prstGeom prst="roundRect">
            <a:avLst>
              <a:gd name="adj" fmla="val 33333"/>
            </a:avLst>
          </a:prstGeom>
          <a:solidFill>
            <a:srgbClr val="2F6690"/>
          </a:solidFill>
          <a:ln/>
        </p:spPr>
      </p:sp>
      <p:sp>
        <p:nvSpPr>
          <p:cNvPr id="13" name="Shape 10"/>
          <p:cNvSpPr/>
          <p:nvPr/>
        </p:nvSpPr>
        <p:spPr>
          <a:xfrm>
            <a:off x="3977640" y="2377440"/>
            <a:ext cx="365760" cy="365760"/>
          </a:xfrm>
          <a:prstGeom prst="ellipse">
            <a:avLst/>
          </a:prstGeom>
          <a:solidFill>
            <a:srgbClr val="2F6690"/>
          </a:solidFill>
          <a:ln/>
        </p:spPr>
      </p:sp>
      <p:sp>
        <p:nvSpPr>
          <p:cNvPr id="14" name="Shape 11"/>
          <p:cNvSpPr/>
          <p:nvPr/>
        </p:nvSpPr>
        <p:spPr>
          <a:xfrm>
            <a:off x="3886200" y="2788920"/>
            <a:ext cx="548640" cy="868680"/>
          </a:xfrm>
          <a:prstGeom prst="roundRect">
            <a:avLst>
              <a:gd name="adj" fmla="val 33333"/>
            </a:avLst>
          </a:prstGeom>
          <a:solidFill>
            <a:srgbClr val="2F6690"/>
          </a:solidFill>
          <a:ln/>
        </p:spPr>
      </p:sp>
      <p:sp>
        <p:nvSpPr>
          <p:cNvPr id="15" name="Shape 12"/>
          <p:cNvSpPr/>
          <p:nvPr/>
        </p:nvSpPr>
        <p:spPr>
          <a:xfrm>
            <a:off x="4754880" y="2377440"/>
            <a:ext cx="365760" cy="365760"/>
          </a:xfrm>
          <a:prstGeom prst="ellipse">
            <a:avLst/>
          </a:prstGeom>
          <a:solidFill>
            <a:srgbClr val="2F6690"/>
          </a:solidFill>
          <a:ln/>
        </p:spPr>
      </p:sp>
      <p:sp>
        <p:nvSpPr>
          <p:cNvPr id="16" name="Shape 13"/>
          <p:cNvSpPr/>
          <p:nvPr/>
        </p:nvSpPr>
        <p:spPr>
          <a:xfrm>
            <a:off x="4663440" y="2788920"/>
            <a:ext cx="548640" cy="868680"/>
          </a:xfrm>
          <a:prstGeom prst="roundRect">
            <a:avLst>
              <a:gd name="adj" fmla="val 33333"/>
            </a:avLst>
          </a:prstGeom>
          <a:solidFill>
            <a:srgbClr val="2F6690"/>
          </a:solidFill>
          <a:ln/>
        </p:spPr>
      </p:sp>
      <p:sp>
        <p:nvSpPr>
          <p:cNvPr id="17" name="Shape 14"/>
          <p:cNvSpPr/>
          <p:nvPr/>
        </p:nvSpPr>
        <p:spPr>
          <a:xfrm>
            <a:off x="5532120" y="2377440"/>
            <a:ext cx="365760" cy="365760"/>
          </a:xfrm>
          <a:prstGeom prst="ellipse">
            <a:avLst/>
          </a:prstGeom>
          <a:solidFill>
            <a:srgbClr val="BFC8D2"/>
          </a:solidFill>
          <a:ln/>
        </p:spPr>
      </p:sp>
      <p:sp>
        <p:nvSpPr>
          <p:cNvPr id="18" name="Shape 15"/>
          <p:cNvSpPr/>
          <p:nvPr/>
        </p:nvSpPr>
        <p:spPr>
          <a:xfrm>
            <a:off x="5440680" y="2788920"/>
            <a:ext cx="548640" cy="868680"/>
          </a:xfrm>
          <a:prstGeom prst="roundRect">
            <a:avLst>
              <a:gd name="adj" fmla="val 33333"/>
            </a:avLst>
          </a:prstGeom>
          <a:solidFill>
            <a:srgbClr val="BFC8D2"/>
          </a:solidFill>
          <a:ln/>
        </p:spPr>
      </p:sp>
      <p:sp>
        <p:nvSpPr>
          <p:cNvPr id="19" name="Shape 16"/>
          <p:cNvSpPr/>
          <p:nvPr/>
        </p:nvSpPr>
        <p:spPr>
          <a:xfrm>
            <a:off x="6309360" y="2377440"/>
            <a:ext cx="365760" cy="365760"/>
          </a:xfrm>
          <a:prstGeom prst="ellipse">
            <a:avLst/>
          </a:prstGeom>
          <a:solidFill>
            <a:srgbClr val="BFC8D2"/>
          </a:solidFill>
          <a:ln/>
        </p:spPr>
      </p:sp>
      <p:sp>
        <p:nvSpPr>
          <p:cNvPr id="20" name="Shape 17"/>
          <p:cNvSpPr/>
          <p:nvPr/>
        </p:nvSpPr>
        <p:spPr>
          <a:xfrm>
            <a:off x="6217920" y="2788920"/>
            <a:ext cx="548640" cy="868680"/>
          </a:xfrm>
          <a:prstGeom prst="roundRect">
            <a:avLst>
              <a:gd name="adj" fmla="val 33333"/>
            </a:avLst>
          </a:prstGeom>
          <a:solidFill>
            <a:srgbClr val="BFC8D2"/>
          </a:solidFill>
          <a:ln/>
        </p:spPr>
      </p:sp>
      <p:sp>
        <p:nvSpPr>
          <p:cNvPr id="21" name="Shape 18"/>
          <p:cNvSpPr/>
          <p:nvPr/>
        </p:nvSpPr>
        <p:spPr>
          <a:xfrm>
            <a:off x="7086600" y="2377440"/>
            <a:ext cx="365760" cy="365760"/>
          </a:xfrm>
          <a:prstGeom prst="ellipse">
            <a:avLst/>
          </a:prstGeom>
          <a:solidFill>
            <a:srgbClr val="BFC8D2"/>
          </a:solidFill>
          <a:ln/>
        </p:spPr>
      </p:sp>
      <p:sp>
        <p:nvSpPr>
          <p:cNvPr id="22" name="Shape 19"/>
          <p:cNvSpPr/>
          <p:nvPr/>
        </p:nvSpPr>
        <p:spPr>
          <a:xfrm>
            <a:off x="6995160" y="2788920"/>
            <a:ext cx="548640" cy="868680"/>
          </a:xfrm>
          <a:prstGeom prst="roundRect">
            <a:avLst>
              <a:gd name="adj" fmla="val 33333"/>
            </a:avLst>
          </a:prstGeom>
          <a:solidFill>
            <a:srgbClr val="BFC8D2"/>
          </a:solidFill>
          <a:ln/>
        </p:spPr>
      </p:sp>
      <p:sp>
        <p:nvSpPr>
          <p:cNvPr id="23" name="Shape 20"/>
          <p:cNvSpPr/>
          <p:nvPr/>
        </p:nvSpPr>
        <p:spPr>
          <a:xfrm>
            <a:off x="7863840" y="2377440"/>
            <a:ext cx="365760" cy="365760"/>
          </a:xfrm>
          <a:prstGeom prst="ellipse">
            <a:avLst/>
          </a:prstGeom>
          <a:solidFill>
            <a:srgbClr val="BFC8D2"/>
          </a:solidFill>
          <a:ln/>
        </p:spPr>
      </p:sp>
      <p:sp>
        <p:nvSpPr>
          <p:cNvPr id="24" name="Shape 21"/>
          <p:cNvSpPr/>
          <p:nvPr/>
        </p:nvSpPr>
        <p:spPr>
          <a:xfrm>
            <a:off x="7772400" y="2788920"/>
            <a:ext cx="548640" cy="868680"/>
          </a:xfrm>
          <a:prstGeom prst="roundRect">
            <a:avLst>
              <a:gd name="adj" fmla="val 33333"/>
            </a:avLst>
          </a:prstGeom>
          <a:solidFill>
            <a:srgbClr val="BFC8D2"/>
          </a:solidFill>
          <a:ln/>
        </p:spPr>
      </p:sp>
      <p:sp>
        <p:nvSpPr>
          <p:cNvPr id="25" name="Text 2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6 in 10</a:t>
            </a:r>
            <a:endParaRPr lang="en-US" sz="5400" dirty="0"/>
          </a:p>
        </p:txBody>
      </p:sp>
      <p:sp>
        <p:nvSpPr>
          <p:cNvPr id="26" name="Text 2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would try delivery at under $5 an order. At $8, it drops to 3 in 10.</a:t>
            </a:r>
            <a:endParaRPr lang="en-US" sz="1500" dirty="0"/>
          </a:p>
        </p:txBody>
      </p:sp>
      <p:sp>
        <p:nvSpPr>
          <p:cNvPr id="27" name="Text 24"/>
          <p:cNvSpPr txBox="1"/>
          <p:nvPr/>
        </p:nvSpPr>
        <p:spPr>
          <a:xfrm>
            <a:off x="731520" y="3931920"/>
            <a:ext cx="7315200" cy="365760"/>
          </a:xfrm>
          <a:prstGeom prst="rect">
            <a:avLst/>
          </a:prstGeom>
          <a:noFill/>
          <a:ln/>
        </p:spPr>
        <p:txBody>
          <a:bodyPr wrap="square" lIns="0" tIns="0" rIns="0" bIns="0" rtlCol="0" anchor="t"/>
          <a:lstStyle/>
          <a:p>
            <a:pPr indent="0" marL="0">
              <a:buNone/>
            </a:pPr>
            <a:r>
              <a:rPr lang="en-US" sz="1500" b="1" dirty="0">
                <a:solidFill>
                  <a:srgbClr val="2F6690"/>
                </a:solidFill>
                <a:latin typeface="Calibri" pitchFamily="34" charset="0"/>
                <a:ea typeface="Calibri" pitchFamily="34" charset="-122"/>
                <a:cs typeface="Calibri" pitchFamily="34" charset="-120"/>
              </a:rPr>
              <a:t>Willing to try delivery at under $5</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05</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Exhibits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Side-title layouts and newer chart styles: the title and the argument on the left, the proof on the right.</a:t>
            </a:r>
            <a:endParaRPr lang="en-US"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1</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Three segments account for most of next year's growth</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Segments A, B, and C add $310M of the $420M increase.</a:t>
            </a:r>
            <a:endParaRPr lang="en-US" sz="1500" dirty="0"/>
          </a:p>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The other five segments grow, but slowly enough that they should not drive where we invest.</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model, $M</a:t>
            </a:r>
            <a:endParaRPr lang="en-US" sz="1000" dirty="0"/>
          </a:p>
        </p:txBody>
      </p:sp>
      <p:graphicFrame>
        <p:nvGraphicFramePr>
          <p:cNvPr id="7" name="Chart 0" descr=""/>
          <p:cNvGraphicFramePr/>
          <p:nvPr/>
        </p:nvGraphicFramePr>
        <p:xfrm>
          <a:off x="4663440" y="685800"/>
          <a:ext cx="6979615" cy="539496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2</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Our cost per unit has pulled away from the best competitor since 2022</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The gap was under 5% through 2021.</a:t>
            </a:r>
            <a:endParaRPr lang="en-US" sz="1500" dirty="0"/>
          </a:p>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It is now 18%, mostly from freight and packaging.</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benchmarking, indexed to 2019 = 100</a:t>
            </a:r>
            <a:endParaRPr lang="en-US" sz="1000" dirty="0"/>
          </a:p>
        </p:txBody>
      </p:sp>
      <p:graphicFrame>
        <p:nvGraphicFramePr>
          <p:cNvPr id="7" name="Chart 0" descr=""/>
          <p:cNvGraphicFramePr/>
          <p:nvPr/>
        </p:nvGraphicFramePr>
        <p:xfrm>
          <a:off x="4663440" y="685800"/>
          <a:ext cx="5516575" cy="539496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10271455" y="1554480"/>
            <a:ext cx="137160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Us: 124</a:t>
            </a:r>
            <a:endParaRPr lang="en-US" sz="1400" dirty="0"/>
          </a:p>
        </p:txBody>
      </p:sp>
      <p:sp>
        <p:nvSpPr>
          <p:cNvPr id="9" name="Text 5"/>
          <p:cNvSpPr txBox="1"/>
          <p:nvPr/>
        </p:nvSpPr>
        <p:spPr>
          <a:xfrm>
            <a:off x="10271455" y="3246120"/>
            <a:ext cx="1371600" cy="548640"/>
          </a:xfrm>
          <a:prstGeom prst="rect">
            <a:avLst/>
          </a:prstGeom>
          <a:noFill/>
          <a:ln/>
        </p:spPr>
        <p:txBody>
          <a:bodyPr wrap="square" lIns="0" tIns="0" rIns="0" bIns="0" rtlCol="0" anchor="t"/>
          <a:lstStyle/>
          <a:p>
            <a:pPr indent="0" marL="0">
              <a:buNone/>
            </a:pPr>
            <a:r>
              <a:rPr lang="en-US" sz="1300" b="1" dirty="0">
                <a:solidFill>
                  <a:srgbClr val="4A5868"/>
                </a:solidFill>
                <a:latin typeface="Calibri" pitchFamily="34" charset="0"/>
                <a:ea typeface="Calibri" pitchFamily="34" charset="-122"/>
                <a:cs typeface="Calibri" pitchFamily="34" charset="-120"/>
              </a:rPr>
              <a:t>Best competitor: 105</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3</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The pilot paid back faster than the business case assumed</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All three measures beat the plan approved in March.</a:t>
            </a:r>
            <a:endParaRPr lang="en-US" sz="1500" dirty="0"/>
          </a:p>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The case for a national rollout no longer depends on the optimistic scenario.</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a:t>
            </a:r>
            <a:endParaRPr lang="en-US" sz="1000" dirty="0"/>
          </a:p>
        </p:txBody>
      </p:sp>
      <p:sp>
        <p:nvSpPr>
          <p:cNvPr id="7" name="Text 4"/>
          <p:cNvSpPr txBox="1"/>
          <p:nvPr/>
        </p:nvSpPr>
        <p:spPr>
          <a:xfrm>
            <a:off x="4663440" y="822960"/>
            <a:ext cx="3108960" cy="1005840"/>
          </a:xfrm>
          <a:prstGeom prst="rect">
            <a:avLst/>
          </a:prstGeom>
          <a:noFill/>
          <a:ln/>
        </p:spPr>
        <p:txBody>
          <a:bodyPr wrap="square" lIns="0" tIns="0" rIns="0" bIns="0" rtlCol="0" anchor="ctr"/>
          <a:lstStyle/>
          <a:p>
            <a:pPr indent="0" marL="0">
              <a:buNone/>
            </a:pPr>
            <a:r>
              <a:rPr lang="en-US" sz="4800" b="1" dirty="0">
                <a:solidFill>
                  <a:srgbClr val="2F6690"/>
                </a:solidFill>
                <a:latin typeface="Cambria" pitchFamily="34" charset="0"/>
                <a:ea typeface="Cambria" pitchFamily="34" charset="-122"/>
                <a:cs typeface="Cambria" pitchFamily="34" charset="-120"/>
              </a:rPr>
              <a:t>7 months</a:t>
            </a:r>
            <a:endParaRPr lang="en-US" sz="4800" dirty="0"/>
          </a:p>
        </p:txBody>
      </p:sp>
      <p:sp>
        <p:nvSpPr>
          <p:cNvPr id="8" name="Text 5"/>
          <p:cNvSpPr txBox="1"/>
          <p:nvPr/>
        </p:nvSpPr>
        <p:spPr>
          <a:xfrm>
            <a:off x="7955280" y="822960"/>
            <a:ext cx="3687775" cy="10058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to payback, against 14 in the business case</a:t>
            </a:r>
            <a:endParaRPr lang="en-US" sz="1700" dirty="0"/>
          </a:p>
        </p:txBody>
      </p:sp>
      <p:sp>
        <p:nvSpPr>
          <p:cNvPr id="9" name="Shape 6"/>
          <p:cNvSpPr/>
          <p:nvPr/>
        </p:nvSpPr>
        <p:spPr>
          <a:xfrm>
            <a:off x="4663440" y="2194560"/>
            <a:ext cx="6979615" cy="0"/>
          </a:xfrm>
          <a:prstGeom prst="line">
            <a:avLst/>
          </a:prstGeom>
          <a:noFill/>
          <a:ln w="12700">
            <a:solidFill>
              <a:srgbClr val="DDE3EA"/>
            </a:solidFill>
            <a:prstDash val="solid"/>
          </a:ln>
        </p:spPr>
      </p:sp>
      <p:sp>
        <p:nvSpPr>
          <p:cNvPr id="10" name="Text 7"/>
          <p:cNvSpPr txBox="1"/>
          <p:nvPr/>
        </p:nvSpPr>
        <p:spPr>
          <a:xfrm>
            <a:off x="4663440" y="2606040"/>
            <a:ext cx="3108960" cy="1005840"/>
          </a:xfrm>
          <a:prstGeom prst="rect">
            <a:avLst/>
          </a:prstGeom>
          <a:noFill/>
          <a:ln/>
        </p:spPr>
        <p:txBody>
          <a:bodyPr wrap="square" lIns="0" tIns="0" rIns="0" bIns="0" rtlCol="0" anchor="ctr"/>
          <a:lstStyle/>
          <a:p>
            <a:pPr indent="0" marL="0">
              <a:buNone/>
            </a:pPr>
            <a:r>
              <a:rPr lang="en-US" sz="4800" b="1" dirty="0">
                <a:solidFill>
                  <a:srgbClr val="2F6690"/>
                </a:solidFill>
                <a:latin typeface="Cambria" pitchFamily="34" charset="0"/>
                <a:ea typeface="Cambria" pitchFamily="34" charset="-122"/>
                <a:cs typeface="Cambria" pitchFamily="34" charset="-120"/>
              </a:rPr>
              <a:t>+22%</a:t>
            </a:r>
            <a:endParaRPr lang="en-US" sz="4800" dirty="0"/>
          </a:p>
        </p:txBody>
      </p:sp>
      <p:sp>
        <p:nvSpPr>
          <p:cNvPr id="11" name="Text 8"/>
          <p:cNvSpPr txBox="1"/>
          <p:nvPr/>
        </p:nvSpPr>
        <p:spPr>
          <a:xfrm>
            <a:off x="7955280" y="2606040"/>
            <a:ext cx="3687775" cy="10058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basket size for customers who used the new service</a:t>
            </a:r>
            <a:endParaRPr lang="en-US" sz="1700" dirty="0"/>
          </a:p>
        </p:txBody>
      </p:sp>
      <p:sp>
        <p:nvSpPr>
          <p:cNvPr id="12" name="Shape 9"/>
          <p:cNvSpPr/>
          <p:nvPr/>
        </p:nvSpPr>
        <p:spPr>
          <a:xfrm>
            <a:off x="4663440" y="3977640"/>
            <a:ext cx="6979615" cy="0"/>
          </a:xfrm>
          <a:prstGeom prst="line">
            <a:avLst/>
          </a:prstGeom>
          <a:noFill/>
          <a:ln w="12700">
            <a:solidFill>
              <a:srgbClr val="DDE3EA"/>
            </a:solidFill>
            <a:prstDash val="solid"/>
          </a:ln>
        </p:spPr>
      </p:sp>
      <p:sp>
        <p:nvSpPr>
          <p:cNvPr id="13" name="Text 10"/>
          <p:cNvSpPr txBox="1"/>
          <p:nvPr/>
        </p:nvSpPr>
        <p:spPr>
          <a:xfrm>
            <a:off x="4663440" y="4389120"/>
            <a:ext cx="3108960" cy="1005840"/>
          </a:xfrm>
          <a:prstGeom prst="rect">
            <a:avLst/>
          </a:prstGeom>
          <a:noFill/>
          <a:ln/>
        </p:spPr>
        <p:txBody>
          <a:bodyPr wrap="square" lIns="0" tIns="0" rIns="0" bIns="0" rtlCol="0" anchor="ctr"/>
          <a:lstStyle/>
          <a:p>
            <a:pPr indent="0" marL="0">
              <a:buNone/>
            </a:pPr>
            <a:r>
              <a:rPr lang="en-US" sz="4800" b="1" dirty="0">
                <a:solidFill>
                  <a:srgbClr val="2F6690"/>
                </a:solidFill>
                <a:latin typeface="Cambria" pitchFamily="34" charset="0"/>
                <a:ea typeface="Cambria" pitchFamily="34" charset="-122"/>
                <a:cs typeface="Cambria" pitchFamily="34" charset="-120"/>
              </a:rPr>
              <a:t>$3.1M</a:t>
            </a:r>
            <a:endParaRPr lang="en-US" sz="4800" dirty="0"/>
          </a:p>
        </p:txBody>
      </p:sp>
      <p:sp>
        <p:nvSpPr>
          <p:cNvPr id="14" name="Text 11"/>
          <p:cNvSpPr txBox="1"/>
          <p:nvPr/>
        </p:nvSpPr>
        <p:spPr>
          <a:xfrm>
            <a:off x="7955280" y="4389120"/>
            <a:ext cx="3687775" cy="1005840"/>
          </a:xfrm>
          <a:prstGeom prst="rect">
            <a:avLst/>
          </a:prstGeom>
          <a:noFill/>
          <a:ln/>
        </p:spPr>
        <p:txBody>
          <a:bodyPr wrap="square" lIns="0" tIns="0" rIns="0" bIns="0" rtlCol="0" anchor="ctr"/>
          <a:lstStyle/>
          <a:p>
            <a:pPr indent="0" marL="0">
              <a:buNone/>
            </a:pPr>
            <a:r>
              <a:rPr lang="en-US" sz="1700" dirty="0">
                <a:solidFill>
                  <a:srgbClr val="13294B"/>
                </a:solidFill>
                <a:latin typeface="Calibri" pitchFamily="34" charset="0"/>
                <a:ea typeface="Calibri" pitchFamily="34" charset="-122"/>
                <a:cs typeface="Calibri" pitchFamily="34" charset="-120"/>
              </a:rPr>
              <a:t>run-rate profit after the first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4</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Partnering is the faster and cheaper way into the new market</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A partner gets us live in six months for a third of the cost.</a:t>
            </a:r>
            <a:endParaRPr lang="en-US" sz="1500" dirty="0"/>
          </a:p>
          <a:p>
            <a:pPr indent="0" marL="0">
              <a:spcAft>
                <a:spcPts val="1000"/>
              </a:spcAft>
              <a:buNone/>
            </a:pPr>
            <a:r>
              <a:rPr lang="en-US" sz="1500" dirty="0">
                <a:solidFill>
                  <a:srgbClr val="4A5868"/>
                </a:solidFill>
                <a:latin typeface="Calibri" pitchFamily="34" charset="0"/>
                <a:ea typeface="Calibri" pitchFamily="34" charset="-122"/>
                <a:cs typeface="Calibri" pitchFamily="34" charset="-120"/>
              </a:rPr>
              <a:t>We give up some control of the customer, which we can buy back later.</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analysis</a:t>
            </a:r>
            <a:endParaRPr lang="en-US" sz="10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663440" y="914400"/>
          <a:ext cx="6979615" cy="914400"/>
        </p:xfrm>
        <a:graphic>
          <a:graphicData uri="http://schemas.openxmlformats.org/drawingml/2006/table">
            <a:tbl>
              <a:tblPr/>
              <a:tblGrid>
                <a:gridCol w="2011680"/>
                <a:gridCol w="1691640"/>
                <a:gridCol w="1691640"/>
                <a:gridCol w="1581912"/>
              </a:tblGrid>
              <a:tr h="731520">
                <a:tc>
                  <a:txBody>
                    <a:bodyPr/>
                    <a:lstStyle/>
                    <a:p>
                      <a:pPr indent="0" marL="0">
                        <a:buNone/>
                      </a:pP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Build</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Partner</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Acquire</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731520">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Time to launch</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18 months</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6 months</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9 months</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Upfront cost</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$24M</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$8M</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$60M</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Control of customer</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Full</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Shared</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Full</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Risk</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Execution</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Partner dependence</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Integration</a:t>
                      </a:r>
                      <a:endParaRPr lang="en-US" sz="1400" dirty="0">
                        <a:latin typeface="Calibri" charset="0"/>
                        <a:ea typeface="Calibri" charset="0"/>
                        <a:cs typeface="Calibri" charset="0"/>
                      </a:endParaRPr>
                    </a:p>
                  </a:txBody>
                  <a:tcPr marL="91440" marR="91440" marT="45720" marB="4572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Group A has led on returns for a decade, while half the groups trail the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ten-year shareholder returns, annualized %</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126523" y="3933853"/>
            <a:ext cx="8860865" cy="0"/>
          </a:xfrm>
          <a:prstGeom prst="line">
            <a:avLst/>
          </a:prstGeom>
          <a:noFill/>
          <a:ln w="15875">
            <a:solidFill>
              <a:srgbClr val="13294B"/>
            </a:solidFill>
            <a:prstDash val="dash"/>
          </a:ln>
        </p:spPr>
      </p:sp>
      <p:sp>
        <p:nvSpPr>
          <p:cNvPr id="7" name="Text 3"/>
          <p:cNvSpPr txBox="1"/>
          <p:nvPr/>
        </p:nvSpPr>
        <p:spPr>
          <a:xfrm>
            <a:off x="10271455" y="3750973"/>
            <a:ext cx="1371600" cy="365760"/>
          </a:xfrm>
          <a:prstGeom prst="rect">
            <a:avLst/>
          </a:prstGeom>
          <a:noFill/>
          <a:ln/>
        </p:spPr>
        <p:txBody>
          <a:bodyPr wrap="square" lIns="0" tIns="0" rIns="0" bIns="0" rtlCol="0" anchor="ctr"/>
          <a:lstStyle/>
          <a:p>
            <a:pPr indent="0" marL="0">
              <a:buNone/>
            </a:pPr>
            <a:r>
              <a:rPr lang="en-US" sz="1200" b="1" dirty="0">
                <a:solidFill>
                  <a:srgbClr val="13294B"/>
                </a:solidFill>
                <a:latin typeface="Calibri" pitchFamily="34" charset="0"/>
                <a:ea typeface="Calibri" pitchFamily="34" charset="-122"/>
                <a:cs typeface="Calibri" pitchFamily="34" charset="-120"/>
              </a:rPr>
              <a:t>Market median: 12%</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our ten businesses earn high returns at low risk; two belong on the sale list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a:t>
            </a:r>
            <a:endParaRPr lang="en-US" sz="1000" dirty="0"/>
          </a:p>
        </p:txBody>
      </p:sp>
      <p:sp>
        <p:nvSpPr>
          <p:cNvPr id="5" name="Shape 2"/>
          <p:cNvSpPr/>
          <p:nvPr/>
        </p:nvSpPr>
        <p:spPr>
          <a:xfrm>
            <a:off x="1201522" y="1869034"/>
            <a:ext cx="4029212" cy="1862633"/>
          </a:xfrm>
          <a:prstGeom prst="rect">
            <a:avLst>
              <a:gd name="adj" fmla="val 3927"/>
            </a:avLst>
          </a:prstGeom>
          <a:solidFill>
            <a:srgbClr val="F2F5F8"/>
          </a:solidFill>
          <a:ln/>
        </p:spPr>
      </p:sp>
      <p:sp>
        <p:nvSpPr>
          <p:cNvPr id="6" name="Shape 3"/>
          <p:cNvSpPr/>
          <p:nvPr/>
        </p:nvSpPr>
        <p:spPr>
          <a:xfrm>
            <a:off x="5230734" y="3731666"/>
            <a:ext cx="4364980" cy="1862633"/>
          </a:xfrm>
          <a:prstGeom prst="rect">
            <a:avLst>
              <a:gd name="adj" fmla="val 3927"/>
            </a:avLst>
          </a:prstGeom>
          <a:solidFill>
            <a:srgbClr val="E6EEF5"/>
          </a:solidFill>
          <a:ln/>
        </p:spPr>
      </p:sp>
      <p:sp>
        <p:nvSpPr>
          <p:cNvPr id="7" name="Shape 4"/>
          <p:cNvSpPr/>
          <p:nvPr/>
        </p:nvSpPr>
        <p:spPr>
          <a:xfrm>
            <a:off x="5230734" y="1869034"/>
            <a:ext cx="0" cy="3725266"/>
          </a:xfrm>
          <a:prstGeom prst="line">
            <a:avLst/>
          </a:prstGeom>
          <a:noFill/>
          <a:ln w="12700">
            <a:solidFill>
              <a:srgbClr val="BFC8D2"/>
            </a:solidFill>
            <a:prstDash val="dash"/>
          </a:ln>
        </p:spPr>
      </p:sp>
      <p:sp>
        <p:nvSpPr>
          <p:cNvPr id="8" name="Shape 5"/>
          <p:cNvSpPr/>
          <p:nvPr/>
        </p:nvSpPr>
        <p:spPr>
          <a:xfrm>
            <a:off x="1201522" y="3731666"/>
            <a:ext cx="8394192" cy="0"/>
          </a:xfrm>
          <a:prstGeom prst="line">
            <a:avLst/>
          </a:prstGeom>
          <a:noFill/>
          <a:ln w="12700">
            <a:solidFill>
              <a:srgbClr val="BFC8D2"/>
            </a:solidFill>
            <a:prstDash val="dash"/>
          </a:ln>
        </p:spPr>
      </p:sp>
      <p:graphicFrame>
        <p:nvGraphicFramePr>
          <p:cNvPr id="9" name="Chart 0" descr=""/>
          <p:cNvGraphicFramePr/>
          <p:nvPr/>
        </p:nvGraphicFramePr>
        <p:xfrm>
          <a:off x="548640" y="1691640"/>
          <a:ext cx="9326880" cy="4434840"/>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1311250" y="1960474"/>
            <a:ext cx="2194560" cy="502920"/>
          </a:xfrm>
          <a:prstGeom prst="rect">
            <a:avLst/>
          </a:prstGeom>
          <a:noFill/>
          <a:ln/>
        </p:spPr>
        <p:txBody>
          <a:bodyPr wrap="square" lIns="0" tIns="0" rIns="0" bIns="0" rtlCol="0" anchor="t"/>
          <a:lstStyle/>
          <a:p>
            <a:pPr algn="l" indent="0" marL="0">
              <a:buNone/>
            </a:pPr>
            <a:r>
              <a:rPr lang="en-US" sz="1200" b="1" dirty="0">
                <a:solidFill>
                  <a:srgbClr val="13294B"/>
                </a:solidFill>
                <a:latin typeface="Calibri" pitchFamily="34" charset="0"/>
                <a:ea typeface="Calibri" pitchFamily="34" charset="-122"/>
                <a:cs typeface="Calibri" pitchFamily="34" charset="-120"/>
              </a:rPr>
              <a:t>Lower return,</a:t>
            </a:r>
            <a:endParaRPr lang="en-US" sz="1200" dirty="0"/>
          </a:p>
          <a:p>
            <a:pPr algn="l" indent="0" marL="0">
              <a:buNone/>
            </a:pPr>
            <a:r>
              <a:rPr lang="en-US" sz="1200" b="1" dirty="0">
                <a:solidFill>
                  <a:srgbClr val="13294B"/>
                </a:solidFill>
                <a:latin typeface="Calibri" pitchFamily="34" charset="0"/>
                <a:ea typeface="Calibri" pitchFamily="34" charset="-122"/>
                <a:cs typeface="Calibri" pitchFamily="34" charset="-120"/>
              </a:rPr>
              <a:t>higher risk</a:t>
            </a:r>
            <a:endParaRPr lang="en-US" sz="1200" dirty="0"/>
          </a:p>
        </p:txBody>
      </p:sp>
      <p:sp>
        <p:nvSpPr>
          <p:cNvPr id="11" name="Text 7"/>
          <p:cNvSpPr txBox="1"/>
          <p:nvPr/>
        </p:nvSpPr>
        <p:spPr>
          <a:xfrm>
            <a:off x="7291426" y="1960474"/>
            <a:ext cx="2194560" cy="502920"/>
          </a:xfrm>
          <a:prstGeom prst="rect">
            <a:avLst/>
          </a:prstGeom>
          <a:noFill/>
          <a:ln/>
        </p:spPr>
        <p:txBody>
          <a:bodyPr wrap="square" lIns="0" tIns="0" rIns="0" bIns="0" rtlCol="0" anchor="t"/>
          <a:lstStyle/>
          <a:p>
            <a:pPr algn="r" indent="0" marL="0">
              <a:buNone/>
            </a:pPr>
            <a:r>
              <a:rPr lang="en-US" sz="1200" b="1" dirty="0">
                <a:solidFill>
                  <a:srgbClr val="13294B"/>
                </a:solidFill>
                <a:latin typeface="Calibri" pitchFamily="34" charset="0"/>
                <a:ea typeface="Calibri" pitchFamily="34" charset="-122"/>
                <a:cs typeface="Calibri" pitchFamily="34" charset="-120"/>
              </a:rPr>
              <a:t>Higher return,</a:t>
            </a:r>
            <a:endParaRPr lang="en-US" sz="1200" dirty="0"/>
          </a:p>
          <a:p>
            <a:pPr algn="r" indent="0" marL="0">
              <a:buNone/>
            </a:pPr>
            <a:r>
              <a:rPr lang="en-US" sz="1200" b="1" dirty="0">
                <a:solidFill>
                  <a:srgbClr val="13294B"/>
                </a:solidFill>
                <a:latin typeface="Calibri" pitchFamily="34" charset="0"/>
                <a:ea typeface="Calibri" pitchFamily="34" charset="-122"/>
                <a:cs typeface="Calibri" pitchFamily="34" charset="-120"/>
              </a:rPr>
              <a:t>higher risk</a:t>
            </a:r>
            <a:endParaRPr lang="en-US" sz="1200" dirty="0"/>
          </a:p>
        </p:txBody>
      </p:sp>
      <p:sp>
        <p:nvSpPr>
          <p:cNvPr id="12" name="Text 8"/>
          <p:cNvSpPr txBox="1"/>
          <p:nvPr/>
        </p:nvSpPr>
        <p:spPr>
          <a:xfrm>
            <a:off x="1311250" y="4999939"/>
            <a:ext cx="2194560" cy="502920"/>
          </a:xfrm>
          <a:prstGeom prst="rect">
            <a:avLst/>
          </a:prstGeom>
          <a:noFill/>
          <a:ln/>
        </p:spPr>
        <p:txBody>
          <a:bodyPr wrap="square" lIns="0" tIns="0" rIns="0" bIns="0" rtlCol="0" anchor="t"/>
          <a:lstStyle/>
          <a:p>
            <a:pPr algn="l" indent="0" marL="0">
              <a:buNone/>
            </a:pPr>
            <a:r>
              <a:rPr lang="en-US" sz="1200" b="1" dirty="0">
                <a:solidFill>
                  <a:srgbClr val="13294B"/>
                </a:solidFill>
                <a:latin typeface="Calibri" pitchFamily="34" charset="0"/>
                <a:ea typeface="Calibri" pitchFamily="34" charset="-122"/>
                <a:cs typeface="Calibri" pitchFamily="34" charset="-120"/>
              </a:rPr>
              <a:t>Lower return,</a:t>
            </a:r>
            <a:endParaRPr lang="en-US" sz="1200" dirty="0"/>
          </a:p>
          <a:p>
            <a:pPr algn="l" indent="0" marL="0">
              <a:buNone/>
            </a:pPr>
            <a:r>
              <a:rPr lang="en-US" sz="1200" b="1" dirty="0">
                <a:solidFill>
                  <a:srgbClr val="13294B"/>
                </a:solidFill>
                <a:latin typeface="Calibri" pitchFamily="34" charset="0"/>
                <a:ea typeface="Calibri" pitchFamily="34" charset="-122"/>
                <a:cs typeface="Calibri" pitchFamily="34" charset="-120"/>
              </a:rPr>
              <a:t>lower risk</a:t>
            </a:r>
            <a:endParaRPr lang="en-US" sz="1200" dirty="0"/>
          </a:p>
        </p:txBody>
      </p:sp>
      <p:sp>
        <p:nvSpPr>
          <p:cNvPr id="13" name="Text 9"/>
          <p:cNvSpPr txBox="1"/>
          <p:nvPr/>
        </p:nvSpPr>
        <p:spPr>
          <a:xfrm>
            <a:off x="7291426" y="4999939"/>
            <a:ext cx="2194560" cy="502920"/>
          </a:xfrm>
          <a:prstGeom prst="rect">
            <a:avLst/>
          </a:prstGeom>
          <a:noFill/>
          <a:ln/>
        </p:spPr>
        <p:txBody>
          <a:bodyPr wrap="square" lIns="0" tIns="0" rIns="0" bIns="0" rtlCol="0" anchor="t"/>
          <a:lstStyle/>
          <a:p>
            <a:pPr algn="r" indent="0" marL="0">
              <a:buNone/>
            </a:pPr>
            <a:r>
              <a:rPr lang="en-US" sz="1200" b="1" dirty="0">
                <a:solidFill>
                  <a:srgbClr val="2F6690"/>
                </a:solidFill>
                <a:latin typeface="Calibri" pitchFamily="34" charset="0"/>
                <a:ea typeface="Calibri" pitchFamily="34" charset="-122"/>
                <a:cs typeface="Calibri" pitchFamily="34" charset="-120"/>
              </a:rPr>
              <a:t>Higher return,</a:t>
            </a:r>
            <a:endParaRPr lang="en-US" sz="1200" dirty="0"/>
          </a:p>
          <a:p>
            <a:pPr algn="r" indent="0" marL="0">
              <a:buNone/>
            </a:pPr>
            <a:r>
              <a:rPr lang="en-US" sz="1200" b="1" dirty="0">
                <a:solidFill>
                  <a:srgbClr val="2F6690"/>
                </a:solidFill>
                <a:latin typeface="Calibri" pitchFamily="34" charset="0"/>
                <a:ea typeface="Calibri" pitchFamily="34" charset="-122"/>
                <a:cs typeface="Calibri" pitchFamily="34" charset="-120"/>
              </a:rPr>
              <a:t>lower risk</a:t>
            </a:r>
            <a:endParaRPr lang="en-US" sz="1200" dirty="0"/>
          </a:p>
        </p:txBody>
      </p:sp>
      <p:sp>
        <p:nvSpPr>
          <p:cNvPr id="14" name="Text 10"/>
          <p:cNvSpPr txBox="1"/>
          <p:nvPr/>
        </p:nvSpPr>
        <p:spPr>
          <a:xfrm>
            <a:off x="10012680" y="1920240"/>
            <a:ext cx="1630375" cy="914400"/>
          </a:xfrm>
          <a:prstGeom prst="rect">
            <a:avLst/>
          </a:prstGeom>
          <a:noFill/>
          <a:ln/>
        </p:spPr>
        <p:txBody>
          <a:bodyPr wrap="square" lIns="0" tIns="0" rIns="0" bIns="0" rtlCol="0" anchor="t"/>
          <a:lstStyle/>
          <a:p>
            <a:pPr indent="0" marL="0">
              <a:buNone/>
            </a:pPr>
            <a:r>
              <a:rPr lang="en-US" sz="1300" b="1" dirty="0">
                <a:solidFill>
                  <a:srgbClr val="13294B"/>
                </a:solidFill>
                <a:latin typeface="Calibri" pitchFamily="34" charset="0"/>
                <a:ea typeface="Calibri" pitchFamily="34" charset="-122"/>
                <a:cs typeface="Calibri" pitchFamily="34" charset="-120"/>
              </a:rPr>
              <a:t>Sell or fix: Units 1 and 2</a:t>
            </a:r>
            <a:endParaRPr lang="en-US" sz="1300" dirty="0"/>
          </a:p>
        </p:txBody>
      </p:sp>
      <p:sp>
        <p:nvSpPr>
          <p:cNvPr id="15" name="Text 11"/>
          <p:cNvSpPr txBox="1"/>
          <p:nvPr/>
        </p:nvSpPr>
        <p:spPr>
          <a:xfrm>
            <a:off x="10012680" y="4206240"/>
            <a:ext cx="1630375" cy="91440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Grow: Units 6 to 9</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region sold more online, but the gap between leaders and laggards widened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managers expect AI to raise output; more expect it to shrink headcount than grow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manager survey, n = 640</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10362895" y="1603858"/>
          <a:ext cx="1188720" cy="914400"/>
        </p:xfrm>
        <a:graphic>
          <a:graphicData uri="http://schemas.openxmlformats.org/drawingml/2006/table">
            <a:tbl>
              <a:tblPr/>
              <a:tblGrid>
                <a:gridCol w="1188720"/>
              </a:tblGrid>
              <a:tr h="614477">
                <a:tc>
                  <a:txBody>
                    <a:bodyPr/>
                    <a:lstStyle/>
                    <a:p>
                      <a:pPr algn="ctr" indent="0" marL="0">
                        <a:buNone/>
                      </a:pPr>
                      <a:r>
                        <a:rPr lang="en-US" sz="1200" b="1" dirty="0">
                          <a:solidFill>
                            <a:srgbClr val="4A5868"/>
                          </a:solidFill>
                          <a:latin typeface="Calibri" pitchFamily="34" charset="0"/>
                          <a:ea typeface="Calibri" pitchFamily="34" charset="-122"/>
                          <a:cs typeface="Calibri" pitchFamily="34" charset="-120"/>
                        </a:rPr>
                        <a:t>No change</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41%</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52%</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r h="614477">
                <a:tc>
                  <a:txBody>
                    <a:bodyPr/>
                    <a:lstStyle/>
                    <a:p>
                      <a:pPr algn="ctr" indent="0" marL="0">
                        <a:buNone/>
                      </a:pPr>
                      <a:r>
                        <a:rPr lang="en-US" sz="1200" dirty="0">
                          <a:solidFill>
                            <a:srgbClr val="4A5868"/>
                          </a:solidFill>
                          <a:latin typeface="Calibri" pitchFamily="34" charset="0"/>
                          <a:ea typeface="Calibri" pitchFamily="34" charset="-122"/>
                          <a:cs typeface="Calibri" pitchFamily="34" charset="-120"/>
                        </a:rPr>
                        <a:t>49%</a:t>
                      </a:r>
                      <a:endParaRPr lang="en-US" sz="1200" dirty="0">
                        <a:latin typeface="Calibri" charset="0"/>
                        <a:ea typeface="Calibri" charset="0"/>
                        <a:cs typeface="Calibri"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5F8"/>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Subscriptions went from a fifth of revenue to more than half in five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revenue mix</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lead in two mid-sized markets but trail in Market A, which is half the total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sizing, $B</a:t>
            </a:r>
            <a:endParaRPr lang="en-US" sz="1000" dirty="0"/>
          </a:p>
        </p:txBody>
      </p:sp>
      <p:graphicFrame>
        <p:nvGraphicFramePr>
          <p:cNvPr id="5" name="Chart 0" descr=""/>
          <p:cNvGraphicFramePr/>
          <p:nvPr/>
        </p:nvGraphicFramePr>
        <p:xfrm>
          <a:off x="548640" y="1691640"/>
          <a:ext cx="877824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601200" y="2194560"/>
            <a:ext cx="2041855" cy="1463040"/>
          </a:xfrm>
          <a:prstGeom prst="rect">
            <a:avLst/>
          </a:prstGeom>
          <a:noFill/>
          <a:ln/>
        </p:spPr>
        <p:txBody>
          <a:bodyPr wrap="square" lIns="0" tIns="0" rIns="0" bIns="0" rtlCol="0" anchor="t"/>
          <a:lstStyle/>
          <a:p>
            <a:pPr indent="0" marL="0">
              <a:buNone/>
            </a:pPr>
            <a:r>
              <a:rPr lang="en-US" sz="1500" b="1" dirty="0">
                <a:solidFill>
                  <a:srgbClr val="2F6690"/>
                </a:solidFill>
                <a:latin typeface="Calibri" pitchFamily="34" charset="0"/>
                <a:ea typeface="Calibri" pitchFamily="34" charset="-122"/>
                <a:cs typeface="Calibri" pitchFamily="34" charset="-120"/>
              </a:rPr>
              <a:t>Market A is half the total and we hold 18% of it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grocery sales have quadrupled since 2015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a:t>
            </a:r>
            <a:endParaRPr lang="en-US" sz="1000" dirty="0"/>
          </a:p>
        </p:txBody>
      </p:sp>
      <p:sp>
        <p:nvSpPr>
          <p:cNvPr id="5" name="Text 2"/>
          <p:cNvSpPr txBox="1"/>
          <p:nvPr/>
        </p:nvSpPr>
        <p:spPr>
          <a:xfrm>
            <a:off x="548640" y="1828800"/>
            <a:ext cx="3108960" cy="1005840"/>
          </a:xfrm>
          <a:prstGeom prst="rect">
            <a:avLst/>
          </a:prstGeom>
          <a:noFill/>
          <a:ln/>
        </p:spPr>
        <p:txBody>
          <a:bodyPr wrap="square" lIns="0" tIns="0" rIns="0" bIns="0" rtlCol="0" anchor="t"/>
          <a:lstStyle/>
          <a:p>
            <a:pPr indent="0" marL="0">
              <a:buNone/>
            </a:pPr>
            <a:r>
              <a:rPr lang="en-US" sz="6000" b="1" dirty="0">
                <a:solidFill>
                  <a:srgbClr val="2F6690"/>
                </a:solidFill>
                <a:latin typeface="Cambria" pitchFamily="34" charset="0"/>
                <a:ea typeface="Cambria" pitchFamily="34" charset="-122"/>
                <a:cs typeface="Cambria" pitchFamily="34" charset="-120"/>
              </a:rPr>
              <a:t>$84B</a:t>
            </a:r>
            <a:endParaRPr lang="en-US" sz="6000" dirty="0"/>
          </a:p>
        </p:txBody>
      </p:sp>
      <p:sp>
        <p:nvSpPr>
          <p:cNvPr id="6" name="Text 3"/>
          <p:cNvSpPr txBox="1"/>
          <p:nvPr/>
        </p:nvSpPr>
        <p:spPr>
          <a:xfrm>
            <a:off x="548640" y="2880360"/>
            <a:ext cx="3108960" cy="640080"/>
          </a:xfrm>
          <a:prstGeom prst="rect">
            <a:avLst/>
          </a:prstGeom>
          <a:noFill/>
          <a:ln/>
        </p:spPr>
        <p:txBody>
          <a:bodyPr wrap="square" lIns="0" tIns="0" rIns="0" bIns="0" rtlCol="0" anchor="t"/>
          <a:lstStyle/>
          <a:p>
            <a:pPr indent="0" marL="0">
              <a:buNone/>
            </a:pPr>
            <a:r>
              <a:rPr lang="en-US" sz="3200" b="1" dirty="0">
                <a:solidFill>
                  <a:srgbClr val="13294B"/>
                </a:solidFill>
                <a:latin typeface="Cambria" pitchFamily="34" charset="0"/>
                <a:ea typeface="Cambria" pitchFamily="34" charset="-122"/>
                <a:cs typeface="Cambria" pitchFamily="34" charset="-120"/>
              </a:rPr>
              <a:t>4.0x</a:t>
            </a:r>
            <a:endParaRPr lang="en-US" sz="3200" dirty="0"/>
          </a:p>
        </p:txBody>
      </p:sp>
      <p:sp>
        <p:nvSpPr>
          <p:cNvPr id="7" name="Text 4"/>
          <p:cNvSpPr txBox="1"/>
          <p:nvPr/>
        </p:nvSpPr>
        <p:spPr>
          <a:xfrm>
            <a:off x="548640" y="3611880"/>
            <a:ext cx="2926080" cy="91440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online grocery sales in 2025, four times the 2015 level</a:t>
            </a:r>
            <a:endParaRPr lang="en-US" sz="1500" dirty="0"/>
          </a:p>
        </p:txBody>
      </p:sp>
      <p:graphicFrame>
        <p:nvGraphicFramePr>
          <p:cNvPr id="8" name="Chart 0" descr=""/>
          <p:cNvGraphicFramePr/>
          <p:nvPr/>
        </p:nvGraphicFramePr>
        <p:xfrm>
          <a:off x="3931920" y="1645920"/>
          <a:ext cx="7711135" cy="43891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06</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Frameworks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Classic consulting frameworks, laid out so the conclusion is visible, not just the boxes.</a:t>
            </a:r>
            <a:endParaRPr lang="en-US"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the twelve initiatives are high value and easy to do, so they go first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team scoring</a:t>
            </a:r>
            <a:endParaRPr lang="en-US" sz="1000" dirty="0"/>
          </a:p>
        </p:txBody>
      </p:sp>
      <p:sp>
        <p:nvSpPr>
          <p:cNvPr id="5" name="Shape 2"/>
          <p:cNvSpPr/>
          <p:nvPr/>
        </p:nvSpPr>
        <p:spPr>
          <a:xfrm>
            <a:off x="1280160" y="1691640"/>
            <a:ext cx="3474720" cy="2057400"/>
          </a:xfrm>
          <a:prstGeom prst="rect">
            <a:avLst>
              <a:gd name="adj" fmla="val 3556"/>
            </a:avLst>
          </a:prstGeom>
          <a:solidFill>
            <a:srgbClr val="F2F5F8"/>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Plan carefully</a:t>
            </a:r>
            <a:endParaRPr lang="en-US" sz="1600" dirty="0"/>
          </a:p>
        </p:txBody>
      </p:sp>
      <p:sp>
        <p:nvSpPr>
          <p:cNvPr id="7" name="Shape 4"/>
          <p:cNvSpPr/>
          <p:nvPr/>
        </p:nvSpPr>
        <p:spPr>
          <a:xfrm>
            <a:off x="4754880" y="1691640"/>
            <a:ext cx="3474720" cy="2057400"/>
          </a:xfrm>
          <a:prstGeom prst="rect">
            <a:avLst>
              <a:gd name="adj" fmla="val 3556"/>
            </a:avLst>
          </a:prstGeom>
          <a:solidFill>
            <a:srgbClr val="E6EEF5"/>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Do first</a:t>
            </a:r>
            <a:endParaRPr lang="en-US" sz="1600" dirty="0"/>
          </a:p>
        </p:txBody>
      </p:sp>
      <p:sp>
        <p:nvSpPr>
          <p:cNvPr id="9" name="Shape 6"/>
          <p:cNvSpPr/>
          <p:nvPr/>
        </p:nvSpPr>
        <p:spPr>
          <a:xfrm>
            <a:off x="1280160" y="3749040"/>
            <a:ext cx="3474720" cy="2057400"/>
          </a:xfrm>
          <a:prstGeom prst="rect">
            <a:avLst>
              <a:gd name="adj" fmla="val 3556"/>
            </a:avLst>
          </a:prstGeom>
          <a:solidFill>
            <a:srgbClr val="F2F5F8"/>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Skip</a:t>
            </a:r>
            <a:endParaRPr lang="en-US" sz="1600" dirty="0"/>
          </a:p>
        </p:txBody>
      </p:sp>
      <p:sp>
        <p:nvSpPr>
          <p:cNvPr id="11" name="Shape 8"/>
          <p:cNvSpPr/>
          <p:nvPr/>
        </p:nvSpPr>
        <p:spPr>
          <a:xfrm>
            <a:off x="4754880" y="3749040"/>
            <a:ext cx="3474720" cy="2057400"/>
          </a:xfrm>
          <a:prstGeom prst="rect">
            <a:avLst>
              <a:gd name="adj" fmla="val 3556"/>
            </a:avLst>
          </a:prstGeom>
          <a:solidFill>
            <a:srgbClr val="F2F5F8"/>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Quick wins if time allows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4A5868"/>
                </a:solidFill>
                <a:latin typeface="Calibri" pitchFamily="34" charset="0"/>
                <a:ea typeface="Calibri" pitchFamily="34" charset="-122"/>
                <a:cs typeface="Calibri" pitchFamily="34" charset="-120"/>
              </a:rPr>
              <a:t>Ease of doing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4A5868"/>
                </a:solidFill>
                <a:latin typeface="Calibri" pitchFamily="34" charset="0"/>
                <a:ea typeface="Calibri" pitchFamily="34" charset="-122"/>
                <a:cs typeface="Calibri" pitchFamily="34" charset="-120"/>
              </a:rPr>
              <a:t>Value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2F5F8"/>
          </a:solidFill>
          <a:ln/>
        </p:spPr>
      </p:sp>
      <p:sp>
        <p:nvSpPr>
          <p:cNvPr id="17" name="Text 13"/>
          <p:cNvSpPr txBox="1"/>
          <p:nvPr/>
        </p:nvSpPr>
        <p:spPr>
          <a:xfrm>
            <a:off x="9006840" y="1874520"/>
            <a:ext cx="246888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Do first</a:t>
            </a:r>
            <a:endParaRPr lang="en-US" sz="1600" dirty="0"/>
          </a:p>
        </p:txBody>
      </p:sp>
      <p:sp>
        <p:nvSpPr>
          <p:cNvPr id="18" name="Text 14"/>
          <p:cNvSpPr txBox="1"/>
          <p:nvPr/>
        </p:nvSpPr>
        <p:spPr>
          <a:xfrm>
            <a:off x="9006840" y="2331720"/>
            <a:ext cx="2468880" cy="22860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3294B"/>
                </a:solidFill>
                <a:latin typeface="Calibri" pitchFamily="34" charset="0"/>
                <a:ea typeface="Calibri" pitchFamily="34" charset="-122"/>
                <a:cs typeface="Calibri" pitchFamily="34" charset="-120"/>
              </a:rPr>
              <a:t>Initiative 1</a:t>
            </a:r>
            <a:endParaRPr lang="en-US" sz="1500" dirty="0"/>
          </a:p>
          <a:p>
            <a:pPr marL="342900" indent="-342900">
              <a:spcAft>
                <a:spcPts val="800"/>
              </a:spcAft>
              <a:buSzPct val="100000"/>
              <a:buChar char="•"/>
            </a:pPr>
            <a:r>
              <a:rPr lang="en-US" sz="1500" dirty="0">
                <a:solidFill>
                  <a:srgbClr val="13294B"/>
                </a:solidFill>
                <a:latin typeface="Calibri" pitchFamily="34" charset="0"/>
                <a:ea typeface="Calibri" pitchFamily="34" charset="-122"/>
                <a:cs typeface="Calibri" pitchFamily="34" charset="-120"/>
              </a:rPr>
              <a:t>Initiative 2</a:t>
            </a:r>
            <a:endParaRPr lang="en-US" sz="1500" dirty="0"/>
          </a:p>
          <a:p>
            <a:pPr marL="342900" indent="-342900">
              <a:spcAft>
                <a:spcPts val="800"/>
              </a:spcAft>
              <a:buSzPct val="100000"/>
              <a:buChar char="•"/>
            </a:pPr>
            <a:r>
              <a:rPr lang="en-US" sz="1500" dirty="0">
                <a:solidFill>
                  <a:srgbClr val="13294B"/>
                </a:solidFill>
                <a:latin typeface="Calibri" pitchFamily="34" charset="0"/>
                <a:ea typeface="Calibri" pitchFamily="34" charset="-122"/>
                <a:cs typeface="Calibri" pitchFamily="34" charset="-120"/>
              </a:rPr>
              <a:t>Initiative 3</a:t>
            </a:r>
            <a:endParaRPr lang="en-US" sz="1500" dirty="0"/>
          </a:p>
          <a:p>
            <a:pPr marL="342900" indent="-342900">
              <a:spcAft>
                <a:spcPts val="800"/>
              </a:spcAft>
              <a:buSzPct val="100000"/>
              <a:buChar char="•"/>
            </a:pPr>
            <a:r>
              <a:rPr lang="en-US" sz="1500" dirty="0">
                <a:solidFill>
                  <a:srgbClr val="13294B"/>
                </a:solidFill>
                <a:latin typeface="Calibri" pitchFamily="34" charset="0"/>
                <a:ea typeface="Calibri" pitchFamily="34" charset="-122"/>
                <a:cs typeface="Calibri" pitchFamily="34" charset="-120"/>
              </a:rPr>
              <a:t>Initiative 4</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wins on both attractiveness and our ability to win, so it's the one to pursue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assessment</a:t>
            </a:r>
            <a:endParaRPr lang="en-US" sz="1000" dirty="0"/>
          </a:p>
        </p:txBody>
      </p:sp>
      <p:sp>
        <p:nvSpPr>
          <p:cNvPr id="5" name="Shape 2"/>
          <p:cNvSpPr/>
          <p:nvPr/>
        </p:nvSpPr>
        <p:spPr>
          <a:xfrm>
            <a:off x="1280160" y="1691640"/>
            <a:ext cx="3474720" cy="2057400"/>
          </a:xfrm>
          <a:prstGeom prst="rect">
            <a:avLst>
              <a:gd name="adj" fmla="val 3556"/>
            </a:avLst>
          </a:prstGeom>
          <a:solidFill>
            <a:srgbClr val="F2F5F8"/>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Build capabilities first</a:t>
            </a:r>
            <a:endParaRPr lang="en-US" sz="1600" dirty="0"/>
          </a:p>
        </p:txBody>
      </p:sp>
      <p:sp>
        <p:nvSpPr>
          <p:cNvPr id="7" name="Shape 4"/>
          <p:cNvSpPr/>
          <p:nvPr/>
        </p:nvSpPr>
        <p:spPr>
          <a:xfrm>
            <a:off x="4754880" y="1691640"/>
            <a:ext cx="3474720" cy="2057400"/>
          </a:xfrm>
          <a:prstGeom prst="rect">
            <a:avLst>
              <a:gd name="adj" fmla="val 3556"/>
            </a:avLst>
          </a:prstGeom>
          <a:solidFill>
            <a:srgbClr val="E6EEF5"/>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Pursue</a:t>
            </a:r>
            <a:endParaRPr lang="en-US" sz="1600" dirty="0"/>
          </a:p>
        </p:txBody>
      </p:sp>
      <p:sp>
        <p:nvSpPr>
          <p:cNvPr id="9" name="Shape 6"/>
          <p:cNvSpPr/>
          <p:nvPr/>
        </p:nvSpPr>
        <p:spPr>
          <a:xfrm>
            <a:off x="1280160" y="3749040"/>
            <a:ext cx="3474720" cy="2057400"/>
          </a:xfrm>
          <a:prstGeom prst="rect">
            <a:avLst>
              <a:gd name="adj" fmla="val 3556"/>
            </a:avLst>
          </a:prstGeom>
          <a:solidFill>
            <a:srgbClr val="F2F5F8"/>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Avoid</a:t>
            </a:r>
            <a:endParaRPr lang="en-US" sz="1600" dirty="0"/>
          </a:p>
        </p:txBody>
      </p:sp>
      <p:sp>
        <p:nvSpPr>
          <p:cNvPr id="11" name="Shape 8"/>
          <p:cNvSpPr/>
          <p:nvPr/>
        </p:nvSpPr>
        <p:spPr>
          <a:xfrm>
            <a:off x="4754880" y="3749040"/>
            <a:ext cx="3474720" cy="2057400"/>
          </a:xfrm>
          <a:prstGeom prst="rect">
            <a:avLst>
              <a:gd name="adj" fmla="val 3556"/>
            </a:avLst>
          </a:prstGeom>
          <a:solidFill>
            <a:srgbClr val="F2F5F8"/>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Opportunistic</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4A5868"/>
                </a:solidFill>
                <a:latin typeface="Calibri" pitchFamily="34" charset="0"/>
                <a:ea typeface="Calibri" pitchFamily="34" charset="-122"/>
                <a:cs typeface="Calibri" pitchFamily="34" charset="-120"/>
              </a:rPr>
              <a:t>Our ability to win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4A5868"/>
                </a:solidFill>
                <a:latin typeface="Calibri" pitchFamily="34" charset="0"/>
                <a:ea typeface="Calibri" pitchFamily="34" charset="-122"/>
                <a:cs typeface="Calibri" pitchFamily="34" charset="-120"/>
              </a:rPr>
              <a:t>Market attractiveness  →</a:t>
            </a:r>
            <a:endParaRPr lang="en-US" sz="1200" dirty="0"/>
          </a:p>
        </p:txBody>
      </p:sp>
      <p:sp>
        <p:nvSpPr>
          <p:cNvPr id="15" name="Option A"/>
          <p:cNvSpPr/>
          <p:nvPr/>
        </p:nvSpPr>
        <p:spPr>
          <a:xfrm>
            <a:off x="3044952" y="2606040"/>
            <a:ext cx="640080" cy="640080"/>
          </a:xfrm>
          <a:prstGeom prst="ellipse">
            <a:avLst/>
          </a:prstGeom>
          <a:solidFill>
            <a:srgbClr val="13294B"/>
          </a:solidFill>
          <a:ln/>
        </p:spPr>
      </p:sp>
      <p:sp>
        <p:nvSpPr>
          <p:cNvPr id="16" name="Text 13"/>
          <p:cNvSpPr txBox="1"/>
          <p:nvPr/>
        </p:nvSpPr>
        <p:spPr>
          <a:xfrm>
            <a:off x="2633472" y="3291840"/>
            <a:ext cx="1463040" cy="274320"/>
          </a:xfrm>
          <a:prstGeom prst="rect">
            <a:avLst/>
          </a:prstGeom>
          <a:noFill/>
          <a:ln/>
        </p:spPr>
        <p:txBody>
          <a:bodyPr wrap="square" lIns="0" tIns="0" rIns="0" bIns="0" rtlCol="0" anchor="t"/>
          <a:lstStyle/>
          <a:p>
            <a:pPr algn="ctr" indent="0" marL="0">
              <a:buNone/>
            </a:pPr>
            <a:r>
              <a:rPr lang="en-US" sz="1300" dirty="0">
                <a:solidFill>
                  <a:srgbClr val="13294B"/>
                </a:solidFill>
                <a:latin typeface="Calibri" pitchFamily="34" charset="0"/>
                <a:ea typeface="Calibri" pitchFamily="34" charset="-122"/>
                <a:cs typeface="Calibri" pitchFamily="34" charset="-120"/>
              </a:rPr>
              <a:t>Option A</a:t>
            </a:r>
            <a:endParaRPr lang="en-US" sz="1300" dirty="0"/>
          </a:p>
        </p:txBody>
      </p:sp>
      <p:sp>
        <p:nvSpPr>
          <p:cNvPr id="17" name="Option B"/>
          <p:cNvSpPr/>
          <p:nvPr/>
        </p:nvSpPr>
        <p:spPr>
          <a:xfrm>
            <a:off x="6266383" y="2162556"/>
            <a:ext cx="868680" cy="868680"/>
          </a:xfrm>
          <a:prstGeom prst="ellipse">
            <a:avLst/>
          </a:prstGeom>
          <a:solidFill>
            <a:srgbClr val="2F6690"/>
          </a:solidFill>
          <a:ln/>
        </p:spPr>
      </p:sp>
      <p:sp>
        <p:nvSpPr>
          <p:cNvPr id="18" name="Text 15"/>
          <p:cNvSpPr txBox="1"/>
          <p:nvPr/>
        </p:nvSpPr>
        <p:spPr>
          <a:xfrm>
            <a:off x="5969203" y="3076956"/>
            <a:ext cx="1463040" cy="274320"/>
          </a:xfrm>
          <a:prstGeom prst="rect">
            <a:avLst/>
          </a:prstGeom>
          <a:noFill/>
          <a:ln/>
        </p:spPr>
        <p:txBody>
          <a:bodyPr wrap="square" lIns="0" tIns="0" rIns="0" bIns="0" rtlCol="0" anchor="t"/>
          <a:lstStyle/>
          <a:p>
            <a:pPr algn="ctr" indent="0" marL="0">
              <a:buNone/>
            </a:pPr>
            <a:r>
              <a:rPr lang="en-US" sz="1300" b="1" dirty="0">
                <a:solidFill>
                  <a:srgbClr val="2F6690"/>
                </a:solidFill>
                <a:latin typeface="Calibri" pitchFamily="34" charset="0"/>
                <a:ea typeface="Calibri" pitchFamily="34" charset="-122"/>
                <a:cs typeface="Calibri" pitchFamily="34" charset="-120"/>
              </a:rPr>
              <a:t>Option B</a:t>
            </a:r>
            <a:endParaRPr lang="en-US" sz="1300" dirty="0"/>
          </a:p>
        </p:txBody>
      </p:sp>
      <p:sp>
        <p:nvSpPr>
          <p:cNvPr id="19" name="Option C"/>
          <p:cNvSpPr/>
          <p:nvPr/>
        </p:nvSpPr>
        <p:spPr>
          <a:xfrm>
            <a:off x="5685739" y="4251960"/>
            <a:ext cx="640080" cy="640080"/>
          </a:xfrm>
          <a:prstGeom prst="ellipse">
            <a:avLst/>
          </a:prstGeom>
          <a:solidFill>
            <a:srgbClr val="13294B"/>
          </a:solidFill>
          <a:ln/>
        </p:spPr>
      </p:sp>
      <p:sp>
        <p:nvSpPr>
          <p:cNvPr id="20" name="Text 17"/>
          <p:cNvSpPr txBox="1"/>
          <p:nvPr/>
        </p:nvSpPr>
        <p:spPr>
          <a:xfrm>
            <a:off x="5274259" y="4937760"/>
            <a:ext cx="1463040" cy="274320"/>
          </a:xfrm>
          <a:prstGeom prst="rect">
            <a:avLst/>
          </a:prstGeom>
          <a:noFill/>
          <a:ln/>
        </p:spPr>
        <p:txBody>
          <a:bodyPr wrap="square" lIns="0" tIns="0" rIns="0" bIns="0" rtlCol="0" anchor="t"/>
          <a:lstStyle/>
          <a:p>
            <a:pPr algn="ctr" indent="0" marL="0">
              <a:buNone/>
            </a:pPr>
            <a:r>
              <a:rPr lang="en-US" sz="1300" dirty="0">
                <a:solidFill>
                  <a:srgbClr val="13294B"/>
                </a:solidFill>
                <a:latin typeface="Calibri" pitchFamily="34" charset="0"/>
                <a:ea typeface="Calibri" pitchFamily="34" charset="-122"/>
                <a:cs typeface="Calibri" pitchFamily="34" charset="-120"/>
              </a:rPr>
              <a:t>Option C</a:t>
            </a:r>
            <a:endParaRPr lang="en-US" sz="1300" dirty="0"/>
          </a:p>
        </p:txBody>
      </p:sp>
      <p:sp>
        <p:nvSpPr>
          <p:cNvPr id="21" name="Option D"/>
          <p:cNvSpPr/>
          <p:nvPr/>
        </p:nvSpPr>
        <p:spPr>
          <a:xfrm>
            <a:off x="2488997" y="4457700"/>
            <a:ext cx="640080" cy="640080"/>
          </a:xfrm>
          <a:prstGeom prst="ellipse">
            <a:avLst/>
          </a:prstGeom>
          <a:solidFill>
            <a:srgbClr val="13294B"/>
          </a:solidFill>
          <a:ln/>
        </p:spPr>
      </p:sp>
      <p:sp>
        <p:nvSpPr>
          <p:cNvPr id="22" name="Text 19"/>
          <p:cNvSpPr txBox="1"/>
          <p:nvPr/>
        </p:nvSpPr>
        <p:spPr>
          <a:xfrm>
            <a:off x="2077517" y="5143500"/>
            <a:ext cx="1463040" cy="274320"/>
          </a:xfrm>
          <a:prstGeom prst="rect">
            <a:avLst/>
          </a:prstGeom>
          <a:noFill/>
          <a:ln/>
        </p:spPr>
        <p:txBody>
          <a:bodyPr wrap="square" lIns="0" tIns="0" rIns="0" bIns="0" rtlCol="0" anchor="t"/>
          <a:lstStyle/>
          <a:p>
            <a:pPr algn="ctr" indent="0" marL="0">
              <a:buNone/>
            </a:pPr>
            <a:r>
              <a:rPr lang="en-US" sz="1300" dirty="0">
                <a:solidFill>
                  <a:srgbClr val="13294B"/>
                </a:solidFill>
                <a:latin typeface="Calibri" pitchFamily="34" charset="0"/>
                <a:ea typeface="Calibri" pitchFamily="34" charset="-122"/>
                <a:cs typeface="Calibri" pitchFamily="34" charset="-120"/>
              </a:rPr>
              <a:t>Option D</a:t>
            </a:r>
            <a:endParaRPr lang="en-US" sz="1300" dirty="0"/>
          </a:p>
        </p:txBody>
      </p:sp>
      <p:sp>
        <p:nvSpPr>
          <p:cNvPr id="23" name="Text 20"/>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B</a:t>
            </a:r>
            <a:endParaRPr lang="en-US" sz="5400" dirty="0"/>
          </a:p>
        </p:txBody>
      </p:sp>
      <p:sp>
        <p:nvSpPr>
          <p:cNvPr id="24" name="Text 21"/>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Option B is the only option in the top-right quadrant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Supplier power and new entrants make this market less attractive than its growth suggests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analysis</a:t>
            </a:r>
            <a:endParaRPr lang="en-US" sz="1000" dirty="0"/>
          </a:p>
        </p:txBody>
      </p:sp>
      <p:sp>
        <p:nvSpPr>
          <p:cNvPr id="5" name="Shape 2"/>
          <p:cNvSpPr/>
          <p:nvPr/>
        </p:nvSpPr>
        <p:spPr>
          <a:xfrm>
            <a:off x="4632808" y="1600200"/>
            <a:ext cx="2926080" cy="1234440"/>
          </a:xfrm>
          <a:prstGeom prst="roundRect">
            <a:avLst>
              <a:gd name="adj" fmla="val 5926"/>
            </a:avLst>
          </a:prstGeom>
          <a:solidFill>
            <a:srgbClr val="2F6690"/>
          </a:solidFill>
          <a:ln/>
        </p:spPr>
      </p:sp>
      <p:sp>
        <p:nvSpPr>
          <p:cNvPr id="6" name="Text 3"/>
          <p:cNvSpPr txBox="1"/>
          <p:nvPr/>
        </p:nvSpPr>
        <p:spPr>
          <a:xfrm>
            <a:off x="4815688" y="173736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Threat of new entrants</a:t>
            </a:r>
            <a:endParaRPr lang="en-US" sz="1600" dirty="0"/>
          </a:p>
        </p:txBody>
      </p:sp>
      <p:sp>
        <p:nvSpPr>
          <p:cNvPr id="7" name="Text 4"/>
          <p:cNvSpPr txBox="1"/>
          <p:nvPr/>
        </p:nvSpPr>
        <p:spPr>
          <a:xfrm>
            <a:off x="4815688" y="2194560"/>
            <a:ext cx="2560320" cy="502920"/>
          </a:xfrm>
          <a:prstGeom prst="rect">
            <a:avLst/>
          </a:prstGeom>
          <a:noFill/>
          <a:ln/>
        </p:spPr>
        <p:txBody>
          <a:bodyPr wrap="square" lIns="0" tIns="0" rIns="0" bIns="0" rtlCol="0" anchor="t"/>
          <a:lstStyle/>
          <a:p>
            <a:pPr indent="0" marL="0">
              <a:buNone/>
            </a:pPr>
            <a:r>
              <a:rPr lang="en-US" sz="1400" dirty="0">
                <a:solidFill>
                  <a:srgbClr val="DCE7F1"/>
                </a:solidFill>
                <a:latin typeface="Calibri" pitchFamily="34" charset="0"/>
                <a:ea typeface="Calibri" pitchFamily="34" charset="-122"/>
                <a:cs typeface="Calibri" pitchFamily="34" charset="-120"/>
              </a:rPr>
              <a:t>High: low capital needs</a:t>
            </a:r>
            <a:endParaRPr lang="en-US" sz="1400" dirty="0"/>
          </a:p>
        </p:txBody>
      </p:sp>
      <p:sp>
        <p:nvSpPr>
          <p:cNvPr id="8" name="Shape 5"/>
          <p:cNvSpPr/>
          <p:nvPr/>
        </p:nvSpPr>
        <p:spPr>
          <a:xfrm>
            <a:off x="822960" y="3154680"/>
            <a:ext cx="2926080" cy="1234440"/>
          </a:xfrm>
          <a:prstGeom prst="roundRect">
            <a:avLst>
              <a:gd name="adj" fmla="val 5926"/>
            </a:avLst>
          </a:prstGeom>
          <a:solidFill>
            <a:srgbClr val="2F6690"/>
          </a:solidFill>
          <a:ln/>
        </p:spPr>
      </p:sp>
      <p:sp>
        <p:nvSpPr>
          <p:cNvPr id="9" name="Text 6"/>
          <p:cNvSpPr txBox="1"/>
          <p:nvPr/>
        </p:nvSpPr>
        <p:spPr>
          <a:xfrm>
            <a:off x="1005840" y="329184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Supplier power</a:t>
            </a:r>
            <a:endParaRPr lang="en-US" sz="1600" dirty="0"/>
          </a:p>
        </p:txBody>
      </p:sp>
      <p:sp>
        <p:nvSpPr>
          <p:cNvPr id="10" name="Text 7"/>
          <p:cNvSpPr txBox="1"/>
          <p:nvPr/>
        </p:nvSpPr>
        <p:spPr>
          <a:xfrm>
            <a:off x="1005840" y="3749040"/>
            <a:ext cx="2560320" cy="502920"/>
          </a:xfrm>
          <a:prstGeom prst="rect">
            <a:avLst/>
          </a:prstGeom>
          <a:noFill/>
          <a:ln/>
        </p:spPr>
        <p:txBody>
          <a:bodyPr wrap="square" lIns="0" tIns="0" rIns="0" bIns="0" rtlCol="0" anchor="t"/>
          <a:lstStyle/>
          <a:p>
            <a:pPr indent="0" marL="0">
              <a:buNone/>
            </a:pPr>
            <a:r>
              <a:rPr lang="en-US" sz="1400" dirty="0">
                <a:solidFill>
                  <a:srgbClr val="DCE7F1"/>
                </a:solidFill>
                <a:latin typeface="Calibri" pitchFamily="34" charset="0"/>
                <a:ea typeface="Calibri" pitchFamily="34" charset="-122"/>
                <a:cs typeface="Calibri" pitchFamily="34" charset="-120"/>
              </a:rPr>
              <a:t>High: two suppliers control 70%</a:t>
            </a:r>
            <a:endParaRPr lang="en-US" sz="1400" dirty="0"/>
          </a:p>
        </p:txBody>
      </p:sp>
      <p:sp>
        <p:nvSpPr>
          <p:cNvPr id="11" name="Shape 8"/>
          <p:cNvSpPr/>
          <p:nvPr/>
        </p:nvSpPr>
        <p:spPr>
          <a:xfrm>
            <a:off x="4632808" y="3154680"/>
            <a:ext cx="2926080" cy="1234440"/>
          </a:xfrm>
          <a:prstGeom prst="roundRect">
            <a:avLst>
              <a:gd name="adj" fmla="val 5926"/>
            </a:avLst>
          </a:prstGeom>
          <a:solidFill>
            <a:srgbClr val="13294B"/>
          </a:solidFill>
          <a:ln/>
        </p:spPr>
      </p:sp>
      <p:sp>
        <p:nvSpPr>
          <p:cNvPr id="12" name="Text 9"/>
          <p:cNvSpPr txBox="1"/>
          <p:nvPr/>
        </p:nvSpPr>
        <p:spPr>
          <a:xfrm>
            <a:off x="4815688" y="3154680"/>
            <a:ext cx="2560320" cy="123444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Rivalry</a:t>
            </a:r>
            <a:endParaRPr lang="en-US" sz="1600" dirty="0"/>
          </a:p>
          <a:p>
            <a:pPr indent="0" marL="0">
              <a:buNone/>
            </a:pPr>
            <a:r>
              <a:rPr lang="en-US" sz="1400" dirty="0">
                <a:solidFill>
                  <a:srgbClr val="FFFFFF"/>
                </a:solidFill>
                <a:latin typeface="Calibri" pitchFamily="34" charset="0"/>
                <a:ea typeface="Calibri" pitchFamily="34" charset="-122"/>
                <a:cs typeface="Calibri" pitchFamily="34" charset="-120"/>
              </a:rPr>
              <a:t>Medium: five players, stable shares</a:t>
            </a:r>
            <a:endParaRPr lang="en-US" sz="1600" dirty="0"/>
          </a:p>
        </p:txBody>
      </p:sp>
      <p:sp>
        <p:nvSpPr>
          <p:cNvPr id="13" name="Shape 10"/>
          <p:cNvSpPr/>
          <p:nvPr/>
        </p:nvSpPr>
        <p:spPr>
          <a:xfrm>
            <a:off x="8442655" y="3154680"/>
            <a:ext cx="2926080" cy="1234440"/>
          </a:xfrm>
          <a:prstGeom prst="roundRect">
            <a:avLst>
              <a:gd name="adj" fmla="val 5926"/>
            </a:avLst>
          </a:prstGeom>
          <a:solidFill>
            <a:srgbClr val="F2F5F8"/>
          </a:solidFill>
          <a:ln/>
        </p:spPr>
      </p:sp>
      <p:sp>
        <p:nvSpPr>
          <p:cNvPr id="14" name="Text 11"/>
          <p:cNvSpPr txBox="1"/>
          <p:nvPr/>
        </p:nvSpPr>
        <p:spPr>
          <a:xfrm>
            <a:off x="8625535" y="3291840"/>
            <a:ext cx="256032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Buyer power</a:t>
            </a:r>
            <a:endParaRPr lang="en-US" sz="1600" dirty="0"/>
          </a:p>
        </p:txBody>
      </p:sp>
      <p:sp>
        <p:nvSpPr>
          <p:cNvPr id="15" name="Text 12"/>
          <p:cNvSpPr txBox="1"/>
          <p:nvPr/>
        </p:nvSpPr>
        <p:spPr>
          <a:xfrm>
            <a:off x="8625535" y="3749040"/>
            <a:ext cx="2560320" cy="5029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Medium: buyers are fragmented</a:t>
            </a:r>
            <a:endParaRPr lang="en-US" sz="1400" dirty="0"/>
          </a:p>
        </p:txBody>
      </p:sp>
      <p:sp>
        <p:nvSpPr>
          <p:cNvPr id="16" name="Shape 13"/>
          <p:cNvSpPr/>
          <p:nvPr/>
        </p:nvSpPr>
        <p:spPr>
          <a:xfrm>
            <a:off x="4632808" y="4709160"/>
            <a:ext cx="2926080" cy="1234440"/>
          </a:xfrm>
          <a:prstGeom prst="roundRect">
            <a:avLst>
              <a:gd name="adj" fmla="val 5926"/>
            </a:avLst>
          </a:prstGeom>
          <a:solidFill>
            <a:srgbClr val="F2F5F8"/>
          </a:solidFill>
          <a:ln/>
        </p:spPr>
      </p:sp>
      <p:sp>
        <p:nvSpPr>
          <p:cNvPr id="17" name="Text 14"/>
          <p:cNvSpPr txBox="1"/>
          <p:nvPr/>
        </p:nvSpPr>
        <p:spPr>
          <a:xfrm>
            <a:off x="4815688" y="4846320"/>
            <a:ext cx="256032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Threat of substitutes</a:t>
            </a:r>
            <a:endParaRPr lang="en-US" sz="1600" dirty="0"/>
          </a:p>
        </p:txBody>
      </p:sp>
      <p:sp>
        <p:nvSpPr>
          <p:cNvPr id="18" name="Text 15"/>
          <p:cNvSpPr txBox="1"/>
          <p:nvPr/>
        </p:nvSpPr>
        <p:spPr>
          <a:xfrm>
            <a:off x="4815688" y="5303520"/>
            <a:ext cx="2560320" cy="5029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Low: few alternatives</a:t>
            </a:r>
            <a:endParaRPr lang="en-US" sz="1400" dirty="0"/>
          </a:p>
        </p:txBody>
      </p:sp>
      <p:sp>
        <p:nvSpPr>
          <p:cNvPr id="19" name="Shape 16"/>
          <p:cNvSpPr/>
          <p:nvPr/>
        </p:nvSpPr>
        <p:spPr>
          <a:xfrm>
            <a:off x="6095848" y="2834640"/>
            <a:ext cx="0" cy="320040"/>
          </a:xfrm>
          <a:prstGeom prst="line">
            <a:avLst/>
          </a:prstGeom>
          <a:noFill/>
          <a:ln w="25400">
            <a:solidFill>
              <a:srgbClr val="BFC8D2"/>
            </a:solidFill>
            <a:prstDash val="solid"/>
          </a:ln>
        </p:spPr>
      </p:sp>
      <p:sp>
        <p:nvSpPr>
          <p:cNvPr id="20" name="Shape 17"/>
          <p:cNvSpPr/>
          <p:nvPr/>
        </p:nvSpPr>
        <p:spPr>
          <a:xfrm>
            <a:off x="6095848" y="4389120"/>
            <a:ext cx="0" cy="320040"/>
          </a:xfrm>
          <a:prstGeom prst="line">
            <a:avLst/>
          </a:prstGeom>
          <a:noFill/>
          <a:ln w="25400">
            <a:solidFill>
              <a:srgbClr val="BFC8D2"/>
            </a:solidFill>
            <a:prstDash val="solid"/>
          </a:ln>
        </p:spPr>
      </p:sp>
      <p:sp>
        <p:nvSpPr>
          <p:cNvPr id="21" name="Shape 18"/>
          <p:cNvSpPr/>
          <p:nvPr/>
        </p:nvSpPr>
        <p:spPr>
          <a:xfrm>
            <a:off x="3749040" y="3767328"/>
            <a:ext cx="883768" cy="0"/>
          </a:xfrm>
          <a:prstGeom prst="line">
            <a:avLst/>
          </a:prstGeom>
          <a:noFill/>
          <a:ln w="25400">
            <a:solidFill>
              <a:srgbClr val="BFC8D2"/>
            </a:solidFill>
            <a:prstDash val="solid"/>
          </a:ln>
        </p:spPr>
      </p:sp>
      <p:sp>
        <p:nvSpPr>
          <p:cNvPr id="22" name="Shape 19"/>
          <p:cNvSpPr/>
          <p:nvPr/>
        </p:nvSpPr>
        <p:spPr>
          <a:xfrm>
            <a:off x="7558888" y="3767328"/>
            <a:ext cx="883768" cy="0"/>
          </a:xfrm>
          <a:prstGeom prst="line">
            <a:avLst/>
          </a:prstGeom>
          <a:noFill/>
          <a:ln w="25400">
            <a:solidFill>
              <a:srgbClr val="BFC8D2"/>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cost sits in operations and logistics, so that's where to look for savings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breakdown</a:t>
            </a:r>
            <a:endParaRPr lang="en-US" sz="1000" dirty="0"/>
          </a:p>
        </p:txBody>
      </p:sp>
      <p:sp>
        <p:nvSpPr>
          <p:cNvPr id="5" name="Shape 2"/>
          <p:cNvSpPr/>
          <p:nvPr/>
        </p:nvSpPr>
        <p:spPr>
          <a:xfrm>
            <a:off x="548640" y="1691640"/>
            <a:ext cx="9814255" cy="475488"/>
          </a:xfrm>
          <a:prstGeom prst="rect">
            <a:avLst>
              <a:gd name="adj" fmla="val 15385"/>
            </a:avLst>
          </a:prstGeom>
          <a:solidFill>
            <a:srgbClr val="F2F5F8"/>
          </a:solidFill>
          <a:ln/>
        </p:spPr>
      </p:sp>
      <p:sp>
        <p:nvSpPr>
          <p:cNvPr id="6" name="Text 3"/>
          <p:cNvSpPr txBox="1"/>
          <p:nvPr/>
        </p:nvSpPr>
        <p:spPr>
          <a:xfrm>
            <a:off x="731520" y="1691640"/>
            <a:ext cx="4572000" cy="475488"/>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Firm infrastructure</a:t>
            </a:r>
            <a:endParaRPr lang="en-US" sz="1400" dirty="0"/>
          </a:p>
        </p:txBody>
      </p:sp>
      <p:sp>
        <p:nvSpPr>
          <p:cNvPr id="7" name="Shape 4"/>
          <p:cNvSpPr/>
          <p:nvPr/>
        </p:nvSpPr>
        <p:spPr>
          <a:xfrm>
            <a:off x="548640" y="2258568"/>
            <a:ext cx="9814255" cy="475488"/>
          </a:xfrm>
          <a:prstGeom prst="rect">
            <a:avLst>
              <a:gd name="adj" fmla="val 15385"/>
            </a:avLst>
          </a:prstGeom>
          <a:solidFill>
            <a:srgbClr val="F2F5F8"/>
          </a:solidFill>
          <a:ln/>
        </p:spPr>
      </p:sp>
      <p:sp>
        <p:nvSpPr>
          <p:cNvPr id="8" name="Text 5"/>
          <p:cNvSpPr txBox="1"/>
          <p:nvPr/>
        </p:nvSpPr>
        <p:spPr>
          <a:xfrm>
            <a:off x="731520" y="2258568"/>
            <a:ext cx="4572000" cy="475488"/>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Human resources</a:t>
            </a:r>
            <a:endParaRPr lang="en-US" sz="1400" dirty="0"/>
          </a:p>
        </p:txBody>
      </p:sp>
      <p:sp>
        <p:nvSpPr>
          <p:cNvPr id="9" name="Shape 6"/>
          <p:cNvSpPr/>
          <p:nvPr/>
        </p:nvSpPr>
        <p:spPr>
          <a:xfrm>
            <a:off x="548640" y="2825496"/>
            <a:ext cx="9814255" cy="475488"/>
          </a:xfrm>
          <a:prstGeom prst="rect">
            <a:avLst>
              <a:gd name="adj" fmla="val 15385"/>
            </a:avLst>
          </a:prstGeom>
          <a:solidFill>
            <a:srgbClr val="F2F5F8"/>
          </a:solidFill>
          <a:ln/>
        </p:spPr>
      </p:sp>
      <p:sp>
        <p:nvSpPr>
          <p:cNvPr id="10" name="Text 7"/>
          <p:cNvSpPr txBox="1"/>
          <p:nvPr/>
        </p:nvSpPr>
        <p:spPr>
          <a:xfrm>
            <a:off x="731520" y="2825496"/>
            <a:ext cx="4572000" cy="475488"/>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Technology</a:t>
            </a:r>
            <a:endParaRPr lang="en-US" sz="1400" dirty="0"/>
          </a:p>
        </p:txBody>
      </p:sp>
      <p:sp>
        <p:nvSpPr>
          <p:cNvPr id="11" name="Text 8"/>
          <p:cNvSpPr txBox="1"/>
          <p:nvPr/>
        </p:nvSpPr>
        <p:spPr>
          <a:xfrm>
            <a:off x="10454335" y="1691640"/>
            <a:ext cx="1188720" cy="1609344"/>
          </a:xfrm>
          <a:prstGeom prst="rect">
            <a:avLst/>
          </a:prstGeom>
          <a:noFill/>
          <a:ln/>
        </p:spPr>
        <p:txBody>
          <a:bodyPr wrap="square" lIns="0" tIns="0" rIns="0" bIns="0" rtlCol="0" anchor="ctr"/>
          <a:lstStyle/>
          <a:p>
            <a:pPr algn="ctr" indent="0" marL="0">
              <a:buNone/>
            </a:pPr>
            <a:r>
              <a:rPr lang="en-US" sz="2200" b="1" dirty="0">
                <a:solidFill>
                  <a:srgbClr val="4A5868"/>
                </a:solidFill>
                <a:latin typeface="Cambria" pitchFamily="34" charset="0"/>
                <a:ea typeface="Cambria" pitchFamily="34" charset="-122"/>
                <a:cs typeface="Cambria" pitchFamily="34" charset="-120"/>
              </a:rPr>
              <a:t>9%</a:t>
            </a:r>
            <a:endParaRPr lang="en-US" sz="2200" dirty="0"/>
          </a:p>
        </p:txBody>
      </p:sp>
      <p:sp>
        <p:nvSpPr>
          <p:cNvPr id="12" name="Shape 9"/>
          <p:cNvSpPr/>
          <p:nvPr/>
        </p:nvSpPr>
        <p:spPr>
          <a:xfrm>
            <a:off x="548640" y="3520440"/>
            <a:ext cx="2331720" cy="1143000"/>
          </a:xfrm>
          <a:prstGeom prst="homePlate">
            <a:avLst/>
          </a:prstGeom>
          <a:solidFill>
            <a:srgbClr val="13294B"/>
          </a:solidFill>
          <a:ln/>
        </p:spPr>
      </p:sp>
      <p:sp>
        <p:nvSpPr>
          <p:cNvPr id="13" name="Text 10"/>
          <p:cNvSpPr txBox="1"/>
          <p:nvPr/>
        </p:nvSpPr>
        <p:spPr>
          <a:xfrm>
            <a:off x="777240" y="3520440"/>
            <a:ext cx="14173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Inbound logistics</a:t>
            </a:r>
            <a:endParaRPr lang="en-US" sz="1300" dirty="0"/>
          </a:p>
        </p:txBody>
      </p:sp>
      <p:sp>
        <p:nvSpPr>
          <p:cNvPr id="14" name="Text 11"/>
          <p:cNvSpPr txBox="1"/>
          <p:nvPr/>
        </p:nvSpPr>
        <p:spPr>
          <a:xfrm>
            <a:off x="548640" y="4846320"/>
            <a:ext cx="2103120" cy="731520"/>
          </a:xfrm>
          <a:prstGeom prst="rect">
            <a:avLst/>
          </a:prstGeom>
          <a:noFill/>
          <a:ln/>
        </p:spPr>
        <p:txBody>
          <a:bodyPr wrap="square" lIns="0" tIns="0" rIns="0" bIns="0" rtlCol="0" anchor="t"/>
          <a:lstStyle/>
          <a:p>
            <a:pPr algn="ctr" indent="0" marL="0">
              <a:buNone/>
            </a:pPr>
            <a:r>
              <a:rPr lang="en-US" sz="3200" b="1" dirty="0">
                <a:solidFill>
                  <a:srgbClr val="BFC8D2"/>
                </a:solidFill>
                <a:latin typeface="Cambria" pitchFamily="34" charset="0"/>
                <a:ea typeface="Cambria" pitchFamily="34" charset="-122"/>
                <a:cs typeface="Cambria" pitchFamily="34" charset="-120"/>
              </a:rPr>
              <a:t>12%</a:t>
            </a:r>
            <a:endParaRPr lang="en-US" sz="3200" dirty="0"/>
          </a:p>
        </p:txBody>
      </p:sp>
      <p:sp>
        <p:nvSpPr>
          <p:cNvPr id="15" name="Shape 12"/>
          <p:cNvSpPr/>
          <p:nvPr/>
        </p:nvSpPr>
        <p:spPr>
          <a:xfrm>
            <a:off x="2743200" y="3520440"/>
            <a:ext cx="2331720" cy="1143000"/>
          </a:xfrm>
          <a:prstGeom prst="chevron">
            <a:avLst/>
          </a:prstGeom>
          <a:solidFill>
            <a:srgbClr val="2F6690"/>
          </a:solidFill>
          <a:ln/>
        </p:spPr>
      </p:sp>
      <p:sp>
        <p:nvSpPr>
          <p:cNvPr id="16" name="Text 13"/>
          <p:cNvSpPr txBox="1"/>
          <p:nvPr/>
        </p:nvSpPr>
        <p:spPr>
          <a:xfrm>
            <a:off x="340156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Operations</a:t>
            </a:r>
            <a:endParaRPr lang="en-US" sz="1300" dirty="0"/>
          </a:p>
        </p:txBody>
      </p:sp>
      <p:sp>
        <p:nvSpPr>
          <p:cNvPr id="17" name="Text 14"/>
          <p:cNvSpPr txBox="1"/>
          <p:nvPr/>
        </p:nvSpPr>
        <p:spPr>
          <a:xfrm>
            <a:off x="2743200" y="4846320"/>
            <a:ext cx="2103120" cy="731520"/>
          </a:xfrm>
          <a:prstGeom prst="rect">
            <a:avLst/>
          </a:prstGeom>
          <a:noFill/>
          <a:ln/>
        </p:spPr>
        <p:txBody>
          <a:bodyPr wrap="square" lIns="0" tIns="0" rIns="0" bIns="0" rtlCol="0" anchor="t"/>
          <a:lstStyle/>
          <a:p>
            <a:pPr algn="ctr" indent="0" marL="0">
              <a:buNone/>
            </a:pPr>
            <a:r>
              <a:rPr lang="en-US" sz="3200" b="1" dirty="0">
                <a:solidFill>
                  <a:srgbClr val="2F6690"/>
                </a:solidFill>
                <a:latin typeface="Cambria" pitchFamily="34" charset="0"/>
                <a:ea typeface="Cambria" pitchFamily="34" charset="-122"/>
                <a:cs typeface="Cambria" pitchFamily="34" charset="-120"/>
              </a:rPr>
              <a:t>34%</a:t>
            </a:r>
            <a:endParaRPr lang="en-US" sz="3200" dirty="0"/>
          </a:p>
        </p:txBody>
      </p:sp>
      <p:sp>
        <p:nvSpPr>
          <p:cNvPr id="18" name="Shape 15"/>
          <p:cNvSpPr/>
          <p:nvPr/>
        </p:nvSpPr>
        <p:spPr>
          <a:xfrm>
            <a:off x="4937760" y="3520440"/>
            <a:ext cx="2331720" cy="1143000"/>
          </a:xfrm>
          <a:prstGeom prst="chevron">
            <a:avLst/>
          </a:prstGeom>
          <a:solidFill>
            <a:srgbClr val="2F6690"/>
          </a:solidFill>
          <a:ln/>
        </p:spPr>
      </p:sp>
      <p:sp>
        <p:nvSpPr>
          <p:cNvPr id="19" name="Text 16"/>
          <p:cNvSpPr txBox="1"/>
          <p:nvPr/>
        </p:nvSpPr>
        <p:spPr>
          <a:xfrm>
            <a:off x="559612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Outbound logistics</a:t>
            </a:r>
            <a:endParaRPr lang="en-US" sz="1300" dirty="0"/>
          </a:p>
        </p:txBody>
      </p:sp>
      <p:sp>
        <p:nvSpPr>
          <p:cNvPr id="20" name="Text 17"/>
          <p:cNvSpPr txBox="1"/>
          <p:nvPr/>
        </p:nvSpPr>
        <p:spPr>
          <a:xfrm>
            <a:off x="4937760" y="4846320"/>
            <a:ext cx="2103120" cy="731520"/>
          </a:xfrm>
          <a:prstGeom prst="rect">
            <a:avLst/>
          </a:prstGeom>
          <a:noFill/>
          <a:ln/>
        </p:spPr>
        <p:txBody>
          <a:bodyPr wrap="square" lIns="0" tIns="0" rIns="0" bIns="0" rtlCol="0" anchor="t"/>
          <a:lstStyle/>
          <a:p>
            <a:pPr algn="ctr" indent="0" marL="0">
              <a:buNone/>
            </a:pPr>
            <a:r>
              <a:rPr lang="en-US" sz="3200" b="1" dirty="0">
                <a:solidFill>
                  <a:srgbClr val="2F6690"/>
                </a:solidFill>
                <a:latin typeface="Cambria" pitchFamily="34" charset="0"/>
                <a:ea typeface="Cambria" pitchFamily="34" charset="-122"/>
                <a:cs typeface="Cambria" pitchFamily="34" charset="-120"/>
              </a:rPr>
              <a:t>21%</a:t>
            </a:r>
            <a:endParaRPr lang="en-US" sz="3200" dirty="0"/>
          </a:p>
        </p:txBody>
      </p:sp>
      <p:sp>
        <p:nvSpPr>
          <p:cNvPr id="21" name="Shape 18"/>
          <p:cNvSpPr/>
          <p:nvPr/>
        </p:nvSpPr>
        <p:spPr>
          <a:xfrm>
            <a:off x="7132320" y="3520440"/>
            <a:ext cx="2331720" cy="1143000"/>
          </a:xfrm>
          <a:prstGeom prst="chevron">
            <a:avLst/>
          </a:prstGeom>
          <a:solidFill>
            <a:srgbClr val="13294B"/>
          </a:solidFill>
          <a:ln/>
        </p:spPr>
      </p:sp>
      <p:sp>
        <p:nvSpPr>
          <p:cNvPr id="22" name="Text 19"/>
          <p:cNvSpPr txBox="1"/>
          <p:nvPr/>
        </p:nvSpPr>
        <p:spPr>
          <a:xfrm>
            <a:off x="779068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Marketing &amp; sales</a:t>
            </a:r>
            <a:endParaRPr lang="en-US" sz="1300" dirty="0"/>
          </a:p>
        </p:txBody>
      </p:sp>
      <p:sp>
        <p:nvSpPr>
          <p:cNvPr id="23" name="Text 20"/>
          <p:cNvSpPr txBox="1"/>
          <p:nvPr/>
        </p:nvSpPr>
        <p:spPr>
          <a:xfrm>
            <a:off x="7132320" y="4846320"/>
            <a:ext cx="2103120" cy="731520"/>
          </a:xfrm>
          <a:prstGeom prst="rect">
            <a:avLst/>
          </a:prstGeom>
          <a:noFill/>
          <a:ln/>
        </p:spPr>
        <p:txBody>
          <a:bodyPr wrap="square" lIns="0" tIns="0" rIns="0" bIns="0" rtlCol="0" anchor="t"/>
          <a:lstStyle/>
          <a:p>
            <a:pPr algn="ctr" indent="0" marL="0">
              <a:buNone/>
            </a:pPr>
            <a:r>
              <a:rPr lang="en-US" sz="3200" b="1" dirty="0">
                <a:solidFill>
                  <a:srgbClr val="BFC8D2"/>
                </a:solidFill>
                <a:latin typeface="Cambria" pitchFamily="34" charset="0"/>
                <a:ea typeface="Cambria" pitchFamily="34" charset="-122"/>
                <a:cs typeface="Cambria" pitchFamily="34" charset="-120"/>
              </a:rPr>
              <a:t>18%</a:t>
            </a:r>
            <a:endParaRPr lang="en-US" sz="3200" dirty="0"/>
          </a:p>
        </p:txBody>
      </p:sp>
      <p:sp>
        <p:nvSpPr>
          <p:cNvPr id="24" name="Shape 21"/>
          <p:cNvSpPr/>
          <p:nvPr/>
        </p:nvSpPr>
        <p:spPr>
          <a:xfrm>
            <a:off x="9326880" y="3520440"/>
            <a:ext cx="2331720" cy="1143000"/>
          </a:xfrm>
          <a:prstGeom prst="chevron">
            <a:avLst/>
          </a:prstGeom>
          <a:solidFill>
            <a:srgbClr val="13294B"/>
          </a:solidFill>
          <a:ln/>
        </p:spPr>
      </p:sp>
      <p:sp>
        <p:nvSpPr>
          <p:cNvPr id="25" name="Text 22"/>
          <p:cNvSpPr txBox="1"/>
          <p:nvPr/>
        </p:nvSpPr>
        <p:spPr>
          <a:xfrm>
            <a:off x="998524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Service</a:t>
            </a:r>
            <a:endParaRPr lang="en-US" sz="1300" dirty="0"/>
          </a:p>
        </p:txBody>
      </p:sp>
      <p:sp>
        <p:nvSpPr>
          <p:cNvPr id="26" name="Text 23"/>
          <p:cNvSpPr txBox="1"/>
          <p:nvPr/>
        </p:nvSpPr>
        <p:spPr>
          <a:xfrm>
            <a:off x="9326880" y="4846320"/>
            <a:ext cx="2103120" cy="731520"/>
          </a:xfrm>
          <a:prstGeom prst="rect">
            <a:avLst/>
          </a:prstGeom>
          <a:noFill/>
          <a:ln/>
        </p:spPr>
        <p:txBody>
          <a:bodyPr wrap="square" lIns="0" tIns="0" rIns="0" bIns="0" rtlCol="0" anchor="t"/>
          <a:lstStyle/>
          <a:p>
            <a:pPr algn="ctr" indent="0" marL="0">
              <a:buNone/>
            </a:pPr>
            <a:r>
              <a:rPr lang="en-US" sz="3200" b="1" dirty="0">
                <a:solidFill>
                  <a:srgbClr val="BFC8D2"/>
                </a:solidFill>
                <a:latin typeface="Cambria" pitchFamily="34" charset="0"/>
                <a:ea typeface="Cambria" pitchFamily="34" charset="-122"/>
                <a:cs typeface="Cambria" pitchFamily="34" charset="-120"/>
              </a:rPr>
              <a:t>6%</a:t>
            </a:r>
            <a:endParaRPr lang="en-US" sz="3200" dirty="0"/>
          </a:p>
        </p:txBody>
      </p:sp>
      <p:sp>
        <p:nvSpPr>
          <p:cNvPr id="27" name="Text 24"/>
          <p:cNvSpPr txBox="1"/>
          <p:nvPr/>
        </p:nvSpPr>
        <p:spPr>
          <a:xfrm>
            <a:off x="548640" y="5669280"/>
            <a:ext cx="3657600" cy="274320"/>
          </a:xfrm>
          <a:prstGeom prst="rect">
            <a:avLst/>
          </a:prstGeom>
          <a:noFill/>
          <a:ln/>
        </p:spPr>
        <p:txBody>
          <a:bodyPr wrap="square" lIns="0" tIns="0" rIns="0" bIns="0" rtlCol="0" anchor="t"/>
          <a:lstStyle/>
          <a:p>
            <a:pPr indent="0" marL="0">
              <a:buNone/>
            </a:pPr>
            <a:r>
              <a:rPr lang="en-US" sz="1200" dirty="0">
                <a:solidFill>
                  <a:srgbClr val="7F8C9A"/>
                </a:solidFill>
                <a:latin typeface="Calibri" pitchFamily="34" charset="0"/>
                <a:ea typeface="Calibri" pitchFamily="34" charset="-122"/>
                <a:cs typeface="Calibri" pitchFamily="34" charset="-120"/>
              </a:rPr>
              <a:t>Share of total cost</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businesses fund the portfolio, and only one of the question marks deserves more investment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 bubble size = revenue</a:t>
            </a:r>
            <a:endParaRPr lang="en-US" sz="1000" dirty="0"/>
          </a:p>
        </p:txBody>
      </p:sp>
      <p:sp>
        <p:nvSpPr>
          <p:cNvPr id="5" name="Shape 2"/>
          <p:cNvSpPr/>
          <p:nvPr/>
        </p:nvSpPr>
        <p:spPr>
          <a:xfrm>
            <a:off x="1280160" y="1691640"/>
            <a:ext cx="3474720" cy="2057400"/>
          </a:xfrm>
          <a:prstGeom prst="rect">
            <a:avLst>
              <a:gd name="adj" fmla="val 3556"/>
            </a:avLst>
          </a:prstGeom>
          <a:solidFill>
            <a:srgbClr val="F2F5F8"/>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Stars</a:t>
            </a:r>
            <a:endParaRPr lang="en-US" sz="1600" dirty="0"/>
          </a:p>
        </p:txBody>
      </p:sp>
      <p:sp>
        <p:nvSpPr>
          <p:cNvPr id="7" name="Shape 4"/>
          <p:cNvSpPr/>
          <p:nvPr/>
        </p:nvSpPr>
        <p:spPr>
          <a:xfrm>
            <a:off x="4754880" y="1691640"/>
            <a:ext cx="3474720" cy="2057400"/>
          </a:xfrm>
          <a:prstGeom prst="rect">
            <a:avLst>
              <a:gd name="adj" fmla="val 3556"/>
            </a:avLst>
          </a:prstGeom>
          <a:solidFill>
            <a:srgbClr val="F2F5F8"/>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Question marks</a:t>
            </a:r>
            <a:endParaRPr lang="en-US" sz="1600" dirty="0"/>
          </a:p>
        </p:txBody>
      </p:sp>
      <p:sp>
        <p:nvSpPr>
          <p:cNvPr id="9" name="Shape 6"/>
          <p:cNvSpPr/>
          <p:nvPr/>
        </p:nvSpPr>
        <p:spPr>
          <a:xfrm>
            <a:off x="1280160" y="3749040"/>
            <a:ext cx="3474720" cy="2057400"/>
          </a:xfrm>
          <a:prstGeom prst="rect">
            <a:avLst>
              <a:gd name="adj" fmla="val 3556"/>
            </a:avLst>
          </a:prstGeom>
          <a:solidFill>
            <a:srgbClr val="F2F5F8"/>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Cash cows</a:t>
            </a:r>
            <a:endParaRPr lang="en-US" sz="1600" dirty="0"/>
          </a:p>
        </p:txBody>
      </p:sp>
      <p:sp>
        <p:nvSpPr>
          <p:cNvPr id="11" name="Shape 8"/>
          <p:cNvSpPr/>
          <p:nvPr/>
        </p:nvSpPr>
        <p:spPr>
          <a:xfrm>
            <a:off x="4754880" y="3749040"/>
            <a:ext cx="3474720" cy="2057400"/>
          </a:xfrm>
          <a:prstGeom prst="rect">
            <a:avLst>
              <a:gd name="adj" fmla="val 3556"/>
            </a:avLst>
          </a:prstGeom>
          <a:solidFill>
            <a:srgbClr val="F2F5F8"/>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Dogs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4A5868"/>
                </a:solidFill>
                <a:latin typeface="Calibri" pitchFamily="34" charset="0"/>
                <a:ea typeface="Calibri" pitchFamily="34" charset="-122"/>
                <a:cs typeface="Calibri" pitchFamily="34" charset="-120"/>
              </a:rPr>
              <a:t>Relative market share (high to low)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4A5868"/>
                </a:solidFill>
                <a:latin typeface="Calibri" pitchFamily="34" charset="0"/>
                <a:ea typeface="Calibri" pitchFamily="34" charset="-122"/>
                <a:cs typeface="Calibri" pitchFamily="34" charset="-120"/>
              </a:rPr>
              <a:t>Market growth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2F5F8"/>
          </a:solidFill>
          <a:ln/>
        </p:spPr>
      </p:sp>
      <p:sp>
        <p:nvSpPr>
          <p:cNvPr id="17" name="Text 13"/>
          <p:cNvSpPr txBox="1"/>
          <p:nvPr/>
        </p:nvSpPr>
        <p:spPr>
          <a:xfrm>
            <a:off x="9006840" y="1920240"/>
            <a:ext cx="2468880" cy="3657600"/>
          </a:xfrm>
          <a:prstGeom prst="rect">
            <a:avLst/>
          </a:prstGeom>
          <a:noFill/>
          <a:ln/>
        </p:spPr>
        <p:txBody>
          <a:bodyPr wrap="square" lIns="0" tIns="0" rIns="0" bIns="0" rtlCol="0" anchor="t"/>
          <a:lstStyle/>
          <a:p>
            <a:pPr indent="0" marL="0">
              <a:buNone/>
            </a:pPr>
            <a:r>
              <a:rPr lang="en-US" sz="1500" b="1" dirty="0">
                <a:solidFill>
                  <a:srgbClr val="2F6690"/>
                </a:solidFill>
                <a:latin typeface="Calibri" pitchFamily="34" charset="0"/>
                <a:ea typeface="Calibri" pitchFamily="34" charset="-122"/>
                <a:cs typeface="Calibri" pitchFamily="34" charset="-120"/>
              </a:rPr>
              <a:t>Invest</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Unit C</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3294B"/>
                </a:solidFill>
                <a:latin typeface="Calibri" pitchFamily="34" charset="0"/>
                <a:ea typeface="Calibri" pitchFamily="34" charset="-122"/>
                <a:cs typeface="Calibri" pitchFamily="34" charset="-120"/>
              </a:rPr>
              <a:t>Hold and harvest</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Units A, B, E</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7F8C9A"/>
                </a:solidFill>
                <a:latin typeface="Calibri" pitchFamily="34" charset="0"/>
                <a:ea typeface="Calibri" pitchFamily="34" charset="-122"/>
                <a:cs typeface="Calibri" pitchFamily="34" charset="-120"/>
              </a:rPr>
              <a:t>Exit or fix</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Units D, F</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Growing with existing products in new markets is the lowest-risk path to the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growth options</a:t>
            </a:r>
            <a:endParaRPr lang="en-US" sz="1000" dirty="0"/>
          </a:p>
        </p:txBody>
      </p:sp>
      <p:sp>
        <p:nvSpPr>
          <p:cNvPr id="5" name="Text 2"/>
          <p:cNvSpPr txBox="1"/>
          <p:nvPr/>
        </p:nvSpPr>
        <p:spPr>
          <a:xfrm>
            <a:off x="2377440" y="1645920"/>
            <a:ext cx="3840480" cy="365760"/>
          </a:xfrm>
          <a:prstGeom prst="rect">
            <a:avLst/>
          </a:prstGeom>
          <a:noFill/>
          <a:ln/>
        </p:spPr>
        <p:txBody>
          <a:bodyPr wrap="square" lIns="0" tIns="0" rIns="0" bIns="0" rtlCol="0" anchor="t"/>
          <a:lstStyle/>
          <a:p>
            <a:pPr algn="ctr" indent="0" marL="0">
              <a:buNone/>
            </a:pPr>
            <a:r>
              <a:rPr lang="en-US" sz="1400" b="1" dirty="0">
                <a:solidFill>
                  <a:srgbClr val="4A5868"/>
                </a:solidFill>
                <a:latin typeface="Calibri" pitchFamily="34" charset="0"/>
                <a:ea typeface="Calibri" pitchFamily="34" charset="-122"/>
                <a:cs typeface="Calibri" pitchFamily="34" charset="-120"/>
              </a:rPr>
              <a:t>Existing products</a:t>
            </a:r>
            <a:endParaRPr lang="en-US" sz="1400" dirty="0"/>
          </a:p>
        </p:txBody>
      </p:sp>
      <p:sp>
        <p:nvSpPr>
          <p:cNvPr id="6" name="Text 3"/>
          <p:cNvSpPr txBox="1"/>
          <p:nvPr/>
        </p:nvSpPr>
        <p:spPr>
          <a:xfrm>
            <a:off x="6309360" y="1645920"/>
            <a:ext cx="3840480" cy="365760"/>
          </a:xfrm>
          <a:prstGeom prst="rect">
            <a:avLst/>
          </a:prstGeom>
          <a:noFill/>
          <a:ln/>
        </p:spPr>
        <p:txBody>
          <a:bodyPr wrap="square" lIns="0" tIns="0" rIns="0" bIns="0" rtlCol="0" anchor="t"/>
          <a:lstStyle/>
          <a:p>
            <a:pPr algn="ctr" indent="0" marL="0">
              <a:buNone/>
            </a:pPr>
            <a:r>
              <a:rPr lang="en-US" sz="1400" b="1" dirty="0">
                <a:solidFill>
                  <a:srgbClr val="4A5868"/>
                </a:solidFill>
                <a:latin typeface="Calibri" pitchFamily="34" charset="0"/>
                <a:ea typeface="Calibri" pitchFamily="34" charset="-122"/>
                <a:cs typeface="Calibri" pitchFamily="34" charset="-120"/>
              </a:rPr>
              <a:t>New products</a:t>
            </a:r>
            <a:endParaRPr lang="en-US" sz="1400" dirty="0"/>
          </a:p>
        </p:txBody>
      </p:sp>
      <p:sp>
        <p:nvSpPr>
          <p:cNvPr id="7" name="Text 4"/>
          <p:cNvSpPr txBox="1"/>
          <p:nvPr/>
        </p:nvSpPr>
        <p:spPr>
          <a:xfrm>
            <a:off x="548640" y="2103120"/>
            <a:ext cx="1737360" cy="1828800"/>
          </a:xfrm>
          <a:prstGeom prst="rect">
            <a:avLst/>
          </a:prstGeom>
          <a:noFill/>
          <a:ln/>
        </p:spPr>
        <p:txBody>
          <a:bodyPr wrap="square" lIns="0" tIns="0" rIns="0" bIns="0" rtlCol="0" anchor="ctr"/>
          <a:lstStyle/>
          <a:p>
            <a:pPr indent="0" marL="0">
              <a:buNone/>
            </a:pPr>
            <a:r>
              <a:rPr lang="en-US" sz="1400" b="1" dirty="0">
                <a:solidFill>
                  <a:srgbClr val="4A5868"/>
                </a:solidFill>
                <a:latin typeface="Calibri" pitchFamily="34" charset="0"/>
                <a:ea typeface="Calibri" pitchFamily="34" charset="-122"/>
                <a:cs typeface="Calibri" pitchFamily="34" charset="-120"/>
              </a:rPr>
              <a:t>Existing markets</a:t>
            </a:r>
            <a:endParaRPr lang="en-US" sz="1400" dirty="0"/>
          </a:p>
        </p:txBody>
      </p:sp>
      <p:sp>
        <p:nvSpPr>
          <p:cNvPr id="8" name="Text 5"/>
          <p:cNvSpPr txBox="1"/>
          <p:nvPr/>
        </p:nvSpPr>
        <p:spPr>
          <a:xfrm>
            <a:off x="548640" y="4023360"/>
            <a:ext cx="1737360" cy="1828800"/>
          </a:xfrm>
          <a:prstGeom prst="rect">
            <a:avLst/>
          </a:prstGeom>
          <a:noFill/>
          <a:ln/>
        </p:spPr>
        <p:txBody>
          <a:bodyPr wrap="square" lIns="0" tIns="0" rIns="0" bIns="0" rtlCol="0" anchor="ctr"/>
          <a:lstStyle/>
          <a:p>
            <a:pPr indent="0" marL="0">
              <a:buNone/>
            </a:pPr>
            <a:r>
              <a:rPr lang="en-US" sz="1400" b="1" dirty="0">
                <a:solidFill>
                  <a:srgbClr val="4A5868"/>
                </a:solidFill>
                <a:latin typeface="Calibri" pitchFamily="34" charset="0"/>
                <a:ea typeface="Calibri" pitchFamily="34" charset="-122"/>
                <a:cs typeface="Calibri" pitchFamily="34" charset="-120"/>
              </a:rPr>
              <a:t>New markets</a:t>
            </a:r>
            <a:endParaRPr lang="en-US" sz="1400" dirty="0"/>
          </a:p>
        </p:txBody>
      </p:sp>
      <p:sp>
        <p:nvSpPr>
          <p:cNvPr id="9" name="Shape 6"/>
          <p:cNvSpPr/>
          <p:nvPr/>
        </p:nvSpPr>
        <p:spPr>
          <a:xfrm>
            <a:off x="2377440" y="2103120"/>
            <a:ext cx="3840480" cy="1828800"/>
          </a:xfrm>
          <a:prstGeom prst="roundRect">
            <a:avLst>
              <a:gd name="adj" fmla="val 4000"/>
            </a:avLst>
          </a:prstGeom>
          <a:solidFill>
            <a:srgbClr val="F2F5F8"/>
          </a:solidFill>
          <a:ln/>
        </p:spPr>
      </p:sp>
      <p:sp>
        <p:nvSpPr>
          <p:cNvPr id="10" name="Text 7"/>
          <p:cNvSpPr txBox="1"/>
          <p:nvPr/>
        </p:nvSpPr>
        <p:spPr>
          <a:xfrm>
            <a:off x="2651760" y="2286000"/>
            <a:ext cx="3291840" cy="41148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Market penetration</a:t>
            </a:r>
            <a:endParaRPr lang="en-US" sz="1700" dirty="0"/>
          </a:p>
        </p:txBody>
      </p:sp>
      <p:sp>
        <p:nvSpPr>
          <p:cNvPr id="11" name="Text 8"/>
          <p:cNvSpPr txBox="1"/>
          <p:nvPr/>
        </p:nvSpPr>
        <p:spPr>
          <a:xfrm>
            <a:off x="2651760" y="2743200"/>
            <a:ext cx="3291840" cy="731520"/>
          </a:xfrm>
          <a:prstGeom prst="rect">
            <a:avLst/>
          </a:prstGeom>
          <a:noFill/>
          <a:ln/>
        </p:spPr>
        <p:txBody>
          <a:bodyPr wrap="square" lIns="0" tIns="0" rIns="0" bIns="0" rtlCol="0" anchor="t"/>
          <a:lstStyle/>
          <a:p>
            <a:pPr indent="0" marL="0">
              <a:buNone/>
            </a:pPr>
            <a:r>
              <a:rPr lang="en-US" sz="3400" b="1" dirty="0">
                <a:solidFill>
                  <a:srgbClr val="2F6690"/>
                </a:solidFill>
                <a:latin typeface="Cambria" pitchFamily="34" charset="0"/>
                <a:ea typeface="Cambria" pitchFamily="34" charset="-122"/>
                <a:cs typeface="Cambria" pitchFamily="34" charset="-120"/>
              </a:rPr>
              <a:t>$20M</a:t>
            </a:r>
            <a:endParaRPr lang="en-US" sz="3400" dirty="0"/>
          </a:p>
        </p:txBody>
      </p:sp>
      <p:sp>
        <p:nvSpPr>
          <p:cNvPr id="12" name="Text 9"/>
          <p:cNvSpPr txBox="1"/>
          <p:nvPr/>
        </p:nvSpPr>
        <p:spPr>
          <a:xfrm>
            <a:off x="2651760" y="3429000"/>
            <a:ext cx="329184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Low risk</a:t>
            </a:r>
            <a:endParaRPr lang="en-US" sz="1300" dirty="0"/>
          </a:p>
        </p:txBody>
      </p:sp>
      <p:sp>
        <p:nvSpPr>
          <p:cNvPr id="13" name="Shape 10"/>
          <p:cNvSpPr/>
          <p:nvPr/>
        </p:nvSpPr>
        <p:spPr>
          <a:xfrm>
            <a:off x="6309360" y="2103120"/>
            <a:ext cx="3840480" cy="1828800"/>
          </a:xfrm>
          <a:prstGeom prst="roundRect">
            <a:avLst>
              <a:gd name="adj" fmla="val 4000"/>
            </a:avLst>
          </a:prstGeom>
          <a:solidFill>
            <a:srgbClr val="F2F5F8"/>
          </a:solidFill>
          <a:ln/>
        </p:spPr>
      </p:sp>
      <p:sp>
        <p:nvSpPr>
          <p:cNvPr id="14" name="Text 11"/>
          <p:cNvSpPr txBox="1"/>
          <p:nvPr/>
        </p:nvSpPr>
        <p:spPr>
          <a:xfrm>
            <a:off x="6583680" y="2286000"/>
            <a:ext cx="3291840" cy="41148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Product development</a:t>
            </a:r>
            <a:endParaRPr lang="en-US" sz="1700" dirty="0"/>
          </a:p>
        </p:txBody>
      </p:sp>
      <p:sp>
        <p:nvSpPr>
          <p:cNvPr id="15" name="Text 12"/>
          <p:cNvSpPr txBox="1"/>
          <p:nvPr/>
        </p:nvSpPr>
        <p:spPr>
          <a:xfrm>
            <a:off x="6583680" y="2743200"/>
            <a:ext cx="3291840" cy="731520"/>
          </a:xfrm>
          <a:prstGeom prst="rect">
            <a:avLst/>
          </a:prstGeom>
          <a:noFill/>
          <a:ln/>
        </p:spPr>
        <p:txBody>
          <a:bodyPr wrap="square" lIns="0" tIns="0" rIns="0" bIns="0" rtlCol="0" anchor="t"/>
          <a:lstStyle/>
          <a:p>
            <a:pPr indent="0" marL="0">
              <a:buNone/>
            </a:pPr>
            <a:r>
              <a:rPr lang="en-US" sz="3400" b="1" dirty="0">
                <a:solidFill>
                  <a:srgbClr val="2F6690"/>
                </a:solidFill>
                <a:latin typeface="Cambria" pitchFamily="34" charset="0"/>
                <a:ea typeface="Cambria" pitchFamily="34" charset="-122"/>
                <a:cs typeface="Cambria" pitchFamily="34" charset="-120"/>
              </a:rPr>
              <a:t>$15M</a:t>
            </a:r>
            <a:endParaRPr lang="en-US" sz="3400" dirty="0"/>
          </a:p>
        </p:txBody>
      </p:sp>
      <p:sp>
        <p:nvSpPr>
          <p:cNvPr id="16" name="Text 13"/>
          <p:cNvSpPr txBox="1"/>
          <p:nvPr/>
        </p:nvSpPr>
        <p:spPr>
          <a:xfrm>
            <a:off x="6583680" y="3429000"/>
            <a:ext cx="329184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Medium risk</a:t>
            </a:r>
            <a:endParaRPr lang="en-US" sz="1300" dirty="0"/>
          </a:p>
        </p:txBody>
      </p:sp>
      <p:sp>
        <p:nvSpPr>
          <p:cNvPr id="17" name="Shape 14"/>
          <p:cNvSpPr/>
          <p:nvPr/>
        </p:nvSpPr>
        <p:spPr>
          <a:xfrm>
            <a:off x="2377440" y="4023360"/>
            <a:ext cx="3840480" cy="1828800"/>
          </a:xfrm>
          <a:prstGeom prst="roundRect">
            <a:avLst>
              <a:gd name="adj" fmla="val 4000"/>
            </a:avLst>
          </a:prstGeom>
          <a:solidFill>
            <a:srgbClr val="2F6690"/>
          </a:solidFill>
          <a:ln/>
        </p:spPr>
      </p:sp>
      <p:sp>
        <p:nvSpPr>
          <p:cNvPr id="18" name="Text 15"/>
          <p:cNvSpPr txBox="1"/>
          <p:nvPr/>
        </p:nvSpPr>
        <p:spPr>
          <a:xfrm>
            <a:off x="2651760" y="4206240"/>
            <a:ext cx="3291840" cy="41148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Market development</a:t>
            </a:r>
            <a:endParaRPr lang="en-US" sz="1700" dirty="0"/>
          </a:p>
        </p:txBody>
      </p:sp>
      <p:sp>
        <p:nvSpPr>
          <p:cNvPr id="19" name="Text 16"/>
          <p:cNvSpPr txBox="1"/>
          <p:nvPr/>
        </p:nvSpPr>
        <p:spPr>
          <a:xfrm>
            <a:off x="2651760" y="4663440"/>
            <a:ext cx="3291840" cy="73152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$35M</a:t>
            </a:r>
            <a:endParaRPr lang="en-US" sz="3400" dirty="0"/>
          </a:p>
        </p:txBody>
      </p:sp>
      <p:sp>
        <p:nvSpPr>
          <p:cNvPr id="20" name="Text 17"/>
          <p:cNvSpPr txBox="1"/>
          <p:nvPr/>
        </p:nvSpPr>
        <p:spPr>
          <a:xfrm>
            <a:off x="2651760" y="5349240"/>
            <a:ext cx="3291840" cy="365760"/>
          </a:xfrm>
          <a:prstGeom prst="rect">
            <a:avLst/>
          </a:prstGeom>
          <a:noFill/>
          <a:ln/>
        </p:spPr>
        <p:txBody>
          <a:bodyPr wrap="square" lIns="0" tIns="0" rIns="0" bIns="0" rtlCol="0" anchor="t"/>
          <a:lstStyle/>
          <a:p>
            <a:pPr indent="0" marL="0">
              <a:buNone/>
            </a:pPr>
            <a:r>
              <a:rPr lang="en-US" sz="1300" dirty="0">
                <a:solidFill>
                  <a:srgbClr val="DCE7F1"/>
                </a:solidFill>
                <a:latin typeface="Calibri" pitchFamily="34" charset="0"/>
                <a:ea typeface="Calibri" pitchFamily="34" charset="-122"/>
                <a:cs typeface="Calibri" pitchFamily="34" charset="-120"/>
              </a:rPr>
              <a:t>Medium risk</a:t>
            </a:r>
            <a:endParaRPr lang="en-US" sz="1300" dirty="0"/>
          </a:p>
        </p:txBody>
      </p:sp>
      <p:sp>
        <p:nvSpPr>
          <p:cNvPr id="21" name="Shape 18"/>
          <p:cNvSpPr/>
          <p:nvPr/>
        </p:nvSpPr>
        <p:spPr>
          <a:xfrm>
            <a:off x="6309360" y="4023360"/>
            <a:ext cx="3840480" cy="1828800"/>
          </a:xfrm>
          <a:prstGeom prst="roundRect">
            <a:avLst>
              <a:gd name="adj" fmla="val 4000"/>
            </a:avLst>
          </a:prstGeom>
          <a:solidFill>
            <a:srgbClr val="F2F5F8"/>
          </a:solidFill>
          <a:ln/>
        </p:spPr>
      </p:sp>
      <p:sp>
        <p:nvSpPr>
          <p:cNvPr id="22" name="Text 19"/>
          <p:cNvSpPr txBox="1"/>
          <p:nvPr/>
        </p:nvSpPr>
        <p:spPr>
          <a:xfrm>
            <a:off x="6583680" y="4206240"/>
            <a:ext cx="3291840" cy="41148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Diversification</a:t>
            </a:r>
            <a:endParaRPr lang="en-US" sz="1700" dirty="0"/>
          </a:p>
        </p:txBody>
      </p:sp>
      <p:sp>
        <p:nvSpPr>
          <p:cNvPr id="23" name="Text 20"/>
          <p:cNvSpPr txBox="1"/>
          <p:nvPr/>
        </p:nvSpPr>
        <p:spPr>
          <a:xfrm>
            <a:off x="6583680" y="4663440"/>
            <a:ext cx="3291840" cy="731520"/>
          </a:xfrm>
          <a:prstGeom prst="rect">
            <a:avLst/>
          </a:prstGeom>
          <a:noFill/>
          <a:ln/>
        </p:spPr>
        <p:txBody>
          <a:bodyPr wrap="square" lIns="0" tIns="0" rIns="0" bIns="0" rtlCol="0" anchor="t"/>
          <a:lstStyle/>
          <a:p>
            <a:pPr indent="0" marL="0">
              <a:buNone/>
            </a:pPr>
            <a:r>
              <a:rPr lang="en-US" sz="3400" b="1" dirty="0">
                <a:solidFill>
                  <a:srgbClr val="2F6690"/>
                </a:solidFill>
                <a:latin typeface="Cambria" pitchFamily="34" charset="0"/>
                <a:ea typeface="Cambria" pitchFamily="34" charset="-122"/>
                <a:cs typeface="Cambria" pitchFamily="34" charset="-120"/>
              </a:rPr>
              <a:t>$40M</a:t>
            </a:r>
            <a:endParaRPr lang="en-US" sz="3400" dirty="0"/>
          </a:p>
        </p:txBody>
      </p:sp>
      <p:sp>
        <p:nvSpPr>
          <p:cNvPr id="24" name="Text 21"/>
          <p:cNvSpPr txBox="1"/>
          <p:nvPr/>
        </p:nvSpPr>
        <p:spPr>
          <a:xfrm>
            <a:off x="6583680" y="5349240"/>
            <a:ext cx="3291840" cy="3657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High risk</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strengths match the biggest opportunity, but the main threat could close the window within two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SWOT</a:t>
            </a:r>
            <a:endParaRPr lang="en-US" sz="1000" dirty="0"/>
          </a:p>
        </p:txBody>
      </p:sp>
      <p:sp>
        <p:nvSpPr>
          <p:cNvPr id="5" name="Shape 2"/>
          <p:cNvSpPr/>
          <p:nvPr/>
        </p:nvSpPr>
        <p:spPr>
          <a:xfrm>
            <a:off x="548640" y="1691640"/>
            <a:ext cx="5440680" cy="2011680"/>
          </a:xfrm>
          <a:prstGeom prst="roundRect">
            <a:avLst>
              <a:gd name="adj" fmla="val 3636"/>
            </a:avLst>
          </a:prstGeom>
          <a:solidFill>
            <a:srgbClr val="F2F5F8"/>
          </a:solidFill>
          <a:ln/>
        </p:spPr>
      </p:sp>
      <p:sp>
        <p:nvSpPr>
          <p:cNvPr id="6" name="Shape 3"/>
          <p:cNvSpPr/>
          <p:nvPr/>
        </p:nvSpPr>
        <p:spPr>
          <a:xfrm>
            <a:off x="548640" y="1691640"/>
            <a:ext cx="1920240" cy="2011680"/>
          </a:xfrm>
          <a:prstGeom prst="roundRect">
            <a:avLst>
              <a:gd name="adj" fmla="val 3810"/>
            </a:avLst>
          </a:prstGeom>
          <a:solidFill>
            <a:srgbClr val="13294B"/>
          </a:solidFill>
          <a:ln/>
        </p:spPr>
      </p:sp>
      <p:sp>
        <p:nvSpPr>
          <p:cNvPr id="7" name="Text 4"/>
          <p:cNvSpPr txBox="1"/>
          <p:nvPr/>
        </p:nvSpPr>
        <p:spPr>
          <a:xfrm>
            <a:off x="73152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Strengths</a:t>
            </a:r>
            <a:endParaRPr lang="en-US" sz="1700" dirty="0"/>
          </a:p>
        </p:txBody>
      </p:sp>
      <p:sp>
        <p:nvSpPr>
          <p:cNvPr id="8" name="Text 5"/>
          <p:cNvSpPr txBox="1"/>
          <p:nvPr/>
        </p:nvSpPr>
        <p:spPr>
          <a:xfrm>
            <a:off x="274320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Strength 1</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Strength 2</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Strength 3</a:t>
            </a:r>
            <a:endParaRPr lang="en-US" sz="1500" dirty="0"/>
          </a:p>
        </p:txBody>
      </p:sp>
      <p:sp>
        <p:nvSpPr>
          <p:cNvPr id="9" name="Shape 6"/>
          <p:cNvSpPr/>
          <p:nvPr/>
        </p:nvSpPr>
        <p:spPr>
          <a:xfrm>
            <a:off x="6172200" y="1691640"/>
            <a:ext cx="5440680" cy="2011680"/>
          </a:xfrm>
          <a:prstGeom prst="roundRect">
            <a:avLst>
              <a:gd name="adj" fmla="val 3636"/>
            </a:avLst>
          </a:prstGeom>
          <a:solidFill>
            <a:srgbClr val="F2F5F8"/>
          </a:solidFill>
          <a:ln/>
        </p:spPr>
      </p:sp>
      <p:sp>
        <p:nvSpPr>
          <p:cNvPr id="10" name="Shape 7"/>
          <p:cNvSpPr/>
          <p:nvPr/>
        </p:nvSpPr>
        <p:spPr>
          <a:xfrm>
            <a:off x="6172200" y="1691640"/>
            <a:ext cx="1920240" cy="2011680"/>
          </a:xfrm>
          <a:prstGeom prst="roundRect">
            <a:avLst>
              <a:gd name="adj" fmla="val 3810"/>
            </a:avLst>
          </a:prstGeom>
          <a:solidFill>
            <a:srgbClr val="7F8C9A"/>
          </a:solidFill>
          <a:ln/>
        </p:spPr>
      </p:sp>
      <p:sp>
        <p:nvSpPr>
          <p:cNvPr id="11" name="Text 8"/>
          <p:cNvSpPr txBox="1"/>
          <p:nvPr/>
        </p:nvSpPr>
        <p:spPr>
          <a:xfrm>
            <a:off x="635508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Weaknesses</a:t>
            </a:r>
            <a:endParaRPr lang="en-US" sz="1700" dirty="0"/>
          </a:p>
        </p:txBody>
      </p:sp>
      <p:sp>
        <p:nvSpPr>
          <p:cNvPr id="12" name="Text 9"/>
          <p:cNvSpPr txBox="1"/>
          <p:nvPr/>
        </p:nvSpPr>
        <p:spPr>
          <a:xfrm>
            <a:off x="836676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Weakness 1</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Weakness 2</a:t>
            </a:r>
            <a:endParaRPr lang="en-US" sz="1500" dirty="0"/>
          </a:p>
        </p:txBody>
      </p:sp>
      <p:sp>
        <p:nvSpPr>
          <p:cNvPr id="13" name="Shape 10"/>
          <p:cNvSpPr/>
          <p:nvPr/>
        </p:nvSpPr>
        <p:spPr>
          <a:xfrm>
            <a:off x="548640" y="3886200"/>
            <a:ext cx="5440680" cy="2011680"/>
          </a:xfrm>
          <a:prstGeom prst="roundRect">
            <a:avLst>
              <a:gd name="adj" fmla="val 3636"/>
            </a:avLst>
          </a:prstGeom>
          <a:solidFill>
            <a:srgbClr val="F2F5F8"/>
          </a:solidFill>
          <a:ln/>
        </p:spPr>
      </p:sp>
      <p:sp>
        <p:nvSpPr>
          <p:cNvPr id="14" name="Shape 11"/>
          <p:cNvSpPr/>
          <p:nvPr/>
        </p:nvSpPr>
        <p:spPr>
          <a:xfrm>
            <a:off x="548640" y="3886200"/>
            <a:ext cx="1920240" cy="2011680"/>
          </a:xfrm>
          <a:prstGeom prst="roundRect">
            <a:avLst>
              <a:gd name="adj" fmla="val 3810"/>
            </a:avLst>
          </a:prstGeom>
          <a:solidFill>
            <a:srgbClr val="2F6690"/>
          </a:solidFill>
          <a:ln/>
        </p:spPr>
      </p:sp>
      <p:sp>
        <p:nvSpPr>
          <p:cNvPr id="15" name="Text 12"/>
          <p:cNvSpPr txBox="1"/>
          <p:nvPr/>
        </p:nvSpPr>
        <p:spPr>
          <a:xfrm>
            <a:off x="73152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Opportunities</a:t>
            </a:r>
            <a:endParaRPr lang="en-US" sz="1700" dirty="0"/>
          </a:p>
        </p:txBody>
      </p:sp>
      <p:sp>
        <p:nvSpPr>
          <p:cNvPr id="16" name="Text 13"/>
          <p:cNvSpPr txBox="1"/>
          <p:nvPr/>
        </p:nvSpPr>
        <p:spPr>
          <a:xfrm>
            <a:off x="274320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Opportunity 1</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Opportunity 2</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Opportunity 3</a:t>
            </a:r>
            <a:endParaRPr lang="en-US" sz="1500" dirty="0"/>
          </a:p>
        </p:txBody>
      </p:sp>
      <p:sp>
        <p:nvSpPr>
          <p:cNvPr id="17" name="Shape 14"/>
          <p:cNvSpPr/>
          <p:nvPr/>
        </p:nvSpPr>
        <p:spPr>
          <a:xfrm>
            <a:off x="6172200" y="3886200"/>
            <a:ext cx="5440680" cy="2011680"/>
          </a:xfrm>
          <a:prstGeom prst="roundRect">
            <a:avLst>
              <a:gd name="adj" fmla="val 3636"/>
            </a:avLst>
          </a:prstGeom>
          <a:solidFill>
            <a:srgbClr val="F2F5F8"/>
          </a:solidFill>
          <a:ln/>
        </p:spPr>
      </p:sp>
      <p:sp>
        <p:nvSpPr>
          <p:cNvPr id="18" name="Shape 15"/>
          <p:cNvSpPr/>
          <p:nvPr/>
        </p:nvSpPr>
        <p:spPr>
          <a:xfrm>
            <a:off x="6172200" y="3886200"/>
            <a:ext cx="1920240" cy="2011680"/>
          </a:xfrm>
          <a:prstGeom prst="roundRect">
            <a:avLst>
              <a:gd name="adj" fmla="val 3810"/>
            </a:avLst>
          </a:prstGeom>
          <a:solidFill>
            <a:srgbClr val="1F3B5C"/>
          </a:solidFill>
          <a:ln/>
        </p:spPr>
      </p:sp>
      <p:sp>
        <p:nvSpPr>
          <p:cNvPr id="19" name="Text 16"/>
          <p:cNvSpPr txBox="1"/>
          <p:nvPr/>
        </p:nvSpPr>
        <p:spPr>
          <a:xfrm>
            <a:off x="635508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Threats</a:t>
            </a:r>
            <a:endParaRPr lang="en-US" sz="1700" dirty="0"/>
          </a:p>
        </p:txBody>
      </p:sp>
      <p:sp>
        <p:nvSpPr>
          <p:cNvPr id="20" name="Text 17"/>
          <p:cNvSpPr txBox="1"/>
          <p:nvPr/>
        </p:nvSpPr>
        <p:spPr>
          <a:xfrm>
            <a:off x="836676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Threat 1</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Threat 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Regulation and technology are the two outside forces that will reshape this market by 2030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PESTEL scan</a:t>
            </a:r>
            <a:endParaRPr lang="en-US" sz="1000" dirty="0"/>
          </a:p>
        </p:txBody>
      </p:sp>
      <p:sp>
        <p:nvSpPr>
          <p:cNvPr id="5" name="Shape 2"/>
          <p:cNvSpPr/>
          <p:nvPr/>
        </p:nvSpPr>
        <p:spPr>
          <a:xfrm>
            <a:off x="548640" y="1737360"/>
            <a:ext cx="3566160" cy="1965960"/>
          </a:xfrm>
          <a:prstGeom prst="roundRect">
            <a:avLst>
              <a:gd name="adj" fmla="val 3721"/>
            </a:avLst>
          </a:prstGeom>
          <a:solidFill>
            <a:srgbClr val="F2F5F8"/>
          </a:solidFill>
          <a:ln/>
        </p:spPr>
      </p:sp>
      <p:sp>
        <p:nvSpPr>
          <p:cNvPr id="6" name="Text 3"/>
          <p:cNvSpPr txBox="1"/>
          <p:nvPr/>
        </p:nvSpPr>
        <p:spPr>
          <a:xfrm>
            <a:off x="777240" y="1874520"/>
            <a:ext cx="73152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P</a:t>
            </a:r>
            <a:endParaRPr lang="en-US" sz="4000" dirty="0"/>
          </a:p>
        </p:txBody>
      </p:sp>
      <p:sp>
        <p:nvSpPr>
          <p:cNvPr id="7" name="Text 4"/>
          <p:cNvSpPr txBox="1"/>
          <p:nvPr/>
        </p:nvSpPr>
        <p:spPr>
          <a:xfrm>
            <a:off x="1508760" y="201168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Political</a:t>
            </a:r>
            <a:endParaRPr lang="en-US" sz="1600" dirty="0"/>
          </a:p>
        </p:txBody>
      </p:sp>
      <p:sp>
        <p:nvSpPr>
          <p:cNvPr id="8" name="Text 5"/>
          <p:cNvSpPr txBox="1"/>
          <p:nvPr/>
        </p:nvSpPr>
        <p:spPr>
          <a:xfrm>
            <a:off x="777240" y="265176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Trade policy shift</a:t>
            </a:r>
            <a:endParaRPr lang="en-US" sz="1400" dirty="0"/>
          </a:p>
        </p:txBody>
      </p:sp>
      <p:sp>
        <p:nvSpPr>
          <p:cNvPr id="9" name="Text 6"/>
          <p:cNvSpPr txBox="1"/>
          <p:nvPr/>
        </p:nvSpPr>
        <p:spPr>
          <a:xfrm>
            <a:off x="777240" y="3200400"/>
            <a:ext cx="31089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Impact: Low</a:t>
            </a:r>
            <a:endParaRPr lang="en-US" sz="1300" dirty="0"/>
          </a:p>
        </p:txBody>
      </p:sp>
      <p:sp>
        <p:nvSpPr>
          <p:cNvPr id="10" name="Shape 7"/>
          <p:cNvSpPr/>
          <p:nvPr/>
        </p:nvSpPr>
        <p:spPr>
          <a:xfrm>
            <a:off x="4315968" y="1737360"/>
            <a:ext cx="3566160" cy="1965960"/>
          </a:xfrm>
          <a:prstGeom prst="roundRect">
            <a:avLst>
              <a:gd name="adj" fmla="val 3721"/>
            </a:avLst>
          </a:prstGeom>
          <a:solidFill>
            <a:srgbClr val="F2F5F8"/>
          </a:solidFill>
          <a:ln/>
        </p:spPr>
      </p:sp>
      <p:sp>
        <p:nvSpPr>
          <p:cNvPr id="11" name="Text 8"/>
          <p:cNvSpPr txBox="1"/>
          <p:nvPr/>
        </p:nvSpPr>
        <p:spPr>
          <a:xfrm>
            <a:off x="4544568" y="1874520"/>
            <a:ext cx="73152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E</a:t>
            </a:r>
            <a:endParaRPr lang="en-US" sz="4000" dirty="0"/>
          </a:p>
        </p:txBody>
      </p:sp>
      <p:sp>
        <p:nvSpPr>
          <p:cNvPr id="12" name="Text 9"/>
          <p:cNvSpPr txBox="1"/>
          <p:nvPr/>
        </p:nvSpPr>
        <p:spPr>
          <a:xfrm>
            <a:off x="5276088" y="201168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Economic</a:t>
            </a:r>
            <a:endParaRPr lang="en-US" sz="1600" dirty="0"/>
          </a:p>
        </p:txBody>
      </p:sp>
      <p:sp>
        <p:nvSpPr>
          <p:cNvPr id="13" name="Text 10"/>
          <p:cNvSpPr txBox="1"/>
          <p:nvPr/>
        </p:nvSpPr>
        <p:spPr>
          <a:xfrm>
            <a:off x="4544568" y="265176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Slower consumer spending</a:t>
            </a:r>
            <a:endParaRPr lang="en-US" sz="1400" dirty="0"/>
          </a:p>
        </p:txBody>
      </p:sp>
      <p:sp>
        <p:nvSpPr>
          <p:cNvPr id="14" name="Text 11"/>
          <p:cNvSpPr txBox="1"/>
          <p:nvPr/>
        </p:nvSpPr>
        <p:spPr>
          <a:xfrm>
            <a:off x="4544568" y="3200400"/>
            <a:ext cx="31089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Impact: Medium</a:t>
            </a:r>
            <a:endParaRPr lang="en-US" sz="1300" dirty="0"/>
          </a:p>
        </p:txBody>
      </p:sp>
      <p:sp>
        <p:nvSpPr>
          <p:cNvPr id="15" name="Shape 12"/>
          <p:cNvSpPr/>
          <p:nvPr/>
        </p:nvSpPr>
        <p:spPr>
          <a:xfrm>
            <a:off x="8083296" y="1737360"/>
            <a:ext cx="3566160" cy="1965960"/>
          </a:xfrm>
          <a:prstGeom prst="roundRect">
            <a:avLst>
              <a:gd name="adj" fmla="val 3721"/>
            </a:avLst>
          </a:prstGeom>
          <a:solidFill>
            <a:srgbClr val="F2F5F8"/>
          </a:solidFill>
          <a:ln/>
        </p:spPr>
      </p:sp>
      <p:sp>
        <p:nvSpPr>
          <p:cNvPr id="16" name="Text 13"/>
          <p:cNvSpPr txBox="1"/>
          <p:nvPr/>
        </p:nvSpPr>
        <p:spPr>
          <a:xfrm>
            <a:off x="8311896" y="1874520"/>
            <a:ext cx="73152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S</a:t>
            </a:r>
            <a:endParaRPr lang="en-US" sz="4000" dirty="0"/>
          </a:p>
        </p:txBody>
      </p:sp>
      <p:sp>
        <p:nvSpPr>
          <p:cNvPr id="17" name="Text 14"/>
          <p:cNvSpPr txBox="1"/>
          <p:nvPr/>
        </p:nvSpPr>
        <p:spPr>
          <a:xfrm>
            <a:off x="9043416" y="201168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Social</a:t>
            </a:r>
            <a:endParaRPr lang="en-US" sz="1600" dirty="0"/>
          </a:p>
        </p:txBody>
      </p:sp>
      <p:sp>
        <p:nvSpPr>
          <p:cNvPr id="18" name="Text 15"/>
          <p:cNvSpPr txBox="1"/>
          <p:nvPr/>
        </p:nvSpPr>
        <p:spPr>
          <a:xfrm>
            <a:off x="8311896" y="265176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Shift to convenience</a:t>
            </a:r>
            <a:endParaRPr lang="en-US" sz="1400" dirty="0"/>
          </a:p>
        </p:txBody>
      </p:sp>
      <p:sp>
        <p:nvSpPr>
          <p:cNvPr id="19" name="Text 16"/>
          <p:cNvSpPr txBox="1"/>
          <p:nvPr/>
        </p:nvSpPr>
        <p:spPr>
          <a:xfrm>
            <a:off x="8311896" y="3200400"/>
            <a:ext cx="31089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Impact: Medium</a:t>
            </a:r>
            <a:endParaRPr lang="en-US" sz="1300" dirty="0"/>
          </a:p>
        </p:txBody>
      </p:sp>
      <p:sp>
        <p:nvSpPr>
          <p:cNvPr id="20" name="Shape 17"/>
          <p:cNvSpPr/>
          <p:nvPr/>
        </p:nvSpPr>
        <p:spPr>
          <a:xfrm>
            <a:off x="548640" y="3886200"/>
            <a:ext cx="3566160" cy="1965960"/>
          </a:xfrm>
          <a:prstGeom prst="roundRect">
            <a:avLst>
              <a:gd name="adj" fmla="val 3721"/>
            </a:avLst>
          </a:prstGeom>
          <a:solidFill>
            <a:srgbClr val="E6EEF5"/>
          </a:solidFill>
          <a:ln/>
        </p:spPr>
      </p:sp>
      <p:sp>
        <p:nvSpPr>
          <p:cNvPr id="21" name="Text 18"/>
          <p:cNvSpPr txBox="1"/>
          <p:nvPr/>
        </p:nvSpPr>
        <p:spPr>
          <a:xfrm>
            <a:off x="777240" y="4023360"/>
            <a:ext cx="731520" cy="731520"/>
          </a:xfrm>
          <a:prstGeom prst="rect">
            <a:avLst/>
          </a:prstGeom>
          <a:noFill/>
          <a:ln/>
        </p:spPr>
        <p:txBody>
          <a:bodyPr wrap="square" lIns="0" tIns="0" rIns="0" bIns="0" rtlCol="0" anchor="t"/>
          <a:lstStyle/>
          <a:p>
            <a:pPr indent="0" marL="0">
              <a:buNone/>
            </a:pPr>
            <a:r>
              <a:rPr lang="en-US" sz="4000" b="1" dirty="0">
                <a:solidFill>
                  <a:srgbClr val="2F6690"/>
                </a:solidFill>
                <a:latin typeface="Cambria" pitchFamily="34" charset="0"/>
                <a:ea typeface="Cambria" pitchFamily="34" charset="-122"/>
                <a:cs typeface="Cambria" pitchFamily="34" charset="-120"/>
              </a:rPr>
              <a:t>T</a:t>
            </a:r>
            <a:endParaRPr lang="en-US" sz="4000" dirty="0"/>
          </a:p>
        </p:txBody>
      </p:sp>
      <p:sp>
        <p:nvSpPr>
          <p:cNvPr id="22" name="Text 19"/>
          <p:cNvSpPr txBox="1"/>
          <p:nvPr/>
        </p:nvSpPr>
        <p:spPr>
          <a:xfrm>
            <a:off x="1508760" y="416052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Technological</a:t>
            </a:r>
            <a:endParaRPr lang="en-US" sz="1600" dirty="0"/>
          </a:p>
        </p:txBody>
      </p:sp>
      <p:sp>
        <p:nvSpPr>
          <p:cNvPr id="23" name="Text 20"/>
          <p:cNvSpPr txBox="1"/>
          <p:nvPr/>
        </p:nvSpPr>
        <p:spPr>
          <a:xfrm>
            <a:off x="777240" y="480060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Automation lowers unit cost 20%</a:t>
            </a:r>
            <a:endParaRPr lang="en-US" sz="1400" dirty="0"/>
          </a:p>
        </p:txBody>
      </p:sp>
      <p:sp>
        <p:nvSpPr>
          <p:cNvPr id="24" name="Text 21"/>
          <p:cNvSpPr txBox="1"/>
          <p:nvPr/>
        </p:nvSpPr>
        <p:spPr>
          <a:xfrm>
            <a:off x="777240" y="5349240"/>
            <a:ext cx="31089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Impact: High</a:t>
            </a:r>
            <a:endParaRPr lang="en-US" sz="1300" dirty="0"/>
          </a:p>
        </p:txBody>
      </p:sp>
      <p:sp>
        <p:nvSpPr>
          <p:cNvPr id="25" name="Shape 22"/>
          <p:cNvSpPr/>
          <p:nvPr/>
        </p:nvSpPr>
        <p:spPr>
          <a:xfrm>
            <a:off x="4315968" y="3886200"/>
            <a:ext cx="3566160" cy="1965960"/>
          </a:xfrm>
          <a:prstGeom prst="roundRect">
            <a:avLst>
              <a:gd name="adj" fmla="val 3721"/>
            </a:avLst>
          </a:prstGeom>
          <a:solidFill>
            <a:srgbClr val="F2F5F8"/>
          </a:solidFill>
          <a:ln/>
        </p:spPr>
      </p:sp>
      <p:sp>
        <p:nvSpPr>
          <p:cNvPr id="26" name="Text 23"/>
          <p:cNvSpPr txBox="1"/>
          <p:nvPr/>
        </p:nvSpPr>
        <p:spPr>
          <a:xfrm>
            <a:off x="4544568" y="4023360"/>
            <a:ext cx="731520" cy="731520"/>
          </a:xfrm>
          <a:prstGeom prst="rect">
            <a:avLst/>
          </a:prstGeom>
          <a:noFill/>
          <a:ln/>
        </p:spPr>
        <p:txBody>
          <a:bodyPr wrap="square" lIns="0" tIns="0" rIns="0" bIns="0" rtlCol="0" anchor="t"/>
          <a:lstStyle/>
          <a:p>
            <a:pPr indent="0" marL="0">
              <a:buNone/>
            </a:pPr>
            <a:r>
              <a:rPr lang="en-US" sz="4000" b="1" dirty="0">
                <a:solidFill>
                  <a:srgbClr val="BFC8D2"/>
                </a:solidFill>
                <a:latin typeface="Cambria" pitchFamily="34" charset="0"/>
                <a:ea typeface="Cambria" pitchFamily="34" charset="-122"/>
                <a:cs typeface="Cambria" pitchFamily="34" charset="-120"/>
              </a:rPr>
              <a:t>E</a:t>
            </a:r>
            <a:endParaRPr lang="en-US" sz="4000" dirty="0"/>
          </a:p>
        </p:txBody>
      </p:sp>
      <p:sp>
        <p:nvSpPr>
          <p:cNvPr id="27" name="Text 24"/>
          <p:cNvSpPr txBox="1"/>
          <p:nvPr/>
        </p:nvSpPr>
        <p:spPr>
          <a:xfrm>
            <a:off x="5276088" y="416052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Environmental</a:t>
            </a:r>
            <a:endParaRPr lang="en-US" sz="1600" dirty="0"/>
          </a:p>
        </p:txBody>
      </p:sp>
      <p:sp>
        <p:nvSpPr>
          <p:cNvPr id="28" name="Text 25"/>
          <p:cNvSpPr txBox="1"/>
          <p:nvPr/>
        </p:nvSpPr>
        <p:spPr>
          <a:xfrm>
            <a:off x="4544568" y="480060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Packaging rules</a:t>
            </a:r>
            <a:endParaRPr lang="en-US" sz="1400" dirty="0"/>
          </a:p>
        </p:txBody>
      </p:sp>
      <p:sp>
        <p:nvSpPr>
          <p:cNvPr id="29" name="Text 26"/>
          <p:cNvSpPr txBox="1"/>
          <p:nvPr/>
        </p:nvSpPr>
        <p:spPr>
          <a:xfrm>
            <a:off x="4544568" y="5349240"/>
            <a:ext cx="31089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Impact: Low</a:t>
            </a:r>
            <a:endParaRPr lang="en-US" sz="1300" dirty="0"/>
          </a:p>
        </p:txBody>
      </p:sp>
      <p:sp>
        <p:nvSpPr>
          <p:cNvPr id="30" name="Shape 27"/>
          <p:cNvSpPr/>
          <p:nvPr/>
        </p:nvSpPr>
        <p:spPr>
          <a:xfrm>
            <a:off x="8083296" y="3886200"/>
            <a:ext cx="3566160" cy="1965960"/>
          </a:xfrm>
          <a:prstGeom prst="roundRect">
            <a:avLst>
              <a:gd name="adj" fmla="val 3721"/>
            </a:avLst>
          </a:prstGeom>
          <a:solidFill>
            <a:srgbClr val="E6EEF5"/>
          </a:solidFill>
          <a:ln/>
        </p:spPr>
      </p:sp>
      <p:sp>
        <p:nvSpPr>
          <p:cNvPr id="31" name="Text 28"/>
          <p:cNvSpPr txBox="1"/>
          <p:nvPr/>
        </p:nvSpPr>
        <p:spPr>
          <a:xfrm>
            <a:off x="8311896" y="4023360"/>
            <a:ext cx="731520" cy="731520"/>
          </a:xfrm>
          <a:prstGeom prst="rect">
            <a:avLst/>
          </a:prstGeom>
          <a:noFill/>
          <a:ln/>
        </p:spPr>
        <p:txBody>
          <a:bodyPr wrap="square" lIns="0" tIns="0" rIns="0" bIns="0" rtlCol="0" anchor="t"/>
          <a:lstStyle/>
          <a:p>
            <a:pPr indent="0" marL="0">
              <a:buNone/>
            </a:pPr>
            <a:r>
              <a:rPr lang="en-US" sz="4000" b="1" dirty="0">
                <a:solidFill>
                  <a:srgbClr val="2F6690"/>
                </a:solidFill>
                <a:latin typeface="Cambria" pitchFamily="34" charset="0"/>
                <a:ea typeface="Cambria" pitchFamily="34" charset="-122"/>
                <a:cs typeface="Cambria" pitchFamily="34" charset="-120"/>
              </a:rPr>
              <a:t>L</a:t>
            </a:r>
            <a:endParaRPr lang="en-US" sz="4000" dirty="0"/>
          </a:p>
        </p:txBody>
      </p:sp>
      <p:sp>
        <p:nvSpPr>
          <p:cNvPr id="32" name="Text 29"/>
          <p:cNvSpPr txBox="1"/>
          <p:nvPr/>
        </p:nvSpPr>
        <p:spPr>
          <a:xfrm>
            <a:off x="9043416" y="4160520"/>
            <a:ext cx="246888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Legal</a:t>
            </a:r>
            <a:endParaRPr lang="en-US" sz="1600" dirty="0"/>
          </a:p>
        </p:txBody>
      </p:sp>
      <p:sp>
        <p:nvSpPr>
          <p:cNvPr id="33" name="Text 30"/>
          <p:cNvSpPr txBox="1"/>
          <p:nvPr/>
        </p:nvSpPr>
        <p:spPr>
          <a:xfrm>
            <a:off x="8311896" y="4800600"/>
            <a:ext cx="3108960" cy="5486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New licensing regime by 2027</a:t>
            </a:r>
            <a:endParaRPr lang="en-US" sz="1400" dirty="0"/>
          </a:p>
        </p:txBody>
      </p:sp>
      <p:sp>
        <p:nvSpPr>
          <p:cNvPr id="34" name="Text 31"/>
          <p:cNvSpPr txBox="1"/>
          <p:nvPr/>
        </p:nvSpPr>
        <p:spPr>
          <a:xfrm>
            <a:off x="8311896" y="5349240"/>
            <a:ext cx="310896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Impact: High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Strategy and structure have changed, but systems and skills have not caught up</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organizational diagnostic</a:t>
            </a:r>
            <a:endParaRPr lang="en-US" sz="1000" dirty="0"/>
          </a:p>
        </p:txBody>
      </p:sp>
      <p:sp>
        <p:nvSpPr>
          <p:cNvPr id="5" name="Shape 2"/>
          <p:cNvSpPr/>
          <p:nvPr/>
        </p:nvSpPr>
        <p:spPr>
          <a:xfrm>
            <a:off x="4023360" y="1965960"/>
            <a:ext cx="914" cy="1828800"/>
          </a:xfrm>
          <a:prstGeom prst="line">
            <a:avLst/>
          </a:prstGeom>
          <a:noFill/>
          <a:ln w="19050">
            <a:solidFill>
              <a:srgbClr val="BFC8D2"/>
            </a:solidFill>
            <a:prstDash val="solid"/>
          </a:ln>
        </p:spPr>
      </p:sp>
      <p:sp>
        <p:nvSpPr>
          <p:cNvPr id="6" name="Shape 3"/>
          <p:cNvSpPr/>
          <p:nvPr/>
        </p:nvSpPr>
        <p:spPr>
          <a:xfrm flipH="1">
            <a:off x="4023360" y="2880360"/>
            <a:ext cx="1583787" cy="914400"/>
          </a:xfrm>
          <a:prstGeom prst="line">
            <a:avLst/>
          </a:prstGeom>
          <a:noFill/>
          <a:ln w="19050">
            <a:solidFill>
              <a:srgbClr val="BFC8D2"/>
            </a:solidFill>
            <a:prstDash val="solid"/>
          </a:ln>
        </p:spPr>
      </p:sp>
      <p:sp>
        <p:nvSpPr>
          <p:cNvPr id="7" name="Shape 4"/>
          <p:cNvSpPr/>
          <p:nvPr/>
        </p:nvSpPr>
        <p:spPr>
          <a:xfrm>
            <a:off x="4023360" y="3794760"/>
            <a:ext cx="1583787" cy="914400"/>
          </a:xfrm>
          <a:prstGeom prst="line">
            <a:avLst/>
          </a:prstGeom>
          <a:noFill/>
          <a:ln w="19050">
            <a:solidFill>
              <a:srgbClr val="BFC8D2"/>
            </a:solidFill>
            <a:prstDash val="solid"/>
          </a:ln>
        </p:spPr>
      </p:sp>
      <p:sp>
        <p:nvSpPr>
          <p:cNvPr id="8" name="Shape 5"/>
          <p:cNvSpPr/>
          <p:nvPr/>
        </p:nvSpPr>
        <p:spPr>
          <a:xfrm>
            <a:off x="4023360" y="3794760"/>
            <a:ext cx="914" cy="1828800"/>
          </a:xfrm>
          <a:prstGeom prst="line">
            <a:avLst/>
          </a:prstGeom>
          <a:noFill/>
          <a:ln w="19050">
            <a:solidFill>
              <a:srgbClr val="BFC8D2"/>
            </a:solidFill>
            <a:prstDash val="solid"/>
          </a:ln>
        </p:spPr>
      </p:sp>
      <p:sp>
        <p:nvSpPr>
          <p:cNvPr id="9" name="Shape 6"/>
          <p:cNvSpPr/>
          <p:nvPr/>
        </p:nvSpPr>
        <p:spPr>
          <a:xfrm flipH="1">
            <a:off x="2439573" y="3794760"/>
            <a:ext cx="1583787" cy="914400"/>
          </a:xfrm>
          <a:prstGeom prst="line">
            <a:avLst/>
          </a:prstGeom>
          <a:noFill/>
          <a:ln w="19050">
            <a:solidFill>
              <a:srgbClr val="BFC8D2"/>
            </a:solidFill>
            <a:prstDash val="solid"/>
          </a:ln>
        </p:spPr>
      </p:sp>
      <p:sp>
        <p:nvSpPr>
          <p:cNvPr id="10" name="Shape 7"/>
          <p:cNvSpPr/>
          <p:nvPr/>
        </p:nvSpPr>
        <p:spPr>
          <a:xfrm>
            <a:off x="2439573" y="2880360"/>
            <a:ext cx="1583787" cy="914400"/>
          </a:xfrm>
          <a:prstGeom prst="line">
            <a:avLst/>
          </a:prstGeom>
          <a:noFill/>
          <a:ln w="19050">
            <a:solidFill>
              <a:srgbClr val="BFC8D2"/>
            </a:solidFill>
            <a:prstDash val="solid"/>
          </a:ln>
        </p:spPr>
      </p:sp>
      <p:sp>
        <p:nvSpPr>
          <p:cNvPr id="11" name="Shape 8"/>
          <p:cNvSpPr/>
          <p:nvPr/>
        </p:nvSpPr>
        <p:spPr>
          <a:xfrm>
            <a:off x="3246120" y="3017520"/>
            <a:ext cx="1554480" cy="1554480"/>
          </a:xfrm>
          <a:prstGeom prst="ellipse">
            <a:avLst/>
          </a:prstGeom>
          <a:solidFill>
            <a:srgbClr val="13294B"/>
          </a:solidFill>
          <a:ln/>
        </p:spPr>
      </p:sp>
      <p:sp>
        <p:nvSpPr>
          <p:cNvPr id="12" name="Text 9"/>
          <p:cNvSpPr txBox="1"/>
          <p:nvPr/>
        </p:nvSpPr>
        <p:spPr>
          <a:xfrm>
            <a:off x="3246120" y="3017520"/>
            <a:ext cx="1554480" cy="1554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Shared values</a:t>
            </a:r>
            <a:endParaRPr lang="en-US" sz="1400" dirty="0"/>
          </a:p>
        </p:txBody>
      </p:sp>
      <p:sp>
        <p:nvSpPr>
          <p:cNvPr id="13" name="Shape 10"/>
          <p:cNvSpPr/>
          <p:nvPr/>
        </p:nvSpPr>
        <p:spPr>
          <a:xfrm>
            <a:off x="3364992" y="1307592"/>
            <a:ext cx="1316736" cy="1316736"/>
          </a:xfrm>
          <a:prstGeom prst="ellipse">
            <a:avLst/>
          </a:prstGeom>
          <a:solidFill>
            <a:srgbClr val="F2F5F8"/>
          </a:solidFill>
          <a:ln w="25400">
            <a:solidFill>
              <a:srgbClr val="FFFFFF"/>
            </a:solidFill>
            <a:prstDash val="solid"/>
          </a:ln>
        </p:spPr>
      </p:sp>
      <p:sp>
        <p:nvSpPr>
          <p:cNvPr id="14" name="Text 11"/>
          <p:cNvSpPr txBox="1"/>
          <p:nvPr/>
        </p:nvSpPr>
        <p:spPr>
          <a:xfrm>
            <a:off x="3364992" y="1307592"/>
            <a:ext cx="1316736" cy="1316736"/>
          </a:xfrm>
          <a:prstGeom prst="rect">
            <a:avLst/>
          </a:prstGeom>
          <a:noFill/>
          <a:ln/>
        </p:spPr>
        <p:txBody>
          <a:bodyPr wrap="square" lIns="0" tIns="0" rIns="0" bIns="0" rtlCol="0" anchor="ctr"/>
          <a:lstStyle/>
          <a:p>
            <a:pPr algn="ctr" indent="0" marL="0">
              <a:buNone/>
            </a:pPr>
            <a:r>
              <a:rPr lang="en-US" sz="1300" b="1" dirty="0">
                <a:solidFill>
                  <a:srgbClr val="13294B"/>
                </a:solidFill>
                <a:latin typeface="Calibri" pitchFamily="34" charset="0"/>
                <a:ea typeface="Calibri" pitchFamily="34" charset="-122"/>
                <a:cs typeface="Calibri" pitchFamily="34" charset="-120"/>
              </a:rPr>
              <a:t>Strategy</a:t>
            </a:r>
            <a:endParaRPr lang="en-US" sz="1300" dirty="0"/>
          </a:p>
        </p:txBody>
      </p:sp>
      <p:sp>
        <p:nvSpPr>
          <p:cNvPr id="15" name="Shape 12"/>
          <p:cNvSpPr/>
          <p:nvPr/>
        </p:nvSpPr>
        <p:spPr>
          <a:xfrm>
            <a:off x="4948779" y="2221992"/>
            <a:ext cx="1316736" cy="1316736"/>
          </a:xfrm>
          <a:prstGeom prst="ellipse">
            <a:avLst/>
          </a:prstGeom>
          <a:solidFill>
            <a:srgbClr val="F2F5F8"/>
          </a:solidFill>
          <a:ln w="25400">
            <a:solidFill>
              <a:srgbClr val="FFFFFF"/>
            </a:solidFill>
            <a:prstDash val="solid"/>
          </a:ln>
        </p:spPr>
      </p:sp>
      <p:sp>
        <p:nvSpPr>
          <p:cNvPr id="16" name="Text 13"/>
          <p:cNvSpPr txBox="1"/>
          <p:nvPr/>
        </p:nvSpPr>
        <p:spPr>
          <a:xfrm>
            <a:off x="4948779" y="2221992"/>
            <a:ext cx="1316736" cy="1316736"/>
          </a:xfrm>
          <a:prstGeom prst="rect">
            <a:avLst/>
          </a:prstGeom>
          <a:noFill/>
          <a:ln/>
        </p:spPr>
        <p:txBody>
          <a:bodyPr wrap="square" lIns="0" tIns="0" rIns="0" bIns="0" rtlCol="0" anchor="ctr"/>
          <a:lstStyle/>
          <a:p>
            <a:pPr algn="ctr" indent="0" marL="0">
              <a:buNone/>
            </a:pPr>
            <a:r>
              <a:rPr lang="en-US" sz="1300" b="1" dirty="0">
                <a:solidFill>
                  <a:srgbClr val="13294B"/>
                </a:solidFill>
                <a:latin typeface="Calibri" pitchFamily="34" charset="0"/>
                <a:ea typeface="Calibri" pitchFamily="34" charset="-122"/>
                <a:cs typeface="Calibri" pitchFamily="34" charset="-120"/>
              </a:rPr>
              <a:t>Structure</a:t>
            </a:r>
            <a:endParaRPr lang="en-US" sz="1300" dirty="0"/>
          </a:p>
        </p:txBody>
      </p:sp>
      <p:sp>
        <p:nvSpPr>
          <p:cNvPr id="17" name="Shape 14"/>
          <p:cNvSpPr/>
          <p:nvPr/>
        </p:nvSpPr>
        <p:spPr>
          <a:xfrm>
            <a:off x="4948779" y="4050792"/>
            <a:ext cx="1316736" cy="1316736"/>
          </a:xfrm>
          <a:prstGeom prst="ellipse">
            <a:avLst/>
          </a:prstGeom>
          <a:solidFill>
            <a:srgbClr val="2F6690"/>
          </a:solidFill>
          <a:ln w="25400">
            <a:solidFill>
              <a:srgbClr val="FFFFFF"/>
            </a:solidFill>
            <a:prstDash val="solid"/>
          </a:ln>
        </p:spPr>
      </p:sp>
      <p:sp>
        <p:nvSpPr>
          <p:cNvPr id="18" name="Text 15"/>
          <p:cNvSpPr txBox="1"/>
          <p:nvPr/>
        </p:nvSpPr>
        <p:spPr>
          <a:xfrm>
            <a:off x="4948779" y="40507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Systems</a:t>
            </a:r>
            <a:endParaRPr lang="en-US" sz="1300" dirty="0"/>
          </a:p>
        </p:txBody>
      </p:sp>
      <p:sp>
        <p:nvSpPr>
          <p:cNvPr id="19" name="Shape 16"/>
          <p:cNvSpPr/>
          <p:nvPr/>
        </p:nvSpPr>
        <p:spPr>
          <a:xfrm>
            <a:off x="3364992" y="4965192"/>
            <a:ext cx="1316736" cy="1316736"/>
          </a:xfrm>
          <a:prstGeom prst="ellipse">
            <a:avLst/>
          </a:prstGeom>
          <a:solidFill>
            <a:srgbClr val="F2F5F8"/>
          </a:solidFill>
          <a:ln w="25400">
            <a:solidFill>
              <a:srgbClr val="FFFFFF"/>
            </a:solidFill>
            <a:prstDash val="solid"/>
          </a:ln>
        </p:spPr>
      </p:sp>
      <p:sp>
        <p:nvSpPr>
          <p:cNvPr id="20" name="Text 17"/>
          <p:cNvSpPr txBox="1"/>
          <p:nvPr/>
        </p:nvSpPr>
        <p:spPr>
          <a:xfrm>
            <a:off x="3364992" y="4965192"/>
            <a:ext cx="1316736" cy="1316736"/>
          </a:xfrm>
          <a:prstGeom prst="rect">
            <a:avLst/>
          </a:prstGeom>
          <a:noFill/>
          <a:ln/>
        </p:spPr>
        <p:txBody>
          <a:bodyPr wrap="square" lIns="0" tIns="0" rIns="0" bIns="0" rtlCol="0" anchor="ctr"/>
          <a:lstStyle/>
          <a:p>
            <a:pPr algn="ctr" indent="0" marL="0">
              <a:buNone/>
            </a:pPr>
            <a:r>
              <a:rPr lang="en-US" sz="1300" b="1" dirty="0">
                <a:solidFill>
                  <a:srgbClr val="13294B"/>
                </a:solidFill>
                <a:latin typeface="Calibri" pitchFamily="34" charset="0"/>
                <a:ea typeface="Calibri" pitchFamily="34" charset="-122"/>
                <a:cs typeface="Calibri" pitchFamily="34" charset="-120"/>
              </a:rPr>
              <a:t>Style</a:t>
            </a:r>
            <a:endParaRPr lang="en-US" sz="1300" dirty="0"/>
          </a:p>
        </p:txBody>
      </p:sp>
      <p:sp>
        <p:nvSpPr>
          <p:cNvPr id="21" name="Shape 18"/>
          <p:cNvSpPr/>
          <p:nvPr/>
        </p:nvSpPr>
        <p:spPr>
          <a:xfrm>
            <a:off x="1781205" y="4050792"/>
            <a:ext cx="1316736" cy="1316736"/>
          </a:xfrm>
          <a:prstGeom prst="ellipse">
            <a:avLst/>
          </a:prstGeom>
          <a:solidFill>
            <a:srgbClr val="F2F5F8"/>
          </a:solidFill>
          <a:ln w="25400">
            <a:solidFill>
              <a:srgbClr val="FFFFFF"/>
            </a:solidFill>
            <a:prstDash val="solid"/>
          </a:ln>
        </p:spPr>
      </p:sp>
      <p:sp>
        <p:nvSpPr>
          <p:cNvPr id="22" name="Text 19"/>
          <p:cNvSpPr txBox="1"/>
          <p:nvPr/>
        </p:nvSpPr>
        <p:spPr>
          <a:xfrm>
            <a:off x="1781205" y="4050792"/>
            <a:ext cx="1316736" cy="1316736"/>
          </a:xfrm>
          <a:prstGeom prst="rect">
            <a:avLst/>
          </a:prstGeom>
          <a:noFill/>
          <a:ln/>
        </p:spPr>
        <p:txBody>
          <a:bodyPr wrap="square" lIns="0" tIns="0" rIns="0" bIns="0" rtlCol="0" anchor="ctr"/>
          <a:lstStyle/>
          <a:p>
            <a:pPr algn="ctr" indent="0" marL="0">
              <a:buNone/>
            </a:pPr>
            <a:r>
              <a:rPr lang="en-US" sz="1300" b="1" dirty="0">
                <a:solidFill>
                  <a:srgbClr val="13294B"/>
                </a:solidFill>
                <a:latin typeface="Calibri" pitchFamily="34" charset="0"/>
                <a:ea typeface="Calibri" pitchFamily="34" charset="-122"/>
                <a:cs typeface="Calibri" pitchFamily="34" charset="-120"/>
              </a:rPr>
              <a:t>Staff</a:t>
            </a:r>
            <a:endParaRPr lang="en-US" sz="1300" dirty="0"/>
          </a:p>
        </p:txBody>
      </p:sp>
      <p:sp>
        <p:nvSpPr>
          <p:cNvPr id="23" name="Shape 20"/>
          <p:cNvSpPr/>
          <p:nvPr/>
        </p:nvSpPr>
        <p:spPr>
          <a:xfrm>
            <a:off x="1781205" y="2221992"/>
            <a:ext cx="1316736" cy="1316736"/>
          </a:xfrm>
          <a:prstGeom prst="ellipse">
            <a:avLst/>
          </a:prstGeom>
          <a:solidFill>
            <a:srgbClr val="2F6690"/>
          </a:solidFill>
          <a:ln w="25400">
            <a:solidFill>
              <a:srgbClr val="FFFFFF"/>
            </a:solidFill>
            <a:prstDash val="solid"/>
          </a:ln>
        </p:spPr>
      </p:sp>
      <p:sp>
        <p:nvSpPr>
          <p:cNvPr id="24" name="Text 21"/>
          <p:cNvSpPr txBox="1"/>
          <p:nvPr/>
        </p:nvSpPr>
        <p:spPr>
          <a:xfrm>
            <a:off x="1781205" y="22219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Skills</a:t>
            </a:r>
            <a:endParaRPr lang="en-US" sz="1300" dirty="0"/>
          </a:p>
        </p:txBody>
      </p:sp>
      <p:sp>
        <p:nvSpPr>
          <p:cNvPr id="25" name="Shape 22"/>
          <p:cNvSpPr/>
          <p:nvPr/>
        </p:nvSpPr>
        <p:spPr>
          <a:xfrm>
            <a:off x="7498080" y="1783080"/>
            <a:ext cx="4142232" cy="4023360"/>
          </a:xfrm>
          <a:prstGeom prst="roundRect">
            <a:avLst>
              <a:gd name="adj" fmla="val 1818"/>
            </a:avLst>
          </a:prstGeom>
          <a:solidFill>
            <a:srgbClr val="F2F5F8"/>
          </a:solidFill>
          <a:ln/>
        </p:spPr>
      </p:sp>
      <p:sp>
        <p:nvSpPr>
          <p:cNvPr id="26" name="Text 2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Out of line</a:t>
            </a:r>
            <a:endParaRPr lang="en-US" sz="1600" dirty="0"/>
          </a:p>
        </p:txBody>
      </p:sp>
      <p:sp>
        <p:nvSpPr>
          <p:cNvPr id="27" name="Text 24"/>
          <p:cNvSpPr txBox="1"/>
          <p:nvPr/>
        </p:nvSpPr>
        <p:spPr>
          <a:xfrm>
            <a:off x="7772400" y="2514600"/>
            <a:ext cx="3657600" cy="2926080"/>
          </a:xfrm>
          <a:prstGeom prst="rect">
            <a:avLst/>
          </a:prstGeom>
          <a:noFill/>
          <a:ln/>
        </p:spPr>
        <p:txBody>
          <a:bodyPr wrap="square" lIns="0" tIns="0" rIns="0" bIns="0" rtlCol="0" anchor="t"/>
          <a:lstStyle/>
          <a:p>
            <a:pPr indent="0" marL="0">
              <a:buNone/>
            </a:pPr>
            <a:r>
              <a:rPr lang="en-US" sz="1500" b="1" dirty="0">
                <a:solidFill>
                  <a:srgbClr val="13294B"/>
                </a:solidFill>
                <a:latin typeface="Calibri" pitchFamily="34" charset="0"/>
                <a:ea typeface="Calibri" pitchFamily="34" charset="-122"/>
                <a:cs typeface="Calibri" pitchFamily="34" charset="-120"/>
              </a:rPr>
              <a:t>Systems: </a:t>
            </a:r>
            <a:pPr indent="0" marL="0">
              <a:buNone/>
            </a:pPr>
            <a:r>
              <a:rPr lang="en-US" sz="1500" dirty="0">
                <a:solidFill>
                  <a:srgbClr val="13294B"/>
                </a:solidFill>
                <a:latin typeface="Calibri" pitchFamily="34" charset="0"/>
                <a:ea typeface="Calibri" pitchFamily="34" charset="-122"/>
                <a:cs typeface="Calibri" pitchFamily="34" charset="-120"/>
              </a:rPr>
              <a:t>reporting still tracks the old business lines</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3294B"/>
                </a:solidFill>
                <a:latin typeface="Calibri" pitchFamily="34" charset="0"/>
                <a:ea typeface="Calibri" pitchFamily="34" charset="-122"/>
                <a:cs typeface="Calibri" pitchFamily="34" charset="-120"/>
              </a:rPr>
              <a:t>Skills: </a:t>
            </a:r>
            <a:pPr indent="0" marL="0">
              <a:buNone/>
            </a:pPr>
            <a:r>
              <a:rPr lang="en-US" sz="1500" dirty="0">
                <a:solidFill>
                  <a:srgbClr val="13294B"/>
                </a:solidFill>
                <a:latin typeface="Calibri" pitchFamily="34" charset="0"/>
                <a:ea typeface="Calibri" pitchFamily="34" charset="-122"/>
                <a:cs typeface="Calibri" pitchFamily="34" charset="-120"/>
              </a:rPr>
              <a:t>few people have run the new type of work</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Today's core business funds the next two horizons, and Horizon 2 needs more investment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a:t>
            </a:r>
            <a:endParaRPr lang="en-US" sz="1000" dirty="0"/>
          </a:p>
        </p:txBody>
      </p:sp>
      <p:graphicFrame>
        <p:nvGraphicFramePr>
          <p:cNvPr id="5" name="Chart 0" descr=""/>
          <p:cNvGraphicFramePr/>
          <p:nvPr/>
        </p:nvGraphicFramePr>
        <p:xfrm>
          <a:off x="548640" y="1691640"/>
          <a:ext cx="7223760" cy="40233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3840480" y="1783080"/>
            <a:ext cx="54864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H1</a:t>
            </a:r>
            <a:endParaRPr lang="en-US" sz="1600" dirty="0"/>
          </a:p>
        </p:txBody>
      </p:sp>
      <p:sp>
        <p:nvSpPr>
          <p:cNvPr id="7" name="Text 3"/>
          <p:cNvSpPr txBox="1"/>
          <p:nvPr/>
        </p:nvSpPr>
        <p:spPr>
          <a:xfrm>
            <a:off x="5257800" y="3657600"/>
            <a:ext cx="5486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H2</a:t>
            </a:r>
            <a:endParaRPr lang="en-US" sz="1600" dirty="0"/>
          </a:p>
        </p:txBody>
      </p:sp>
      <p:sp>
        <p:nvSpPr>
          <p:cNvPr id="8" name="Text 4"/>
          <p:cNvSpPr txBox="1"/>
          <p:nvPr/>
        </p:nvSpPr>
        <p:spPr>
          <a:xfrm>
            <a:off x="6263640" y="4617720"/>
            <a:ext cx="548640" cy="365760"/>
          </a:xfrm>
          <a:prstGeom prst="rect">
            <a:avLst/>
          </a:prstGeom>
          <a:noFill/>
          <a:ln/>
        </p:spPr>
        <p:txBody>
          <a:bodyPr wrap="square" lIns="0" tIns="0" rIns="0" bIns="0" rtlCol="0" anchor="t"/>
          <a:lstStyle/>
          <a:p>
            <a:pPr indent="0" marL="0">
              <a:buNone/>
            </a:pPr>
            <a:r>
              <a:rPr lang="en-US" sz="1600" b="1" dirty="0">
                <a:solidFill>
                  <a:srgbClr val="7F8C9A"/>
                </a:solidFill>
                <a:latin typeface="Calibri" pitchFamily="34" charset="0"/>
                <a:ea typeface="Calibri" pitchFamily="34" charset="-122"/>
                <a:cs typeface="Calibri" pitchFamily="34" charset="-120"/>
              </a:rPr>
              <a:t>H3</a:t>
            </a:r>
            <a:endParaRPr lang="en-US" sz="1600" dirty="0"/>
          </a:p>
        </p:txBody>
      </p:sp>
      <p:sp>
        <p:nvSpPr>
          <p:cNvPr id="9" name="Text 5"/>
          <p:cNvSpPr txBox="1"/>
          <p:nvPr/>
        </p:nvSpPr>
        <p:spPr>
          <a:xfrm>
            <a:off x="548640" y="1691640"/>
            <a:ext cx="914400" cy="274320"/>
          </a:xfrm>
          <a:prstGeom prst="rect">
            <a:avLst/>
          </a:prstGeom>
          <a:noFill/>
          <a:ln/>
        </p:spPr>
        <p:txBody>
          <a:bodyPr wrap="square" lIns="0" tIns="0" rIns="0" bIns="0" rtlCol="0" anchor="t"/>
          <a:lstStyle/>
          <a:p>
            <a:pPr indent="0" marL="0">
              <a:buNone/>
            </a:pPr>
            <a:r>
              <a:rPr lang="en-US" sz="1200" dirty="0">
                <a:solidFill>
                  <a:srgbClr val="4A5868"/>
                </a:solidFill>
                <a:latin typeface="Calibri" pitchFamily="34" charset="0"/>
                <a:ea typeface="Calibri" pitchFamily="34" charset="-122"/>
                <a:cs typeface="Calibri" pitchFamily="34" charset="-120"/>
              </a:rPr>
              <a:t>Value</a:t>
            </a:r>
            <a:endParaRPr lang="en-US" sz="1200" dirty="0"/>
          </a:p>
        </p:txBody>
      </p:sp>
      <p:sp>
        <p:nvSpPr>
          <p:cNvPr id="10" name="Shape 6"/>
          <p:cNvSpPr/>
          <p:nvPr/>
        </p:nvSpPr>
        <p:spPr>
          <a:xfrm>
            <a:off x="8138160" y="1783080"/>
            <a:ext cx="3502152" cy="1188720"/>
          </a:xfrm>
          <a:prstGeom prst="roundRect">
            <a:avLst>
              <a:gd name="adj" fmla="val 6154"/>
            </a:avLst>
          </a:prstGeom>
          <a:solidFill>
            <a:srgbClr val="F2F5F8"/>
          </a:solidFill>
          <a:ln/>
        </p:spPr>
      </p:sp>
      <p:sp>
        <p:nvSpPr>
          <p:cNvPr id="11" name="Text 7"/>
          <p:cNvSpPr txBox="1"/>
          <p:nvPr/>
        </p:nvSpPr>
        <p:spPr>
          <a:xfrm>
            <a:off x="8366760" y="1892808"/>
            <a:ext cx="310896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Horizon 1</a:t>
            </a:r>
            <a:endParaRPr lang="en-US" sz="1600" dirty="0"/>
          </a:p>
        </p:txBody>
      </p:sp>
      <p:sp>
        <p:nvSpPr>
          <p:cNvPr id="12" name="Text 8"/>
          <p:cNvSpPr txBox="1"/>
          <p:nvPr/>
        </p:nvSpPr>
        <p:spPr>
          <a:xfrm>
            <a:off x="8366760" y="2240280"/>
            <a:ext cx="3108960" cy="365760"/>
          </a:xfrm>
          <a:prstGeom prst="rect">
            <a:avLst/>
          </a:prstGeom>
          <a:noFill/>
          <a:ln/>
        </p:spPr>
        <p:txBody>
          <a:bodyPr wrap="square" lIns="0" tIns="0" rIns="0" bIns="0" rtlCol="0" anchor="t"/>
          <a:lstStyle/>
          <a:p>
            <a:pPr indent="0" marL="0">
              <a:buNone/>
            </a:pPr>
            <a:r>
              <a:rPr lang="en-US" sz="1400" dirty="0">
                <a:solidFill>
                  <a:srgbClr val="13294B"/>
                </a:solidFill>
                <a:latin typeface="Calibri" pitchFamily="34" charset="0"/>
                <a:ea typeface="Calibri" pitchFamily="34" charset="-122"/>
                <a:cs typeface="Calibri" pitchFamily="34" charset="-120"/>
              </a:rPr>
              <a:t>Defend and extend the core</a:t>
            </a:r>
            <a:endParaRPr lang="en-US" sz="1400" dirty="0"/>
          </a:p>
        </p:txBody>
      </p:sp>
      <p:sp>
        <p:nvSpPr>
          <p:cNvPr id="13" name="Text 9"/>
          <p:cNvSpPr txBox="1"/>
          <p:nvPr/>
        </p:nvSpPr>
        <p:spPr>
          <a:xfrm>
            <a:off x="8366760" y="2560320"/>
            <a:ext cx="31089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70% of investment</a:t>
            </a:r>
            <a:endParaRPr lang="en-US" sz="1300" dirty="0"/>
          </a:p>
        </p:txBody>
      </p:sp>
      <p:sp>
        <p:nvSpPr>
          <p:cNvPr id="14" name="Shape 10"/>
          <p:cNvSpPr/>
          <p:nvPr/>
        </p:nvSpPr>
        <p:spPr>
          <a:xfrm>
            <a:off x="8138160" y="3154680"/>
            <a:ext cx="3502152" cy="1188720"/>
          </a:xfrm>
          <a:prstGeom prst="roundRect">
            <a:avLst>
              <a:gd name="adj" fmla="val 6154"/>
            </a:avLst>
          </a:prstGeom>
          <a:solidFill>
            <a:srgbClr val="E6EEF5"/>
          </a:solidFill>
          <a:ln/>
        </p:spPr>
      </p:sp>
      <p:sp>
        <p:nvSpPr>
          <p:cNvPr id="15" name="Text 11"/>
          <p:cNvSpPr txBox="1"/>
          <p:nvPr/>
        </p:nvSpPr>
        <p:spPr>
          <a:xfrm>
            <a:off x="8366760" y="3264408"/>
            <a:ext cx="310896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Horizon 2</a:t>
            </a:r>
            <a:endParaRPr lang="en-US" sz="1600" dirty="0"/>
          </a:p>
        </p:txBody>
      </p:sp>
      <p:sp>
        <p:nvSpPr>
          <p:cNvPr id="16" name="Text 12"/>
          <p:cNvSpPr txBox="1"/>
          <p:nvPr/>
        </p:nvSpPr>
        <p:spPr>
          <a:xfrm>
            <a:off x="8366760" y="3611880"/>
            <a:ext cx="3108960" cy="365760"/>
          </a:xfrm>
          <a:prstGeom prst="rect">
            <a:avLst/>
          </a:prstGeom>
          <a:noFill/>
          <a:ln/>
        </p:spPr>
        <p:txBody>
          <a:bodyPr wrap="square" lIns="0" tIns="0" rIns="0" bIns="0" rtlCol="0" anchor="t"/>
          <a:lstStyle/>
          <a:p>
            <a:pPr indent="0" marL="0">
              <a:buNone/>
            </a:pPr>
            <a:r>
              <a:rPr lang="en-US" sz="1400" dirty="0">
                <a:solidFill>
                  <a:srgbClr val="13294B"/>
                </a:solidFill>
                <a:latin typeface="Calibri" pitchFamily="34" charset="0"/>
                <a:ea typeface="Calibri" pitchFamily="34" charset="-122"/>
                <a:cs typeface="Calibri" pitchFamily="34" charset="-120"/>
              </a:rPr>
              <a:t>Build emerging businesses</a:t>
            </a:r>
            <a:endParaRPr lang="en-US" sz="1400" dirty="0"/>
          </a:p>
        </p:txBody>
      </p:sp>
      <p:sp>
        <p:nvSpPr>
          <p:cNvPr id="17" name="Text 13"/>
          <p:cNvSpPr txBox="1"/>
          <p:nvPr/>
        </p:nvSpPr>
        <p:spPr>
          <a:xfrm>
            <a:off x="8366760" y="3931920"/>
            <a:ext cx="31089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20% of investment</a:t>
            </a:r>
            <a:endParaRPr lang="en-US" sz="1300" dirty="0"/>
          </a:p>
        </p:txBody>
      </p:sp>
      <p:sp>
        <p:nvSpPr>
          <p:cNvPr id="18" name="Shape 14"/>
          <p:cNvSpPr/>
          <p:nvPr/>
        </p:nvSpPr>
        <p:spPr>
          <a:xfrm>
            <a:off x="8138160" y="4526280"/>
            <a:ext cx="3502152" cy="1188720"/>
          </a:xfrm>
          <a:prstGeom prst="roundRect">
            <a:avLst>
              <a:gd name="adj" fmla="val 6154"/>
            </a:avLst>
          </a:prstGeom>
          <a:solidFill>
            <a:srgbClr val="F2F5F8"/>
          </a:solidFill>
          <a:ln/>
        </p:spPr>
      </p:sp>
      <p:sp>
        <p:nvSpPr>
          <p:cNvPr id="19" name="Text 15"/>
          <p:cNvSpPr txBox="1"/>
          <p:nvPr/>
        </p:nvSpPr>
        <p:spPr>
          <a:xfrm>
            <a:off x="8366760" y="4636008"/>
            <a:ext cx="3108960" cy="365760"/>
          </a:xfrm>
          <a:prstGeom prst="rect">
            <a:avLst/>
          </a:prstGeom>
          <a:noFill/>
          <a:ln/>
        </p:spPr>
        <p:txBody>
          <a:bodyPr wrap="square" lIns="0" tIns="0" rIns="0" bIns="0" rtlCol="0" anchor="t"/>
          <a:lstStyle/>
          <a:p>
            <a:pPr indent="0" marL="0">
              <a:buNone/>
            </a:pPr>
            <a:r>
              <a:rPr lang="en-US" sz="1600" b="1" dirty="0">
                <a:solidFill>
                  <a:srgbClr val="7F8C9A"/>
                </a:solidFill>
                <a:latin typeface="Calibri" pitchFamily="34" charset="0"/>
                <a:ea typeface="Calibri" pitchFamily="34" charset="-122"/>
                <a:cs typeface="Calibri" pitchFamily="34" charset="-120"/>
              </a:rPr>
              <a:t>Horizon 3</a:t>
            </a:r>
            <a:endParaRPr lang="en-US" sz="1600" dirty="0"/>
          </a:p>
        </p:txBody>
      </p:sp>
      <p:sp>
        <p:nvSpPr>
          <p:cNvPr id="20" name="Text 16"/>
          <p:cNvSpPr txBox="1"/>
          <p:nvPr/>
        </p:nvSpPr>
        <p:spPr>
          <a:xfrm>
            <a:off x="8366760" y="4983480"/>
            <a:ext cx="3108960" cy="365760"/>
          </a:xfrm>
          <a:prstGeom prst="rect">
            <a:avLst/>
          </a:prstGeom>
          <a:noFill/>
          <a:ln/>
        </p:spPr>
        <p:txBody>
          <a:bodyPr wrap="square" lIns="0" tIns="0" rIns="0" bIns="0" rtlCol="0" anchor="t"/>
          <a:lstStyle/>
          <a:p>
            <a:pPr indent="0" marL="0">
              <a:buNone/>
            </a:pPr>
            <a:r>
              <a:rPr lang="en-US" sz="1400" dirty="0">
                <a:solidFill>
                  <a:srgbClr val="13294B"/>
                </a:solidFill>
                <a:latin typeface="Calibri" pitchFamily="34" charset="0"/>
                <a:ea typeface="Calibri" pitchFamily="34" charset="-122"/>
                <a:cs typeface="Calibri" pitchFamily="34" charset="-120"/>
              </a:rPr>
              <a:t>Create options for the future</a:t>
            </a:r>
            <a:endParaRPr lang="en-US" sz="1400" dirty="0"/>
          </a:p>
        </p:txBody>
      </p:sp>
      <p:sp>
        <p:nvSpPr>
          <p:cNvPr id="21" name="Text 17"/>
          <p:cNvSpPr txBox="1"/>
          <p:nvPr/>
        </p:nvSpPr>
        <p:spPr>
          <a:xfrm>
            <a:off x="8366760" y="5303520"/>
            <a:ext cx="3108960" cy="3200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10% of investment</a:t>
            </a:r>
            <a:endParaRPr lang="en-US" sz="1300" dirty="0"/>
          </a:p>
        </p:txBody>
      </p:sp>
      <p:sp>
        <p:nvSpPr>
          <p:cNvPr id="22" name="Shape 18"/>
          <p:cNvSpPr/>
          <p:nvPr/>
        </p:nvSpPr>
        <p:spPr>
          <a:xfrm>
            <a:off x="548640" y="5760720"/>
            <a:ext cx="7223760" cy="0"/>
          </a:xfrm>
          <a:prstGeom prst="line">
            <a:avLst/>
          </a:prstGeom>
          <a:noFill/>
          <a:ln w="12700">
            <a:solidFill>
              <a:srgbClr val="BFC8D2"/>
            </a:solidFill>
            <a:prstDash val="solid"/>
          </a:ln>
        </p:spPr>
      </p:sp>
      <p:sp>
        <p:nvSpPr>
          <p:cNvPr id="23" name="Text 19"/>
          <p:cNvSpPr txBox="1"/>
          <p:nvPr/>
        </p:nvSpPr>
        <p:spPr>
          <a:xfrm>
            <a:off x="548640" y="5806440"/>
            <a:ext cx="7223760" cy="274320"/>
          </a:xfrm>
          <a:prstGeom prst="rect">
            <a:avLst/>
          </a:prstGeom>
          <a:noFill/>
          <a:ln/>
        </p:spPr>
        <p:txBody>
          <a:bodyPr wrap="square" lIns="0" tIns="0" rIns="0" bIns="0" rtlCol="0" anchor="t"/>
          <a:lstStyle/>
          <a:p>
            <a:pPr algn="ctr" indent="0" marL="0">
              <a:buNone/>
            </a:pPr>
            <a:r>
              <a:rPr lang="en-US" sz="1200" dirty="0">
                <a:solidFill>
                  <a:srgbClr val="4A5868"/>
                </a:solidFill>
                <a:latin typeface="Calibri" pitchFamily="34" charset="0"/>
                <a:ea typeface="Calibri" pitchFamily="34" charset="-122"/>
                <a:cs typeface="Calibri" pitchFamily="34" charset="-120"/>
              </a:rPr>
              <a:t>Time  →</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are most frustrated at setup, which is exactly where we spend the least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customer research</a:t>
            </a:r>
            <a:endParaRPr lang="en-US" sz="1000" dirty="0"/>
          </a:p>
        </p:txBody>
      </p:sp>
      <p:sp>
        <p:nvSpPr>
          <p:cNvPr id="5" name="Shape 2"/>
          <p:cNvSpPr/>
          <p:nvPr/>
        </p:nvSpPr>
        <p:spPr>
          <a:xfrm>
            <a:off x="548640" y="1691640"/>
            <a:ext cx="1783080" cy="640080"/>
          </a:xfrm>
          <a:prstGeom prst="roundRect">
            <a:avLst>
              <a:gd name="adj" fmla="val 11429"/>
            </a:avLst>
          </a:prstGeom>
          <a:solidFill>
            <a:srgbClr val="13294B"/>
          </a:solidFill>
          <a:ln/>
        </p:spPr>
      </p:sp>
      <p:sp>
        <p:nvSpPr>
          <p:cNvPr id="6" name="Text 3"/>
          <p:cNvSpPr txBox="1"/>
          <p:nvPr/>
        </p:nvSpPr>
        <p:spPr>
          <a:xfrm>
            <a:off x="5486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Discover</a:t>
            </a:r>
            <a:endParaRPr lang="en-US" sz="1500" dirty="0"/>
          </a:p>
        </p:txBody>
      </p:sp>
      <p:sp>
        <p:nvSpPr>
          <p:cNvPr id="7" name="Shape 4"/>
          <p:cNvSpPr/>
          <p:nvPr/>
        </p:nvSpPr>
        <p:spPr>
          <a:xfrm>
            <a:off x="2423160" y="1691640"/>
            <a:ext cx="1783080" cy="640080"/>
          </a:xfrm>
          <a:prstGeom prst="roundRect">
            <a:avLst>
              <a:gd name="adj" fmla="val 11429"/>
            </a:avLst>
          </a:prstGeom>
          <a:solidFill>
            <a:srgbClr val="13294B"/>
          </a:solidFill>
          <a:ln/>
        </p:spPr>
      </p:sp>
      <p:sp>
        <p:nvSpPr>
          <p:cNvPr id="8" name="Text 5"/>
          <p:cNvSpPr txBox="1"/>
          <p:nvPr/>
        </p:nvSpPr>
        <p:spPr>
          <a:xfrm>
            <a:off x="242316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Evaluate</a:t>
            </a:r>
            <a:endParaRPr lang="en-US" sz="1500" dirty="0"/>
          </a:p>
        </p:txBody>
      </p:sp>
      <p:sp>
        <p:nvSpPr>
          <p:cNvPr id="9" name="Shape 6"/>
          <p:cNvSpPr/>
          <p:nvPr/>
        </p:nvSpPr>
        <p:spPr>
          <a:xfrm>
            <a:off x="4297680" y="1691640"/>
            <a:ext cx="1783080" cy="640080"/>
          </a:xfrm>
          <a:prstGeom prst="roundRect">
            <a:avLst>
              <a:gd name="adj" fmla="val 11429"/>
            </a:avLst>
          </a:prstGeom>
          <a:solidFill>
            <a:srgbClr val="13294B"/>
          </a:solidFill>
          <a:ln/>
        </p:spPr>
      </p:sp>
      <p:sp>
        <p:nvSpPr>
          <p:cNvPr id="10" name="Text 7"/>
          <p:cNvSpPr txBox="1"/>
          <p:nvPr/>
        </p:nvSpPr>
        <p:spPr>
          <a:xfrm>
            <a:off x="429768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Buy</a:t>
            </a:r>
            <a:endParaRPr lang="en-US" sz="1500" dirty="0"/>
          </a:p>
        </p:txBody>
      </p:sp>
      <p:sp>
        <p:nvSpPr>
          <p:cNvPr id="11" name="Shape 8"/>
          <p:cNvSpPr/>
          <p:nvPr/>
        </p:nvSpPr>
        <p:spPr>
          <a:xfrm>
            <a:off x="6172200" y="1691640"/>
            <a:ext cx="1783080" cy="640080"/>
          </a:xfrm>
          <a:prstGeom prst="roundRect">
            <a:avLst>
              <a:gd name="adj" fmla="val 11429"/>
            </a:avLst>
          </a:prstGeom>
          <a:solidFill>
            <a:srgbClr val="2F6690"/>
          </a:solidFill>
          <a:ln/>
        </p:spPr>
      </p:sp>
      <p:sp>
        <p:nvSpPr>
          <p:cNvPr id="12" name="Text 9"/>
          <p:cNvSpPr txBox="1"/>
          <p:nvPr/>
        </p:nvSpPr>
        <p:spPr>
          <a:xfrm>
            <a:off x="617220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Set up</a:t>
            </a:r>
            <a:endParaRPr lang="en-US" sz="1500" dirty="0"/>
          </a:p>
        </p:txBody>
      </p:sp>
      <p:sp>
        <p:nvSpPr>
          <p:cNvPr id="13" name="Shape 10"/>
          <p:cNvSpPr/>
          <p:nvPr/>
        </p:nvSpPr>
        <p:spPr>
          <a:xfrm>
            <a:off x="8046720" y="1691640"/>
            <a:ext cx="1783080" cy="640080"/>
          </a:xfrm>
          <a:prstGeom prst="roundRect">
            <a:avLst>
              <a:gd name="adj" fmla="val 11429"/>
            </a:avLst>
          </a:prstGeom>
          <a:solidFill>
            <a:srgbClr val="13294B"/>
          </a:solidFill>
          <a:ln/>
        </p:spPr>
      </p:sp>
      <p:sp>
        <p:nvSpPr>
          <p:cNvPr id="14" name="Text 11"/>
          <p:cNvSpPr txBox="1"/>
          <p:nvPr/>
        </p:nvSpPr>
        <p:spPr>
          <a:xfrm>
            <a:off x="804672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Use</a:t>
            </a:r>
            <a:endParaRPr lang="en-US" sz="1500" dirty="0"/>
          </a:p>
        </p:txBody>
      </p:sp>
      <p:sp>
        <p:nvSpPr>
          <p:cNvPr id="15" name="Shape 12"/>
          <p:cNvSpPr/>
          <p:nvPr/>
        </p:nvSpPr>
        <p:spPr>
          <a:xfrm>
            <a:off x="9921240" y="1691640"/>
            <a:ext cx="1783080" cy="640080"/>
          </a:xfrm>
          <a:prstGeom prst="roundRect">
            <a:avLst>
              <a:gd name="adj" fmla="val 11429"/>
            </a:avLst>
          </a:prstGeom>
          <a:solidFill>
            <a:srgbClr val="13294B"/>
          </a:solidFill>
          <a:ln/>
        </p:spPr>
      </p:sp>
      <p:sp>
        <p:nvSpPr>
          <p:cNvPr id="16" name="Text 13"/>
          <p:cNvSpPr txBox="1"/>
          <p:nvPr/>
        </p:nvSpPr>
        <p:spPr>
          <a:xfrm>
            <a:off x="99212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Renew</a:t>
            </a:r>
            <a:endParaRPr lang="en-US" sz="1500" dirty="0"/>
          </a:p>
        </p:txBody>
      </p:sp>
      <p:graphicFrame>
        <p:nvGraphicFramePr>
          <p:cNvPr id="17" name="Chart 0" descr=""/>
          <p:cNvGraphicFramePr/>
          <p:nvPr/>
        </p:nvGraphicFramePr>
        <p:xfrm>
          <a:off x="548640" y="2514600"/>
          <a:ext cx="11247120" cy="2286000"/>
        </p:xfrm>
        <a:graphic xmlns:a="http://schemas.openxmlformats.org/drawingml/2006/main">
          <a:graphicData uri="http://schemas.openxmlformats.org/drawingml/2006/chart">
            <c:chart xmlns:c="http://schemas.openxmlformats.org/drawingml/2006/chart" r:id="rId1"/>
          </a:graphicData>
        </a:graphic>
      </p:graphicFrame>
      <p:sp>
        <p:nvSpPr>
          <p:cNvPr id="18" name="Text 14"/>
          <p:cNvSpPr txBox="1"/>
          <p:nvPr/>
        </p:nvSpPr>
        <p:spPr>
          <a:xfrm>
            <a:off x="548640" y="2514600"/>
            <a:ext cx="1828800" cy="274320"/>
          </a:xfrm>
          <a:prstGeom prst="rect">
            <a:avLst/>
          </a:prstGeom>
          <a:noFill/>
          <a:ln/>
        </p:spPr>
        <p:txBody>
          <a:bodyPr wrap="square" lIns="0" tIns="0" rIns="0" bIns="0" rtlCol="0" anchor="t"/>
          <a:lstStyle/>
          <a:p>
            <a:pPr indent="0" marL="0">
              <a:buNone/>
            </a:pPr>
            <a:r>
              <a:rPr lang="en-US" sz="1100" dirty="0">
                <a:solidFill>
                  <a:srgbClr val="7F8C9A"/>
                </a:solidFill>
                <a:latin typeface="Calibri" pitchFamily="34" charset="0"/>
                <a:ea typeface="Calibri" pitchFamily="34" charset="-122"/>
                <a:cs typeface="Calibri" pitchFamily="34" charset="-120"/>
              </a:rPr>
              <a:t>Sentiment</a:t>
            </a:r>
            <a:endParaRPr lang="en-US" sz="1100" dirty="0"/>
          </a:p>
        </p:txBody>
      </p:sp>
      <p:sp>
        <p:nvSpPr>
          <p:cNvPr id="19" name="Shape 15"/>
          <p:cNvSpPr/>
          <p:nvPr/>
        </p:nvSpPr>
        <p:spPr>
          <a:xfrm>
            <a:off x="5623560" y="4846320"/>
            <a:ext cx="2926080" cy="1005840"/>
          </a:xfrm>
          <a:prstGeom prst="roundRect">
            <a:avLst>
              <a:gd name="adj" fmla="val 7273"/>
            </a:avLst>
          </a:prstGeom>
          <a:solidFill>
            <a:srgbClr val="E6EEF5"/>
          </a:solidFill>
          <a:ln/>
        </p:spPr>
      </p:sp>
      <p:sp>
        <p:nvSpPr>
          <p:cNvPr id="20" name="Text 16"/>
          <p:cNvSpPr txBox="1"/>
          <p:nvPr/>
        </p:nvSpPr>
        <p:spPr>
          <a:xfrm>
            <a:off x="5760720" y="4846320"/>
            <a:ext cx="2651760" cy="1005840"/>
          </a:xfrm>
          <a:prstGeom prst="rect">
            <a:avLst/>
          </a:prstGeom>
          <a:noFill/>
          <a:ln/>
        </p:spPr>
        <p:txBody>
          <a:bodyPr wrap="square" lIns="0" tIns="0" rIns="0" bIns="0" rtlCol="0" anchor="ctr"/>
          <a:lstStyle/>
          <a:p>
            <a:pPr indent="0" marL="0">
              <a:buNone/>
            </a:pPr>
            <a:r>
              <a:rPr lang="en-US" sz="1400" b="1" dirty="0">
                <a:solidFill>
                  <a:srgbClr val="2F6690"/>
                </a:solidFill>
                <a:latin typeface="Calibri" pitchFamily="34" charset="0"/>
                <a:ea typeface="Calibri" pitchFamily="34" charset="-122"/>
                <a:cs typeface="Calibri" pitchFamily="34" charset="-120"/>
              </a:rPr>
              <a:t>Pain point: </a:t>
            </a:r>
            <a:pPr indent="0" marL="0">
              <a:buNone/>
            </a:pPr>
            <a:r>
              <a:rPr lang="en-US" sz="1400" dirty="0">
                <a:solidFill>
                  <a:srgbClr val="13294B"/>
                </a:solidFill>
                <a:latin typeface="Calibri" pitchFamily="34" charset="0"/>
                <a:ea typeface="Calibri" pitchFamily="34" charset="-122"/>
                <a:cs typeface="Calibri" pitchFamily="34" charset="-120"/>
              </a:rPr>
              <a:t>setup takes three weeks and needs IT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influential skeptics need to be won over before the steering committee meets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stakeholder interviews</a:t>
            </a:r>
            <a:endParaRPr lang="en-US" sz="1000" dirty="0"/>
          </a:p>
        </p:txBody>
      </p:sp>
      <p:sp>
        <p:nvSpPr>
          <p:cNvPr id="5" name="Shape 2"/>
          <p:cNvSpPr/>
          <p:nvPr/>
        </p:nvSpPr>
        <p:spPr>
          <a:xfrm>
            <a:off x="1280160" y="1691640"/>
            <a:ext cx="3474720" cy="2057400"/>
          </a:xfrm>
          <a:prstGeom prst="rect">
            <a:avLst>
              <a:gd name="adj" fmla="val 3556"/>
            </a:avLst>
          </a:prstGeom>
          <a:solidFill>
            <a:srgbClr val="E6EEF5"/>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Win over</a:t>
            </a:r>
            <a:endParaRPr lang="en-US" sz="1600" dirty="0"/>
          </a:p>
        </p:txBody>
      </p:sp>
      <p:sp>
        <p:nvSpPr>
          <p:cNvPr id="7" name="Shape 4"/>
          <p:cNvSpPr/>
          <p:nvPr/>
        </p:nvSpPr>
        <p:spPr>
          <a:xfrm>
            <a:off x="4754880" y="1691640"/>
            <a:ext cx="3474720" cy="2057400"/>
          </a:xfrm>
          <a:prstGeom prst="rect">
            <a:avLst>
              <a:gd name="adj" fmla="val 3556"/>
            </a:avLst>
          </a:prstGeom>
          <a:solidFill>
            <a:srgbClr val="F2F5F8"/>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Keep close</a:t>
            </a:r>
            <a:endParaRPr lang="en-US" sz="1600" dirty="0"/>
          </a:p>
        </p:txBody>
      </p:sp>
      <p:sp>
        <p:nvSpPr>
          <p:cNvPr id="9" name="Shape 6"/>
          <p:cNvSpPr/>
          <p:nvPr/>
        </p:nvSpPr>
        <p:spPr>
          <a:xfrm>
            <a:off x="1280160" y="3749040"/>
            <a:ext cx="3474720" cy="2057400"/>
          </a:xfrm>
          <a:prstGeom prst="rect">
            <a:avLst>
              <a:gd name="adj" fmla="val 3556"/>
            </a:avLst>
          </a:prstGeom>
          <a:solidFill>
            <a:srgbClr val="F2F5F8"/>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Monitor</a:t>
            </a:r>
            <a:endParaRPr lang="en-US" sz="1600" dirty="0"/>
          </a:p>
        </p:txBody>
      </p:sp>
      <p:sp>
        <p:nvSpPr>
          <p:cNvPr id="11" name="Shape 8"/>
          <p:cNvSpPr/>
          <p:nvPr/>
        </p:nvSpPr>
        <p:spPr>
          <a:xfrm>
            <a:off x="4754880" y="3749040"/>
            <a:ext cx="3474720" cy="2057400"/>
          </a:xfrm>
          <a:prstGeom prst="rect">
            <a:avLst>
              <a:gd name="adj" fmla="val 3556"/>
            </a:avLst>
          </a:prstGeom>
          <a:solidFill>
            <a:srgbClr val="F2F5F8"/>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Keep informed</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4A5868"/>
                </a:solidFill>
                <a:latin typeface="Calibri" pitchFamily="34" charset="0"/>
                <a:ea typeface="Calibri" pitchFamily="34" charset="-122"/>
                <a:cs typeface="Calibri" pitchFamily="34" charset="-120"/>
              </a:rPr>
              <a:t>Support for the change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4A5868"/>
                </a:solidFill>
                <a:latin typeface="Calibri" pitchFamily="34" charset="0"/>
                <a:ea typeface="Calibri" pitchFamily="34" charset="-122"/>
                <a:cs typeface="Calibri" pitchFamily="34" charset="-120"/>
              </a:rPr>
              <a:t>Influence  →</a:t>
            </a:r>
            <a:endParaRPr lang="en-US" sz="1200" dirty="0"/>
          </a:p>
        </p:txBody>
      </p:sp>
      <p:sp>
        <p:nvSpPr>
          <p:cNvPr id="15" name="Shape 12"/>
          <p:cNvSpPr/>
          <p:nvPr/>
        </p:nvSpPr>
        <p:spPr>
          <a:xfrm>
            <a:off x="2123237" y="2478024"/>
            <a:ext cx="1371600" cy="402336"/>
          </a:xfrm>
          <a:prstGeom prst="roundRect">
            <a:avLst>
              <a:gd name="adj" fmla="val 45455"/>
            </a:avLst>
          </a:prstGeom>
          <a:solidFill>
            <a:srgbClr val="2F6690"/>
          </a:solidFill>
          <a:ln/>
        </p:spPr>
      </p:sp>
      <p:sp>
        <p:nvSpPr>
          <p:cNvPr id="16" name="Text 13"/>
          <p:cNvSpPr txBox="1"/>
          <p:nvPr/>
        </p:nvSpPr>
        <p:spPr>
          <a:xfrm>
            <a:off x="2123237"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CFO</a:t>
            </a:r>
            <a:endParaRPr lang="en-US" sz="1200" dirty="0"/>
          </a:p>
        </p:txBody>
      </p:sp>
      <p:sp>
        <p:nvSpPr>
          <p:cNvPr id="17" name="Shape 14"/>
          <p:cNvSpPr/>
          <p:nvPr/>
        </p:nvSpPr>
        <p:spPr>
          <a:xfrm>
            <a:off x="3096158" y="3054096"/>
            <a:ext cx="1371600" cy="402336"/>
          </a:xfrm>
          <a:prstGeom prst="roundRect">
            <a:avLst>
              <a:gd name="adj" fmla="val 45455"/>
            </a:avLst>
          </a:prstGeom>
          <a:solidFill>
            <a:srgbClr val="2F6690"/>
          </a:solidFill>
          <a:ln/>
        </p:spPr>
      </p:sp>
      <p:sp>
        <p:nvSpPr>
          <p:cNvPr id="18" name="Text 15"/>
          <p:cNvSpPr txBox="1"/>
          <p:nvPr/>
        </p:nvSpPr>
        <p:spPr>
          <a:xfrm>
            <a:off x="3096158" y="3054096"/>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COO</a:t>
            </a:r>
            <a:endParaRPr lang="en-US" sz="1200" dirty="0"/>
          </a:p>
        </p:txBody>
      </p:sp>
      <p:sp>
        <p:nvSpPr>
          <p:cNvPr id="19" name="Shape 16"/>
          <p:cNvSpPr/>
          <p:nvPr/>
        </p:nvSpPr>
        <p:spPr>
          <a:xfrm>
            <a:off x="6014923" y="2478024"/>
            <a:ext cx="1371600" cy="402336"/>
          </a:xfrm>
          <a:prstGeom prst="roundRect">
            <a:avLst>
              <a:gd name="adj" fmla="val 45455"/>
            </a:avLst>
          </a:prstGeom>
          <a:solidFill>
            <a:srgbClr val="13294B"/>
          </a:solidFill>
          <a:ln/>
        </p:spPr>
      </p:sp>
      <p:sp>
        <p:nvSpPr>
          <p:cNvPr id="20" name="Text 17"/>
          <p:cNvSpPr txBox="1"/>
          <p:nvPr/>
        </p:nvSpPr>
        <p:spPr>
          <a:xfrm>
            <a:off x="6014923"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CEO</a:t>
            </a:r>
            <a:endParaRPr lang="en-US" sz="1200" dirty="0"/>
          </a:p>
        </p:txBody>
      </p:sp>
      <p:sp>
        <p:nvSpPr>
          <p:cNvPr id="21" name="Shape 18"/>
          <p:cNvSpPr/>
          <p:nvPr/>
        </p:nvSpPr>
        <p:spPr>
          <a:xfrm>
            <a:off x="5458968" y="2930652"/>
            <a:ext cx="1371600" cy="402336"/>
          </a:xfrm>
          <a:prstGeom prst="roundRect">
            <a:avLst>
              <a:gd name="adj" fmla="val 45455"/>
            </a:avLst>
          </a:prstGeom>
          <a:solidFill>
            <a:srgbClr val="13294B"/>
          </a:solidFill>
          <a:ln/>
        </p:spPr>
      </p:sp>
      <p:sp>
        <p:nvSpPr>
          <p:cNvPr id="22" name="Text 19"/>
          <p:cNvSpPr txBox="1"/>
          <p:nvPr/>
        </p:nvSpPr>
        <p:spPr>
          <a:xfrm>
            <a:off x="5458968" y="293065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CHRO</a:t>
            </a:r>
            <a:endParaRPr lang="en-US" sz="1200" dirty="0"/>
          </a:p>
        </p:txBody>
      </p:sp>
      <p:sp>
        <p:nvSpPr>
          <p:cNvPr id="23" name="Shape 20"/>
          <p:cNvSpPr/>
          <p:nvPr/>
        </p:nvSpPr>
        <p:spPr>
          <a:xfrm>
            <a:off x="4764024" y="4370832"/>
            <a:ext cx="1371600" cy="402336"/>
          </a:xfrm>
          <a:prstGeom prst="roundRect">
            <a:avLst>
              <a:gd name="adj" fmla="val 45455"/>
            </a:avLst>
          </a:prstGeom>
          <a:solidFill>
            <a:srgbClr val="13294B"/>
          </a:solidFill>
          <a:ln/>
        </p:spPr>
      </p:sp>
      <p:sp>
        <p:nvSpPr>
          <p:cNvPr id="24" name="Text 21"/>
          <p:cNvSpPr txBox="1"/>
          <p:nvPr/>
        </p:nvSpPr>
        <p:spPr>
          <a:xfrm>
            <a:off x="4764024" y="437083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Head of Sales</a:t>
            </a:r>
            <a:endParaRPr lang="en-US" sz="1200" dirty="0"/>
          </a:p>
        </p:txBody>
      </p:sp>
      <p:sp>
        <p:nvSpPr>
          <p:cNvPr id="25" name="Shape 22"/>
          <p:cNvSpPr/>
          <p:nvPr/>
        </p:nvSpPr>
        <p:spPr>
          <a:xfrm>
            <a:off x="2331720" y="4453128"/>
            <a:ext cx="1371600" cy="402336"/>
          </a:xfrm>
          <a:prstGeom prst="roundRect">
            <a:avLst>
              <a:gd name="adj" fmla="val 45455"/>
            </a:avLst>
          </a:prstGeom>
          <a:solidFill>
            <a:srgbClr val="13294B"/>
          </a:solidFill>
          <a:ln/>
        </p:spPr>
      </p:sp>
      <p:sp>
        <p:nvSpPr>
          <p:cNvPr id="26" name="Text 23"/>
          <p:cNvSpPr txBox="1"/>
          <p:nvPr/>
        </p:nvSpPr>
        <p:spPr>
          <a:xfrm>
            <a:off x="2331720" y="445312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IT lead</a:t>
            </a:r>
            <a:endParaRPr lang="en-US" sz="1200" dirty="0"/>
          </a:p>
        </p:txBody>
      </p:sp>
      <p:sp>
        <p:nvSpPr>
          <p:cNvPr id="27" name="Shape 24"/>
          <p:cNvSpPr/>
          <p:nvPr/>
        </p:nvSpPr>
        <p:spPr>
          <a:xfrm>
            <a:off x="6501384" y="4864608"/>
            <a:ext cx="1371600" cy="402336"/>
          </a:xfrm>
          <a:prstGeom prst="roundRect">
            <a:avLst>
              <a:gd name="adj" fmla="val 45455"/>
            </a:avLst>
          </a:prstGeom>
          <a:solidFill>
            <a:srgbClr val="13294B"/>
          </a:solidFill>
          <a:ln/>
        </p:spPr>
      </p:sp>
      <p:sp>
        <p:nvSpPr>
          <p:cNvPr id="28" name="Text 25"/>
          <p:cNvSpPr txBox="1"/>
          <p:nvPr/>
        </p:nvSpPr>
        <p:spPr>
          <a:xfrm>
            <a:off x="6501384" y="486460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Ops managers</a:t>
            </a:r>
            <a:endParaRPr lang="en-US" sz="1200" dirty="0"/>
          </a:p>
        </p:txBody>
      </p:sp>
      <p:sp>
        <p:nvSpPr>
          <p:cNvPr id="29" name="Text 26"/>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2</a:t>
            </a:r>
            <a:endParaRPr lang="en-US" sz="5400" dirty="0"/>
          </a:p>
        </p:txBody>
      </p:sp>
      <p:sp>
        <p:nvSpPr>
          <p:cNvPr id="30" name="Text 27"/>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senior skeptics, the CFO and COO, to meet one-on-one before the decision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Running the pilot first is worth $3M more in expected value than launching everywhere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decision model</a:t>
            </a:r>
            <a:endParaRPr lang="en-US" sz="1000" dirty="0"/>
          </a:p>
        </p:txBody>
      </p:sp>
      <p:sp>
        <p:nvSpPr>
          <p:cNvPr id="5" name="Shape 2"/>
          <p:cNvSpPr/>
          <p:nvPr/>
        </p:nvSpPr>
        <p:spPr>
          <a:xfrm>
            <a:off x="548640" y="3291840"/>
            <a:ext cx="1463040" cy="822960"/>
          </a:xfrm>
          <a:prstGeom prst="rect">
            <a:avLst>
              <a:gd name="adj" fmla="val 8889"/>
            </a:avLst>
          </a:prstGeom>
          <a:solidFill>
            <a:srgbClr val="13294B"/>
          </a:solidFill>
          <a:ln/>
        </p:spPr>
      </p:sp>
      <p:sp>
        <p:nvSpPr>
          <p:cNvPr id="6" name="Text 3"/>
          <p:cNvSpPr txBox="1"/>
          <p:nvPr/>
        </p:nvSpPr>
        <p:spPr>
          <a:xfrm>
            <a:off x="548640" y="3291840"/>
            <a:ext cx="1463040"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Decide</a:t>
            </a:r>
            <a:endParaRPr lang="en-US" sz="1500" dirty="0"/>
          </a:p>
        </p:txBody>
      </p:sp>
      <p:sp>
        <p:nvSpPr>
          <p:cNvPr id="7" name="Shape 4"/>
          <p:cNvSpPr/>
          <p:nvPr/>
        </p:nvSpPr>
        <p:spPr>
          <a:xfrm>
            <a:off x="2011680" y="3703320"/>
            <a:ext cx="457200" cy="0"/>
          </a:xfrm>
          <a:prstGeom prst="line">
            <a:avLst/>
          </a:prstGeom>
          <a:noFill/>
          <a:ln w="19050">
            <a:solidFill>
              <a:srgbClr val="BFC8D2"/>
            </a:solidFill>
            <a:prstDash val="solid"/>
          </a:ln>
        </p:spPr>
      </p:sp>
      <p:sp>
        <p:nvSpPr>
          <p:cNvPr id="8" name="Shape 5"/>
          <p:cNvSpPr/>
          <p:nvPr/>
        </p:nvSpPr>
        <p:spPr>
          <a:xfrm>
            <a:off x="2468880" y="2606040"/>
            <a:ext cx="0" cy="1097280"/>
          </a:xfrm>
          <a:prstGeom prst="line">
            <a:avLst/>
          </a:prstGeom>
          <a:noFill/>
          <a:ln w="19050">
            <a:solidFill>
              <a:srgbClr val="BFC8D2"/>
            </a:solidFill>
            <a:prstDash val="solid"/>
          </a:ln>
        </p:spPr>
      </p:sp>
      <p:sp>
        <p:nvSpPr>
          <p:cNvPr id="9" name="Shape 6"/>
          <p:cNvSpPr/>
          <p:nvPr/>
        </p:nvSpPr>
        <p:spPr>
          <a:xfrm>
            <a:off x="2468880" y="2606040"/>
            <a:ext cx="548640" cy="0"/>
          </a:xfrm>
          <a:prstGeom prst="line">
            <a:avLst/>
          </a:prstGeom>
          <a:noFill/>
          <a:ln w="19050">
            <a:solidFill>
              <a:srgbClr val="BFC8D2"/>
            </a:solidFill>
            <a:prstDash val="solid"/>
          </a:ln>
        </p:spPr>
      </p:sp>
      <p:sp>
        <p:nvSpPr>
          <p:cNvPr id="10" name="Shape 7"/>
          <p:cNvSpPr/>
          <p:nvPr/>
        </p:nvSpPr>
        <p:spPr>
          <a:xfrm>
            <a:off x="3017520" y="2194560"/>
            <a:ext cx="2560320" cy="822960"/>
          </a:xfrm>
          <a:prstGeom prst="roundRect">
            <a:avLst>
              <a:gd name="adj" fmla="val 8889"/>
            </a:avLst>
          </a:prstGeom>
          <a:solidFill>
            <a:srgbClr val="2F6690"/>
          </a:solidFill>
          <a:ln/>
        </p:spPr>
      </p:sp>
      <p:sp>
        <p:nvSpPr>
          <p:cNvPr id="11" name="Text 8"/>
          <p:cNvSpPr txBox="1"/>
          <p:nvPr/>
        </p:nvSpPr>
        <p:spPr>
          <a:xfrm>
            <a:off x="3200400" y="2194560"/>
            <a:ext cx="2286000" cy="82296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Pilot first</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EV $8M</a:t>
            </a:r>
            <a:endParaRPr lang="en-US" sz="1500" dirty="0"/>
          </a:p>
        </p:txBody>
      </p:sp>
      <p:sp>
        <p:nvSpPr>
          <p:cNvPr id="12" name="Shape 9"/>
          <p:cNvSpPr/>
          <p:nvPr/>
        </p:nvSpPr>
        <p:spPr>
          <a:xfrm>
            <a:off x="5577840" y="2606040"/>
            <a:ext cx="548640" cy="0"/>
          </a:xfrm>
          <a:prstGeom prst="line">
            <a:avLst/>
          </a:prstGeom>
          <a:noFill/>
          <a:ln w="19050">
            <a:solidFill>
              <a:srgbClr val="BFC8D2"/>
            </a:solidFill>
            <a:prstDash val="solid"/>
          </a:ln>
        </p:spPr>
      </p:sp>
      <p:sp>
        <p:nvSpPr>
          <p:cNvPr id="13" name="Shape 10"/>
          <p:cNvSpPr/>
          <p:nvPr/>
        </p:nvSpPr>
        <p:spPr>
          <a:xfrm>
            <a:off x="6126480" y="2377440"/>
            <a:ext cx="457200" cy="457200"/>
          </a:xfrm>
          <a:prstGeom prst="ellipse">
            <a:avLst/>
          </a:prstGeom>
          <a:solidFill>
            <a:srgbClr val="BFC8D2"/>
          </a:solidFill>
          <a:ln/>
        </p:spPr>
      </p:sp>
      <p:sp>
        <p:nvSpPr>
          <p:cNvPr id="14" name="Shape 11"/>
          <p:cNvSpPr/>
          <p:nvPr/>
        </p:nvSpPr>
        <p:spPr>
          <a:xfrm>
            <a:off x="6583680" y="2606040"/>
            <a:ext cx="365760" cy="0"/>
          </a:xfrm>
          <a:prstGeom prst="line">
            <a:avLst/>
          </a:prstGeom>
          <a:noFill/>
          <a:ln w="19050">
            <a:solidFill>
              <a:srgbClr val="BFC8D2"/>
            </a:solidFill>
            <a:prstDash val="solid"/>
          </a:ln>
        </p:spPr>
      </p:sp>
      <p:sp>
        <p:nvSpPr>
          <p:cNvPr id="15" name="Shape 12"/>
          <p:cNvSpPr/>
          <p:nvPr/>
        </p:nvSpPr>
        <p:spPr>
          <a:xfrm>
            <a:off x="6949440" y="2148840"/>
            <a:ext cx="0" cy="457200"/>
          </a:xfrm>
          <a:prstGeom prst="line">
            <a:avLst/>
          </a:prstGeom>
          <a:noFill/>
          <a:ln w="19050">
            <a:solidFill>
              <a:srgbClr val="BFC8D2"/>
            </a:solidFill>
            <a:prstDash val="solid"/>
          </a:ln>
        </p:spPr>
      </p:sp>
      <p:sp>
        <p:nvSpPr>
          <p:cNvPr id="16" name="Shape 13"/>
          <p:cNvSpPr/>
          <p:nvPr/>
        </p:nvSpPr>
        <p:spPr>
          <a:xfrm>
            <a:off x="6949440" y="2148840"/>
            <a:ext cx="365760" cy="0"/>
          </a:xfrm>
          <a:prstGeom prst="line">
            <a:avLst/>
          </a:prstGeom>
          <a:noFill/>
          <a:ln w="19050">
            <a:solidFill>
              <a:srgbClr val="BFC8D2"/>
            </a:solidFill>
            <a:prstDash val="solid"/>
          </a:ln>
        </p:spPr>
      </p:sp>
      <p:sp>
        <p:nvSpPr>
          <p:cNvPr id="17" name="Text 14"/>
          <p:cNvSpPr txBox="1"/>
          <p:nvPr/>
        </p:nvSpPr>
        <p:spPr>
          <a:xfrm>
            <a:off x="7406640" y="1874520"/>
            <a:ext cx="2194560" cy="54864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Works (60%)</a:t>
            </a:r>
            <a:endParaRPr lang="en-US" sz="1400" dirty="0"/>
          </a:p>
        </p:txBody>
      </p:sp>
      <p:sp>
        <p:nvSpPr>
          <p:cNvPr id="18" name="Text 15"/>
          <p:cNvSpPr txBox="1"/>
          <p:nvPr/>
        </p:nvSpPr>
        <p:spPr>
          <a:xfrm>
            <a:off x="9601200" y="1874520"/>
            <a:ext cx="173736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$12M</a:t>
            </a:r>
            <a:endParaRPr lang="en-US" sz="1800" dirty="0"/>
          </a:p>
        </p:txBody>
      </p:sp>
      <p:sp>
        <p:nvSpPr>
          <p:cNvPr id="19" name="Shape 16"/>
          <p:cNvSpPr/>
          <p:nvPr/>
        </p:nvSpPr>
        <p:spPr>
          <a:xfrm>
            <a:off x="6583680" y="2606040"/>
            <a:ext cx="365760" cy="0"/>
          </a:xfrm>
          <a:prstGeom prst="line">
            <a:avLst/>
          </a:prstGeom>
          <a:noFill/>
          <a:ln w="19050">
            <a:solidFill>
              <a:srgbClr val="BFC8D2"/>
            </a:solidFill>
            <a:prstDash val="solid"/>
          </a:ln>
        </p:spPr>
      </p:sp>
      <p:sp>
        <p:nvSpPr>
          <p:cNvPr id="20" name="Shape 17"/>
          <p:cNvSpPr/>
          <p:nvPr/>
        </p:nvSpPr>
        <p:spPr>
          <a:xfrm>
            <a:off x="6949440" y="2606040"/>
            <a:ext cx="0" cy="640080"/>
          </a:xfrm>
          <a:prstGeom prst="line">
            <a:avLst/>
          </a:prstGeom>
          <a:noFill/>
          <a:ln w="19050">
            <a:solidFill>
              <a:srgbClr val="BFC8D2"/>
            </a:solidFill>
            <a:prstDash val="solid"/>
          </a:ln>
        </p:spPr>
      </p:sp>
      <p:sp>
        <p:nvSpPr>
          <p:cNvPr id="21" name="Shape 18"/>
          <p:cNvSpPr/>
          <p:nvPr/>
        </p:nvSpPr>
        <p:spPr>
          <a:xfrm>
            <a:off x="6949440" y="3246120"/>
            <a:ext cx="365760" cy="0"/>
          </a:xfrm>
          <a:prstGeom prst="line">
            <a:avLst/>
          </a:prstGeom>
          <a:noFill/>
          <a:ln w="19050">
            <a:solidFill>
              <a:srgbClr val="BFC8D2"/>
            </a:solidFill>
            <a:prstDash val="solid"/>
          </a:ln>
        </p:spPr>
      </p:sp>
      <p:sp>
        <p:nvSpPr>
          <p:cNvPr id="22" name="Text 19"/>
          <p:cNvSpPr txBox="1"/>
          <p:nvPr/>
        </p:nvSpPr>
        <p:spPr>
          <a:xfrm>
            <a:off x="7406640" y="2971800"/>
            <a:ext cx="2194560" cy="54864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Fails (40%)</a:t>
            </a:r>
            <a:endParaRPr lang="en-US" sz="1400" dirty="0"/>
          </a:p>
        </p:txBody>
      </p:sp>
      <p:sp>
        <p:nvSpPr>
          <p:cNvPr id="23" name="Text 20"/>
          <p:cNvSpPr txBox="1"/>
          <p:nvPr/>
        </p:nvSpPr>
        <p:spPr>
          <a:xfrm>
            <a:off x="9601200" y="2971800"/>
            <a:ext cx="173736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$2M</a:t>
            </a:r>
            <a:endParaRPr lang="en-US" sz="1800" dirty="0"/>
          </a:p>
        </p:txBody>
      </p:sp>
      <p:sp>
        <p:nvSpPr>
          <p:cNvPr id="24" name="Shape 21"/>
          <p:cNvSpPr/>
          <p:nvPr/>
        </p:nvSpPr>
        <p:spPr>
          <a:xfrm>
            <a:off x="2011680" y="3703320"/>
            <a:ext cx="457200" cy="0"/>
          </a:xfrm>
          <a:prstGeom prst="line">
            <a:avLst/>
          </a:prstGeom>
          <a:noFill/>
          <a:ln w="19050">
            <a:solidFill>
              <a:srgbClr val="BFC8D2"/>
            </a:solidFill>
            <a:prstDash val="solid"/>
          </a:ln>
        </p:spPr>
      </p:sp>
      <p:sp>
        <p:nvSpPr>
          <p:cNvPr id="25" name="Shape 22"/>
          <p:cNvSpPr/>
          <p:nvPr/>
        </p:nvSpPr>
        <p:spPr>
          <a:xfrm>
            <a:off x="2468880" y="3703320"/>
            <a:ext cx="0" cy="1280160"/>
          </a:xfrm>
          <a:prstGeom prst="line">
            <a:avLst/>
          </a:prstGeom>
          <a:noFill/>
          <a:ln w="19050">
            <a:solidFill>
              <a:srgbClr val="BFC8D2"/>
            </a:solidFill>
            <a:prstDash val="solid"/>
          </a:ln>
        </p:spPr>
      </p:sp>
      <p:sp>
        <p:nvSpPr>
          <p:cNvPr id="26" name="Shape 23"/>
          <p:cNvSpPr/>
          <p:nvPr/>
        </p:nvSpPr>
        <p:spPr>
          <a:xfrm>
            <a:off x="2468880" y="4983480"/>
            <a:ext cx="548640" cy="0"/>
          </a:xfrm>
          <a:prstGeom prst="line">
            <a:avLst/>
          </a:prstGeom>
          <a:noFill/>
          <a:ln w="19050">
            <a:solidFill>
              <a:srgbClr val="BFC8D2"/>
            </a:solidFill>
            <a:prstDash val="solid"/>
          </a:ln>
        </p:spPr>
      </p:sp>
      <p:sp>
        <p:nvSpPr>
          <p:cNvPr id="27" name="Shape 24"/>
          <p:cNvSpPr/>
          <p:nvPr/>
        </p:nvSpPr>
        <p:spPr>
          <a:xfrm>
            <a:off x="3017520" y="4572000"/>
            <a:ext cx="2560320" cy="822960"/>
          </a:xfrm>
          <a:prstGeom prst="roundRect">
            <a:avLst>
              <a:gd name="adj" fmla="val 8889"/>
            </a:avLst>
          </a:prstGeom>
          <a:solidFill>
            <a:srgbClr val="F2F5F8"/>
          </a:solidFill>
          <a:ln/>
        </p:spPr>
      </p:sp>
      <p:sp>
        <p:nvSpPr>
          <p:cNvPr id="28" name="Text 25"/>
          <p:cNvSpPr txBox="1"/>
          <p:nvPr/>
        </p:nvSpPr>
        <p:spPr>
          <a:xfrm>
            <a:off x="3200400" y="4572000"/>
            <a:ext cx="2286000" cy="82296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Launch everywhere</a:t>
            </a:r>
            <a:endParaRPr lang="en-US" sz="1500" dirty="0"/>
          </a:p>
          <a:p>
            <a:pPr indent="0" marL="0">
              <a:buNone/>
            </a:pPr>
            <a:r>
              <a:rPr lang="en-US" sz="1300" dirty="0">
                <a:solidFill>
                  <a:srgbClr val="13294B"/>
                </a:solidFill>
                <a:latin typeface="Calibri" pitchFamily="34" charset="0"/>
                <a:ea typeface="Calibri" pitchFamily="34" charset="-122"/>
                <a:cs typeface="Calibri" pitchFamily="34" charset="-120"/>
              </a:rPr>
              <a:t>EV $5M</a:t>
            </a:r>
            <a:endParaRPr lang="en-US" sz="1500" dirty="0"/>
          </a:p>
        </p:txBody>
      </p:sp>
      <p:sp>
        <p:nvSpPr>
          <p:cNvPr id="29" name="Shape 26"/>
          <p:cNvSpPr/>
          <p:nvPr/>
        </p:nvSpPr>
        <p:spPr>
          <a:xfrm>
            <a:off x="5577840" y="4983480"/>
            <a:ext cx="548640" cy="0"/>
          </a:xfrm>
          <a:prstGeom prst="line">
            <a:avLst/>
          </a:prstGeom>
          <a:noFill/>
          <a:ln w="19050">
            <a:solidFill>
              <a:srgbClr val="BFC8D2"/>
            </a:solidFill>
            <a:prstDash val="solid"/>
          </a:ln>
        </p:spPr>
      </p:sp>
      <p:sp>
        <p:nvSpPr>
          <p:cNvPr id="30" name="Shape 27"/>
          <p:cNvSpPr/>
          <p:nvPr/>
        </p:nvSpPr>
        <p:spPr>
          <a:xfrm>
            <a:off x="6126480" y="4754880"/>
            <a:ext cx="457200" cy="457200"/>
          </a:xfrm>
          <a:prstGeom prst="ellipse">
            <a:avLst/>
          </a:prstGeom>
          <a:solidFill>
            <a:srgbClr val="BFC8D2"/>
          </a:solidFill>
          <a:ln/>
        </p:spPr>
      </p:sp>
      <p:sp>
        <p:nvSpPr>
          <p:cNvPr id="31" name="Shape 28"/>
          <p:cNvSpPr/>
          <p:nvPr/>
        </p:nvSpPr>
        <p:spPr>
          <a:xfrm>
            <a:off x="6583680" y="4983480"/>
            <a:ext cx="365760" cy="0"/>
          </a:xfrm>
          <a:prstGeom prst="line">
            <a:avLst/>
          </a:prstGeom>
          <a:noFill/>
          <a:ln w="19050">
            <a:solidFill>
              <a:srgbClr val="BFC8D2"/>
            </a:solidFill>
            <a:prstDash val="solid"/>
          </a:ln>
        </p:spPr>
      </p:sp>
      <p:sp>
        <p:nvSpPr>
          <p:cNvPr id="32" name="Shape 29"/>
          <p:cNvSpPr/>
          <p:nvPr/>
        </p:nvSpPr>
        <p:spPr>
          <a:xfrm>
            <a:off x="6949440" y="4526280"/>
            <a:ext cx="0" cy="457200"/>
          </a:xfrm>
          <a:prstGeom prst="line">
            <a:avLst/>
          </a:prstGeom>
          <a:noFill/>
          <a:ln w="19050">
            <a:solidFill>
              <a:srgbClr val="BFC8D2"/>
            </a:solidFill>
            <a:prstDash val="solid"/>
          </a:ln>
        </p:spPr>
      </p:sp>
      <p:sp>
        <p:nvSpPr>
          <p:cNvPr id="33" name="Shape 30"/>
          <p:cNvSpPr/>
          <p:nvPr/>
        </p:nvSpPr>
        <p:spPr>
          <a:xfrm>
            <a:off x="6949440" y="4526280"/>
            <a:ext cx="365760" cy="0"/>
          </a:xfrm>
          <a:prstGeom prst="line">
            <a:avLst/>
          </a:prstGeom>
          <a:noFill/>
          <a:ln w="19050">
            <a:solidFill>
              <a:srgbClr val="BFC8D2"/>
            </a:solidFill>
            <a:prstDash val="solid"/>
          </a:ln>
        </p:spPr>
      </p:sp>
      <p:sp>
        <p:nvSpPr>
          <p:cNvPr id="34" name="Text 31"/>
          <p:cNvSpPr txBox="1"/>
          <p:nvPr/>
        </p:nvSpPr>
        <p:spPr>
          <a:xfrm>
            <a:off x="7406640" y="4251960"/>
            <a:ext cx="2194560" cy="54864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Works (40%)</a:t>
            </a:r>
            <a:endParaRPr lang="en-US" sz="1400" dirty="0"/>
          </a:p>
        </p:txBody>
      </p:sp>
      <p:sp>
        <p:nvSpPr>
          <p:cNvPr id="35" name="Text 32"/>
          <p:cNvSpPr txBox="1"/>
          <p:nvPr/>
        </p:nvSpPr>
        <p:spPr>
          <a:xfrm>
            <a:off x="9601200" y="4251960"/>
            <a:ext cx="173736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$20M</a:t>
            </a:r>
            <a:endParaRPr lang="en-US" sz="1800" dirty="0"/>
          </a:p>
        </p:txBody>
      </p:sp>
      <p:sp>
        <p:nvSpPr>
          <p:cNvPr id="36" name="Shape 33"/>
          <p:cNvSpPr/>
          <p:nvPr/>
        </p:nvSpPr>
        <p:spPr>
          <a:xfrm>
            <a:off x="6583680" y="4983480"/>
            <a:ext cx="365760" cy="0"/>
          </a:xfrm>
          <a:prstGeom prst="line">
            <a:avLst/>
          </a:prstGeom>
          <a:noFill/>
          <a:ln w="19050">
            <a:solidFill>
              <a:srgbClr val="BFC8D2"/>
            </a:solidFill>
            <a:prstDash val="solid"/>
          </a:ln>
        </p:spPr>
      </p:sp>
      <p:sp>
        <p:nvSpPr>
          <p:cNvPr id="37" name="Shape 34"/>
          <p:cNvSpPr/>
          <p:nvPr/>
        </p:nvSpPr>
        <p:spPr>
          <a:xfrm>
            <a:off x="6949440" y="4983480"/>
            <a:ext cx="0" cy="640080"/>
          </a:xfrm>
          <a:prstGeom prst="line">
            <a:avLst/>
          </a:prstGeom>
          <a:noFill/>
          <a:ln w="19050">
            <a:solidFill>
              <a:srgbClr val="BFC8D2"/>
            </a:solidFill>
            <a:prstDash val="solid"/>
          </a:ln>
        </p:spPr>
      </p:sp>
      <p:sp>
        <p:nvSpPr>
          <p:cNvPr id="38" name="Shape 35"/>
          <p:cNvSpPr/>
          <p:nvPr/>
        </p:nvSpPr>
        <p:spPr>
          <a:xfrm>
            <a:off x="6949440" y="5623560"/>
            <a:ext cx="365760" cy="0"/>
          </a:xfrm>
          <a:prstGeom prst="line">
            <a:avLst/>
          </a:prstGeom>
          <a:noFill/>
          <a:ln w="19050">
            <a:solidFill>
              <a:srgbClr val="BFC8D2"/>
            </a:solidFill>
            <a:prstDash val="solid"/>
          </a:ln>
        </p:spPr>
      </p:sp>
      <p:sp>
        <p:nvSpPr>
          <p:cNvPr id="39" name="Text 36"/>
          <p:cNvSpPr txBox="1"/>
          <p:nvPr/>
        </p:nvSpPr>
        <p:spPr>
          <a:xfrm>
            <a:off x="7406640" y="5349240"/>
            <a:ext cx="2194560" cy="54864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Fails (60%)</a:t>
            </a:r>
            <a:endParaRPr lang="en-US" sz="1400" dirty="0"/>
          </a:p>
        </p:txBody>
      </p:sp>
      <p:sp>
        <p:nvSpPr>
          <p:cNvPr id="40" name="Text 37"/>
          <p:cNvSpPr txBox="1"/>
          <p:nvPr/>
        </p:nvSpPr>
        <p:spPr>
          <a:xfrm>
            <a:off x="9601200" y="5349240"/>
            <a:ext cx="1737360" cy="548640"/>
          </a:xfrm>
          <a:prstGeom prst="rect">
            <a:avLst/>
          </a:prstGeom>
          <a:noFill/>
          <a:ln/>
        </p:spPr>
        <p:txBody>
          <a:bodyPr wrap="square" lIns="0" tIns="0" rIns="0" bIns="0" rtlCol="0" anchor="ctr"/>
          <a:lstStyle/>
          <a:p>
            <a:pPr indent="0" marL="0">
              <a:buNone/>
            </a:pPr>
            <a:r>
              <a:rPr lang="en-US" sz="1800" b="1" dirty="0">
                <a:solidFill>
                  <a:srgbClr val="2F6690"/>
                </a:solidFill>
                <a:latin typeface="Cambria" pitchFamily="34" charset="0"/>
                <a:ea typeface="Cambria" pitchFamily="34" charset="-122"/>
                <a:cs typeface="Cambria" pitchFamily="34" charset="-120"/>
              </a:rPr>
              <a:t>-$5M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07</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Plans and processes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Show how the work gets done: phases, timelines, owners, and the decisions along the way.</a:t>
            </a:r>
            <a:endParaRPr lang="en-US"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four-phase program gets from diagnosis to rollout in 16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program plan</a:t>
            </a:r>
            <a:endParaRPr lang="en-US" sz="1000" dirty="0"/>
          </a:p>
        </p:txBody>
      </p:sp>
      <p:sp>
        <p:nvSpPr>
          <p:cNvPr id="5" name="Text 2"/>
          <p:cNvSpPr txBox="1"/>
          <p:nvPr/>
        </p:nvSpPr>
        <p:spPr>
          <a:xfrm>
            <a:off x="548640" y="1783080"/>
            <a:ext cx="251460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Weeks 1–4</a:t>
            </a:r>
            <a:endParaRPr lang="en-US" sz="1300" dirty="0"/>
          </a:p>
        </p:txBody>
      </p:sp>
      <p:sp>
        <p:nvSpPr>
          <p:cNvPr id="6" name="Shape 3"/>
          <p:cNvSpPr/>
          <p:nvPr/>
        </p:nvSpPr>
        <p:spPr>
          <a:xfrm>
            <a:off x="548640" y="2194560"/>
            <a:ext cx="2697480" cy="914400"/>
          </a:xfrm>
          <a:prstGeom prst="homePlate">
            <a:avLst/>
          </a:prstGeom>
          <a:solidFill>
            <a:srgbClr val="13294B"/>
          </a:solidFill>
          <a:ln/>
        </p:spPr>
      </p:sp>
      <p:sp>
        <p:nvSpPr>
          <p:cNvPr id="7" name="Text 4"/>
          <p:cNvSpPr txBox="1"/>
          <p:nvPr/>
        </p:nvSpPr>
        <p:spPr>
          <a:xfrm>
            <a:off x="822960" y="2194560"/>
            <a:ext cx="1828800" cy="91440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Diagnose</a:t>
            </a:r>
            <a:endParaRPr lang="en-US" sz="1900" dirty="0"/>
          </a:p>
        </p:txBody>
      </p:sp>
      <p:sp>
        <p:nvSpPr>
          <p:cNvPr id="8" name="Text 5"/>
          <p:cNvSpPr txBox="1"/>
          <p:nvPr/>
        </p:nvSpPr>
        <p:spPr>
          <a:xfrm>
            <a:off x="548640" y="3383280"/>
            <a:ext cx="2514600" cy="320040"/>
          </a:xfrm>
          <a:prstGeom prst="rect">
            <a:avLst/>
          </a:prstGeom>
          <a:noFill/>
          <a:ln/>
        </p:spPr>
        <p:txBody>
          <a:bodyPr wrap="square" lIns="0" tIns="0" rIns="0" bIns="0" rtlCol="0" anchor="t"/>
          <a:lstStyle/>
          <a:p>
            <a:pPr indent="0" marL="0">
              <a:buNone/>
            </a:pPr>
            <a:r>
              <a:rPr lang="en-US" sz="1200" b="1" dirty="0">
                <a:solidFill>
                  <a:srgbClr val="7F8C9A"/>
                </a:solidFill>
                <a:latin typeface="Calibri" pitchFamily="34" charset="0"/>
                <a:ea typeface="Calibri" pitchFamily="34" charset="-122"/>
                <a:cs typeface="Calibri" pitchFamily="34" charset="-120"/>
              </a:rPr>
              <a:t>Output</a:t>
            </a:r>
            <a:endParaRPr lang="en-US" sz="1200" dirty="0"/>
          </a:p>
        </p:txBody>
      </p:sp>
      <p:sp>
        <p:nvSpPr>
          <p:cNvPr id="9" name="Text 6"/>
          <p:cNvSpPr txBox="1"/>
          <p:nvPr/>
        </p:nvSpPr>
        <p:spPr>
          <a:xfrm>
            <a:off x="548640" y="3703320"/>
            <a:ext cx="2423160" cy="109728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Baseline and root causes agreed</a:t>
            </a:r>
            <a:endParaRPr lang="en-US" sz="1600" dirty="0"/>
          </a:p>
        </p:txBody>
      </p:sp>
      <p:sp>
        <p:nvSpPr>
          <p:cNvPr id="10" name="Text 7"/>
          <p:cNvSpPr txBox="1"/>
          <p:nvPr/>
        </p:nvSpPr>
        <p:spPr>
          <a:xfrm>
            <a:off x="3337560" y="1783080"/>
            <a:ext cx="251460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Weeks 5–8</a:t>
            </a:r>
            <a:endParaRPr lang="en-US" sz="1300" dirty="0"/>
          </a:p>
        </p:txBody>
      </p:sp>
      <p:sp>
        <p:nvSpPr>
          <p:cNvPr id="11" name="Shape 8"/>
          <p:cNvSpPr/>
          <p:nvPr/>
        </p:nvSpPr>
        <p:spPr>
          <a:xfrm>
            <a:off x="3337560" y="2194560"/>
            <a:ext cx="2697480" cy="914400"/>
          </a:xfrm>
          <a:prstGeom prst="chevron">
            <a:avLst/>
          </a:prstGeom>
          <a:solidFill>
            <a:srgbClr val="13294B"/>
          </a:solidFill>
          <a:ln/>
        </p:spPr>
      </p:sp>
      <p:sp>
        <p:nvSpPr>
          <p:cNvPr id="12" name="Text 9"/>
          <p:cNvSpPr txBox="1"/>
          <p:nvPr/>
        </p:nvSpPr>
        <p:spPr>
          <a:xfrm>
            <a:off x="397764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Design</a:t>
            </a:r>
            <a:endParaRPr lang="en-US" sz="1900" dirty="0"/>
          </a:p>
        </p:txBody>
      </p:sp>
      <p:sp>
        <p:nvSpPr>
          <p:cNvPr id="13" name="Text 10"/>
          <p:cNvSpPr txBox="1"/>
          <p:nvPr/>
        </p:nvSpPr>
        <p:spPr>
          <a:xfrm>
            <a:off x="3337560" y="3383280"/>
            <a:ext cx="2514600" cy="320040"/>
          </a:xfrm>
          <a:prstGeom prst="rect">
            <a:avLst/>
          </a:prstGeom>
          <a:noFill/>
          <a:ln/>
        </p:spPr>
        <p:txBody>
          <a:bodyPr wrap="square" lIns="0" tIns="0" rIns="0" bIns="0" rtlCol="0" anchor="t"/>
          <a:lstStyle/>
          <a:p>
            <a:pPr indent="0" marL="0">
              <a:buNone/>
            </a:pPr>
            <a:r>
              <a:rPr lang="en-US" sz="1200" b="1" dirty="0">
                <a:solidFill>
                  <a:srgbClr val="7F8C9A"/>
                </a:solidFill>
                <a:latin typeface="Calibri" pitchFamily="34" charset="0"/>
                <a:ea typeface="Calibri" pitchFamily="34" charset="-122"/>
                <a:cs typeface="Calibri" pitchFamily="34" charset="-120"/>
              </a:rPr>
              <a:t>Output</a:t>
            </a:r>
            <a:endParaRPr lang="en-US" sz="1200" dirty="0"/>
          </a:p>
        </p:txBody>
      </p:sp>
      <p:sp>
        <p:nvSpPr>
          <p:cNvPr id="14" name="Text 11"/>
          <p:cNvSpPr txBox="1"/>
          <p:nvPr/>
        </p:nvSpPr>
        <p:spPr>
          <a:xfrm>
            <a:off x="3337560" y="3703320"/>
            <a:ext cx="2423160" cy="109728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Future-state process and business case</a:t>
            </a:r>
            <a:endParaRPr lang="en-US" sz="1600" dirty="0"/>
          </a:p>
        </p:txBody>
      </p:sp>
      <p:sp>
        <p:nvSpPr>
          <p:cNvPr id="15" name="Text 12"/>
          <p:cNvSpPr txBox="1"/>
          <p:nvPr/>
        </p:nvSpPr>
        <p:spPr>
          <a:xfrm>
            <a:off x="6126480" y="1783080"/>
            <a:ext cx="251460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Weeks 9–12</a:t>
            </a:r>
            <a:endParaRPr lang="en-US" sz="1300" dirty="0"/>
          </a:p>
        </p:txBody>
      </p:sp>
      <p:sp>
        <p:nvSpPr>
          <p:cNvPr id="16" name="Shape 13"/>
          <p:cNvSpPr/>
          <p:nvPr/>
        </p:nvSpPr>
        <p:spPr>
          <a:xfrm>
            <a:off x="6126480" y="2194560"/>
            <a:ext cx="2697480" cy="914400"/>
          </a:xfrm>
          <a:prstGeom prst="chevron">
            <a:avLst/>
          </a:prstGeom>
          <a:solidFill>
            <a:srgbClr val="13294B"/>
          </a:solidFill>
          <a:ln/>
        </p:spPr>
      </p:sp>
      <p:sp>
        <p:nvSpPr>
          <p:cNvPr id="17" name="Text 14"/>
          <p:cNvSpPr txBox="1"/>
          <p:nvPr/>
        </p:nvSpPr>
        <p:spPr>
          <a:xfrm>
            <a:off x="676656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Pilot</a:t>
            </a:r>
            <a:endParaRPr lang="en-US" sz="1900" dirty="0"/>
          </a:p>
        </p:txBody>
      </p:sp>
      <p:sp>
        <p:nvSpPr>
          <p:cNvPr id="18" name="Text 15"/>
          <p:cNvSpPr txBox="1"/>
          <p:nvPr/>
        </p:nvSpPr>
        <p:spPr>
          <a:xfrm>
            <a:off x="6126480" y="3383280"/>
            <a:ext cx="2514600" cy="320040"/>
          </a:xfrm>
          <a:prstGeom prst="rect">
            <a:avLst/>
          </a:prstGeom>
          <a:noFill/>
          <a:ln/>
        </p:spPr>
        <p:txBody>
          <a:bodyPr wrap="square" lIns="0" tIns="0" rIns="0" bIns="0" rtlCol="0" anchor="t"/>
          <a:lstStyle/>
          <a:p>
            <a:pPr indent="0" marL="0">
              <a:buNone/>
            </a:pPr>
            <a:r>
              <a:rPr lang="en-US" sz="1200" b="1" dirty="0">
                <a:solidFill>
                  <a:srgbClr val="7F8C9A"/>
                </a:solidFill>
                <a:latin typeface="Calibri" pitchFamily="34" charset="0"/>
                <a:ea typeface="Calibri" pitchFamily="34" charset="-122"/>
                <a:cs typeface="Calibri" pitchFamily="34" charset="-120"/>
              </a:rPr>
              <a:t>Output</a:t>
            </a:r>
            <a:endParaRPr lang="en-US" sz="1200" dirty="0"/>
          </a:p>
        </p:txBody>
      </p:sp>
      <p:sp>
        <p:nvSpPr>
          <p:cNvPr id="19" name="Text 16"/>
          <p:cNvSpPr txBox="1"/>
          <p:nvPr/>
        </p:nvSpPr>
        <p:spPr>
          <a:xfrm>
            <a:off x="6126480" y="3703320"/>
            <a:ext cx="2423160" cy="109728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Results from two pilot sites</a:t>
            </a:r>
            <a:endParaRPr lang="en-US" sz="1600" dirty="0"/>
          </a:p>
        </p:txBody>
      </p:sp>
      <p:sp>
        <p:nvSpPr>
          <p:cNvPr id="20" name="Text 17"/>
          <p:cNvSpPr txBox="1"/>
          <p:nvPr/>
        </p:nvSpPr>
        <p:spPr>
          <a:xfrm>
            <a:off x="8915400" y="1783080"/>
            <a:ext cx="251460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Weeks 13–16</a:t>
            </a:r>
            <a:endParaRPr lang="en-US" sz="1300" dirty="0"/>
          </a:p>
        </p:txBody>
      </p:sp>
      <p:sp>
        <p:nvSpPr>
          <p:cNvPr id="21" name="Shape 18"/>
          <p:cNvSpPr/>
          <p:nvPr/>
        </p:nvSpPr>
        <p:spPr>
          <a:xfrm>
            <a:off x="8915400" y="2194560"/>
            <a:ext cx="2697480" cy="914400"/>
          </a:xfrm>
          <a:prstGeom prst="chevron">
            <a:avLst/>
          </a:prstGeom>
          <a:solidFill>
            <a:srgbClr val="2F6690"/>
          </a:solidFill>
          <a:ln/>
        </p:spPr>
      </p:sp>
      <p:sp>
        <p:nvSpPr>
          <p:cNvPr id="22" name="Text 19"/>
          <p:cNvSpPr txBox="1"/>
          <p:nvPr/>
        </p:nvSpPr>
        <p:spPr>
          <a:xfrm>
            <a:off x="955548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Roll out</a:t>
            </a:r>
            <a:endParaRPr lang="en-US" sz="1900" dirty="0"/>
          </a:p>
        </p:txBody>
      </p:sp>
      <p:sp>
        <p:nvSpPr>
          <p:cNvPr id="23" name="Text 20"/>
          <p:cNvSpPr txBox="1"/>
          <p:nvPr/>
        </p:nvSpPr>
        <p:spPr>
          <a:xfrm>
            <a:off x="8915400" y="3383280"/>
            <a:ext cx="2514600" cy="320040"/>
          </a:xfrm>
          <a:prstGeom prst="rect">
            <a:avLst/>
          </a:prstGeom>
          <a:noFill/>
          <a:ln/>
        </p:spPr>
        <p:txBody>
          <a:bodyPr wrap="square" lIns="0" tIns="0" rIns="0" bIns="0" rtlCol="0" anchor="t"/>
          <a:lstStyle/>
          <a:p>
            <a:pPr indent="0" marL="0">
              <a:buNone/>
            </a:pPr>
            <a:r>
              <a:rPr lang="en-US" sz="1200" b="1" dirty="0">
                <a:solidFill>
                  <a:srgbClr val="7F8C9A"/>
                </a:solidFill>
                <a:latin typeface="Calibri" pitchFamily="34" charset="0"/>
                <a:ea typeface="Calibri" pitchFamily="34" charset="-122"/>
                <a:cs typeface="Calibri" pitchFamily="34" charset="-120"/>
              </a:rPr>
              <a:t>Output</a:t>
            </a:r>
            <a:endParaRPr lang="en-US" sz="1200" dirty="0"/>
          </a:p>
        </p:txBody>
      </p:sp>
      <p:sp>
        <p:nvSpPr>
          <p:cNvPr id="24" name="Text 21"/>
          <p:cNvSpPr txBox="1"/>
          <p:nvPr/>
        </p:nvSpPr>
        <p:spPr>
          <a:xfrm>
            <a:off x="8915400" y="3703320"/>
            <a:ext cx="2423160" cy="1097280"/>
          </a:xfrm>
          <a:prstGeom prst="rect">
            <a:avLst/>
          </a:prstGeom>
          <a:noFill/>
          <a:ln/>
        </p:spPr>
        <p:txBody>
          <a:bodyPr wrap="square" lIns="0" tIns="0" rIns="0" bIns="0" rtlCol="0" anchor="t"/>
          <a:lstStyle/>
          <a:p>
            <a:pPr indent="0" marL="0">
              <a:buNone/>
            </a:pPr>
            <a:r>
              <a:rPr lang="en-US" sz="1600" dirty="0">
                <a:solidFill>
                  <a:srgbClr val="13294B"/>
                </a:solidFill>
                <a:latin typeface="Calibri" pitchFamily="34" charset="0"/>
                <a:ea typeface="Calibri" pitchFamily="34" charset="-122"/>
                <a:cs typeface="Calibri" pitchFamily="34" charset="-120"/>
              </a:rPr>
              <a:t>Plan, owners, and targets for every site</a:t>
            </a:r>
            <a:endParaRPr lang="en-US" sz="1600" dirty="0"/>
          </a:p>
        </p:txBody>
      </p:sp>
      <p:sp>
        <p:nvSpPr>
          <p:cNvPr id="25" name="Shape 22"/>
          <p:cNvSpPr/>
          <p:nvPr/>
        </p:nvSpPr>
        <p:spPr>
          <a:xfrm>
            <a:off x="548640" y="4983480"/>
            <a:ext cx="11094415" cy="868680"/>
          </a:xfrm>
          <a:prstGeom prst="roundRect">
            <a:avLst>
              <a:gd name="adj" fmla="val 8421"/>
            </a:avLst>
          </a:prstGeom>
          <a:solidFill>
            <a:srgbClr val="F2F5F8"/>
          </a:solidFill>
          <a:ln/>
        </p:spPr>
      </p:sp>
      <p:sp>
        <p:nvSpPr>
          <p:cNvPr id="26" name="Text 23"/>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2F6690"/>
                </a:solidFill>
                <a:latin typeface="Calibri" pitchFamily="34" charset="0"/>
                <a:ea typeface="Calibri" pitchFamily="34" charset="-122"/>
                <a:cs typeface="Calibri" pitchFamily="34" charset="-120"/>
              </a:rPr>
              <a:t>Decision gates: </a:t>
            </a:r>
            <a:pPr indent="0" marL="0">
              <a:buNone/>
            </a:pPr>
            <a:r>
              <a:rPr lang="en-US" sz="1500" dirty="0">
                <a:solidFill>
                  <a:srgbClr val="13294B"/>
                </a:solidFill>
                <a:latin typeface="Calibri" pitchFamily="34" charset="0"/>
                <a:ea typeface="Calibri" pitchFamily="34" charset="-122"/>
                <a:cs typeface="Calibri" pitchFamily="34" charset="-120"/>
              </a:rPr>
              <a:t>steering committee approves the design at week 8 and the rollout at week 12.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milestones get the new model live before the end of the fiscal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timeline</a:t>
            </a:r>
            <a:endParaRPr lang="en-US" sz="1000" dirty="0"/>
          </a:p>
        </p:txBody>
      </p:sp>
      <p:sp>
        <p:nvSpPr>
          <p:cNvPr id="5" name="Shape 2"/>
          <p:cNvSpPr/>
          <p:nvPr/>
        </p:nvSpPr>
        <p:spPr>
          <a:xfrm>
            <a:off x="548640" y="3749040"/>
            <a:ext cx="11094415" cy="0"/>
          </a:xfrm>
          <a:prstGeom prst="line">
            <a:avLst/>
          </a:prstGeom>
          <a:noFill/>
          <a:ln w="38100">
            <a:solidFill>
              <a:srgbClr val="13294B"/>
            </a:solidFill>
            <a:prstDash val="solid"/>
          </a:ln>
        </p:spPr>
      </p:sp>
      <p:sp>
        <p:nvSpPr>
          <p:cNvPr id="6" name="Shape 3"/>
          <p:cNvSpPr/>
          <p:nvPr/>
        </p:nvSpPr>
        <p:spPr>
          <a:xfrm>
            <a:off x="822960" y="3566160"/>
            <a:ext cx="365760" cy="365760"/>
          </a:xfrm>
          <a:prstGeom prst="ellipse">
            <a:avLst/>
          </a:prstGeom>
          <a:solidFill>
            <a:srgbClr val="13294B"/>
          </a:solidFill>
          <a:ln w="25400">
            <a:solidFill>
              <a:srgbClr val="FFFFFF"/>
            </a:solidFill>
            <a:prstDash val="solid"/>
          </a:ln>
        </p:spPr>
      </p:sp>
      <p:sp>
        <p:nvSpPr>
          <p:cNvPr id="7" name="Shape 4"/>
          <p:cNvSpPr/>
          <p:nvPr/>
        </p:nvSpPr>
        <p:spPr>
          <a:xfrm>
            <a:off x="1005840" y="2743200"/>
            <a:ext cx="0" cy="822960"/>
          </a:xfrm>
          <a:prstGeom prst="line">
            <a:avLst/>
          </a:prstGeom>
          <a:noFill/>
          <a:ln w="19050">
            <a:solidFill>
              <a:srgbClr val="BFC8D2"/>
            </a:solidFill>
            <a:prstDash val="solid"/>
          </a:ln>
        </p:spPr>
      </p:sp>
      <p:sp>
        <p:nvSpPr>
          <p:cNvPr id="8" name="Text 5"/>
          <p:cNvSpPr txBox="1"/>
          <p:nvPr/>
        </p:nvSpPr>
        <p:spPr>
          <a:xfrm>
            <a:off x="91440" y="1965960"/>
            <a:ext cx="1828800" cy="365760"/>
          </a:xfrm>
          <a:prstGeom prst="rect">
            <a:avLst/>
          </a:prstGeom>
          <a:noFill/>
          <a:ln/>
        </p:spPr>
        <p:txBody>
          <a:bodyPr wrap="square" lIns="0" tIns="0" rIns="0" bIns="0" rtlCol="0" anchor="t"/>
          <a:lstStyle/>
          <a:p>
            <a:pPr algn="ctr" indent="0" marL="0">
              <a:buNone/>
            </a:pPr>
            <a:r>
              <a:rPr lang="en-US" sz="1800" b="1" dirty="0">
                <a:solidFill>
                  <a:srgbClr val="13294B"/>
                </a:solidFill>
                <a:latin typeface="Cambria" pitchFamily="34" charset="0"/>
                <a:ea typeface="Cambria" pitchFamily="34" charset="-122"/>
                <a:cs typeface="Cambria" pitchFamily="34" charset="-120"/>
              </a:rPr>
              <a:t>Jan</a:t>
            </a:r>
            <a:endParaRPr lang="en-US" sz="1800" dirty="0"/>
          </a:p>
        </p:txBody>
      </p:sp>
      <p:sp>
        <p:nvSpPr>
          <p:cNvPr id="9" name="Text 6"/>
          <p:cNvSpPr txBox="1"/>
          <p:nvPr/>
        </p:nvSpPr>
        <p:spPr>
          <a:xfrm>
            <a:off x="91440" y="233172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Kickoff</a:t>
            </a:r>
            <a:endParaRPr lang="en-US" sz="1400" dirty="0"/>
          </a:p>
        </p:txBody>
      </p:sp>
      <p:sp>
        <p:nvSpPr>
          <p:cNvPr id="10" name="Shape 7"/>
          <p:cNvSpPr/>
          <p:nvPr/>
        </p:nvSpPr>
        <p:spPr>
          <a:xfrm>
            <a:off x="2880360" y="3566160"/>
            <a:ext cx="365760" cy="365760"/>
          </a:xfrm>
          <a:prstGeom prst="ellipse">
            <a:avLst/>
          </a:prstGeom>
          <a:solidFill>
            <a:srgbClr val="13294B"/>
          </a:solidFill>
          <a:ln w="25400">
            <a:solidFill>
              <a:srgbClr val="FFFFFF"/>
            </a:solidFill>
            <a:prstDash val="solid"/>
          </a:ln>
        </p:spPr>
      </p:sp>
      <p:sp>
        <p:nvSpPr>
          <p:cNvPr id="11" name="Shape 8"/>
          <p:cNvSpPr/>
          <p:nvPr/>
        </p:nvSpPr>
        <p:spPr>
          <a:xfrm>
            <a:off x="3063240" y="3931920"/>
            <a:ext cx="0" cy="822960"/>
          </a:xfrm>
          <a:prstGeom prst="line">
            <a:avLst/>
          </a:prstGeom>
          <a:noFill/>
          <a:ln w="19050">
            <a:solidFill>
              <a:srgbClr val="BFC8D2"/>
            </a:solidFill>
            <a:prstDash val="solid"/>
          </a:ln>
        </p:spPr>
      </p:sp>
      <p:sp>
        <p:nvSpPr>
          <p:cNvPr id="12" name="Text 9"/>
          <p:cNvSpPr txBox="1"/>
          <p:nvPr/>
        </p:nvSpPr>
        <p:spPr>
          <a:xfrm>
            <a:off x="2148840" y="4800600"/>
            <a:ext cx="1828800" cy="365760"/>
          </a:xfrm>
          <a:prstGeom prst="rect">
            <a:avLst/>
          </a:prstGeom>
          <a:noFill/>
          <a:ln/>
        </p:spPr>
        <p:txBody>
          <a:bodyPr wrap="square" lIns="0" tIns="0" rIns="0" bIns="0" rtlCol="0" anchor="t"/>
          <a:lstStyle/>
          <a:p>
            <a:pPr algn="ctr" indent="0" marL="0">
              <a:buNone/>
            </a:pPr>
            <a:r>
              <a:rPr lang="en-US" sz="1800" b="1" dirty="0">
                <a:solidFill>
                  <a:srgbClr val="13294B"/>
                </a:solidFill>
                <a:latin typeface="Cambria" pitchFamily="34" charset="0"/>
                <a:ea typeface="Cambria" pitchFamily="34" charset="-122"/>
                <a:cs typeface="Cambria" pitchFamily="34" charset="-120"/>
              </a:rPr>
              <a:t>Mar</a:t>
            </a:r>
            <a:endParaRPr lang="en-US" sz="1800" dirty="0"/>
          </a:p>
        </p:txBody>
      </p:sp>
      <p:sp>
        <p:nvSpPr>
          <p:cNvPr id="13" name="Text 10"/>
          <p:cNvSpPr txBox="1"/>
          <p:nvPr/>
        </p:nvSpPr>
        <p:spPr>
          <a:xfrm>
            <a:off x="2148840" y="516636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Diagnosis complete</a:t>
            </a:r>
            <a:endParaRPr lang="en-US" sz="1400" dirty="0"/>
          </a:p>
        </p:txBody>
      </p:sp>
      <p:sp>
        <p:nvSpPr>
          <p:cNvPr id="14" name="Shape 11"/>
          <p:cNvSpPr/>
          <p:nvPr/>
        </p:nvSpPr>
        <p:spPr>
          <a:xfrm>
            <a:off x="4937760" y="3566160"/>
            <a:ext cx="365760" cy="365760"/>
          </a:xfrm>
          <a:prstGeom prst="ellipse">
            <a:avLst/>
          </a:prstGeom>
          <a:solidFill>
            <a:srgbClr val="13294B"/>
          </a:solidFill>
          <a:ln w="25400">
            <a:solidFill>
              <a:srgbClr val="FFFFFF"/>
            </a:solidFill>
            <a:prstDash val="solid"/>
          </a:ln>
        </p:spPr>
      </p:sp>
      <p:sp>
        <p:nvSpPr>
          <p:cNvPr id="15" name="Shape 12"/>
          <p:cNvSpPr/>
          <p:nvPr/>
        </p:nvSpPr>
        <p:spPr>
          <a:xfrm>
            <a:off x="5120640" y="2743200"/>
            <a:ext cx="0" cy="822960"/>
          </a:xfrm>
          <a:prstGeom prst="line">
            <a:avLst/>
          </a:prstGeom>
          <a:noFill/>
          <a:ln w="19050">
            <a:solidFill>
              <a:srgbClr val="BFC8D2"/>
            </a:solidFill>
            <a:prstDash val="solid"/>
          </a:ln>
        </p:spPr>
      </p:sp>
      <p:sp>
        <p:nvSpPr>
          <p:cNvPr id="16" name="Text 13"/>
          <p:cNvSpPr txBox="1"/>
          <p:nvPr/>
        </p:nvSpPr>
        <p:spPr>
          <a:xfrm>
            <a:off x="4206240" y="1965960"/>
            <a:ext cx="1828800" cy="365760"/>
          </a:xfrm>
          <a:prstGeom prst="rect">
            <a:avLst/>
          </a:prstGeom>
          <a:noFill/>
          <a:ln/>
        </p:spPr>
        <p:txBody>
          <a:bodyPr wrap="square" lIns="0" tIns="0" rIns="0" bIns="0" rtlCol="0" anchor="t"/>
          <a:lstStyle/>
          <a:p>
            <a:pPr algn="ctr" indent="0" marL="0">
              <a:buNone/>
            </a:pPr>
            <a:r>
              <a:rPr lang="en-US" sz="1800" b="1" dirty="0">
                <a:solidFill>
                  <a:srgbClr val="13294B"/>
                </a:solidFill>
                <a:latin typeface="Cambria" pitchFamily="34" charset="0"/>
                <a:ea typeface="Cambria" pitchFamily="34" charset="-122"/>
                <a:cs typeface="Cambria" pitchFamily="34" charset="-120"/>
              </a:rPr>
              <a:t>May</a:t>
            </a:r>
            <a:endParaRPr lang="en-US" sz="1800" dirty="0"/>
          </a:p>
        </p:txBody>
      </p:sp>
      <p:sp>
        <p:nvSpPr>
          <p:cNvPr id="17" name="Text 14"/>
          <p:cNvSpPr txBox="1"/>
          <p:nvPr/>
        </p:nvSpPr>
        <p:spPr>
          <a:xfrm>
            <a:off x="4206240" y="233172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Design approved</a:t>
            </a:r>
            <a:endParaRPr lang="en-US" sz="1400" dirty="0"/>
          </a:p>
        </p:txBody>
      </p:sp>
      <p:sp>
        <p:nvSpPr>
          <p:cNvPr id="18" name="Shape 15"/>
          <p:cNvSpPr/>
          <p:nvPr/>
        </p:nvSpPr>
        <p:spPr>
          <a:xfrm>
            <a:off x="6995160" y="3566160"/>
            <a:ext cx="365760" cy="365760"/>
          </a:xfrm>
          <a:prstGeom prst="ellipse">
            <a:avLst/>
          </a:prstGeom>
          <a:solidFill>
            <a:srgbClr val="13294B"/>
          </a:solidFill>
          <a:ln w="25400">
            <a:solidFill>
              <a:srgbClr val="FFFFFF"/>
            </a:solidFill>
            <a:prstDash val="solid"/>
          </a:ln>
        </p:spPr>
      </p:sp>
      <p:sp>
        <p:nvSpPr>
          <p:cNvPr id="19" name="Shape 16"/>
          <p:cNvSpPr/>
          <p:nvPr/>
        </p:nvSpPr>
        <p:spPr>
          <a:xfrm>
            <a:off x="7178040" y="3931920"/>
            <a:ext cx="0" cy="822960"/>
          </a:xfrm>
          <a:prstGeom prst="line">
            <a:avLst/>
          </a:prstGeom>
          <a:noFill/>
          <a:ln w="19050">
            <a:solidFill>
              <a:srgbClr val="BFC8D2"/>
            </a:solidFill>
            <a:prstDash val="solid"/>
          </a:ln>
        </p:spPr>
      </p:sp>
      <p:sp>
        <p:nvSpPr>
          <p:cNvPr id="20" name="Text 17"/>
          <p:cNvSpPr txBox="1"/>
          <p:nvPr/>
        </p:nvSpPr>
        <p:spPr>
          <a:xfrm>
            <a:off x="6263640" y="4800600"/>
            <a:ext cx="1828800" cy="365760"/>
          </a:xfrm>
          <a:prstGeom prst="rect">
            <a:avLst/>
          </a:prstGeom>
          <a:noFill/>
          <a:ln/>
        </p:spPr>
        <p:txBody>
          <a:bodyPr wrap="square" lIns="0" tIns="0" rIns="0" bIns="0" rtlCol="0" anchor="t"/>
          <a:lstStyle/>
          <a:p>
            <a:pPr algn="ctr" indent="0" marL="0">
              <a:buNone/>
            </a:pPr>
            <a:r>
              <a:rPr lang="en-US" sz="1800" b="1" dirty="0">
                <a:solidFill>
                  <a:srgbClr val="13294B"/>
                </a:solidFill>
                <a:latin typeface="Cambria" pitchFamily="34" charset="0"/>
                <a:ea typeface="Cambria" pitchFamily="34" charset="-122"/>
                <a:cs typeface="Cambria" pitchFamily="34" charset="-120"/>
              </a:rPr>
              <a:t>Jul</a:t>
            </a:r>
            <a:endParaRPr lang="en-US" sz="1800" dirty="0"/>
          </a:p>
        </p:txBody>
      </p:sp>
      <p:sp>
        <p:nvSpPr>
          <p:cNvPr id="21" name="Text 18"/>
          <p:cNvSpPr txBox="1"/>
          <p:nvPr/>
        </p:nvSpPr>
        <p:spPr>
          <a:xfrm>
            <a:off x="6263640" y="516636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Pilot launched</a:t>
            </a:r>
            <a:endParaRPr lang="en-US" sz="1400" dirty="0"/>
          </a:p>
        </p:txBody>
      </p:sp>
      <p:sp>
        <p:nvSpPr>
          <p:cNvPr id="22" name="Shape 19"/>
          <p:cNvSpPr/>
          <p:nvPr/>
        </p:nvSpPr>
        <p:spPr>
          <a:xfrm>
            <a:off x="9052560" y="3566160"/>
            <a:ext cx="365760" cy="365760"/>
          </a:xfrm>
          <a:prstGeom prst="ellipse">
            <a:avLst/>
          </a:prstGeom>
          <a:solidFill>
            <a:srgbClr val="13294B"/>
          </a:solidFill>
          <a:ln w="25400">
            <a:solidFill>
              <a:srgbClr val="FFFFFF"/>
            </a:solidFill>
            <a:prstDash val="solid"/>
          </a:ln>
        </p:spPr>
      </p:sp>
      <p:sp>
        <p:nvSpPr>
          <p:cNvPr id="23" name="Shape 20"/>
          <p:cNvSpPr/>
          <p:nvPr/>
        </p:nvSpPr>
        <p:spPr>
          <a:xfrm>
            <a:off x="9235440" y="2743200"/>
            <a:ext cx="0" cy="822960"/>
          </a:xfrm>
          <a:prstGeom prst="line">
            <a:avLst/>
          </a:prstGeom>
          <a:noFill/>
          <a:ln w="19050">
            <a:solidFill>
              <a:srgbClr val="BFC8D2"/>
            </a:solidFill>
            <a:prstDash val="solid"/>
          </a:ln>
        </p:spPr>
      </p:sp>
      <p:sp>
        <p:nvSpPr>
          <p:cNvPr id="24" name="Text 21"/>
          <p:cNvSpPr txBox="1"/>
          <p:nvPr/>
        </p:nvSpPr>
        <p:spPr>
          <a:xfrm>
            <a:off x="8321040" y="1965960"/>
            <a:ext cx="1828800" cy="365760"/>
          </a:xfrm>
          <a:prstGeom prst="rect">
            <a:avLst/>
          </a:prstGeom>
          <a:noFill/>
          <a:ln/>
        </p:spPr>
        <p:txBody>
          <a:bodyPr wrap="square" lIns="0" tIns="0" rIns="0" bIns="0" rtlCol="0" anchor="t"/>
          <a:lstStyle/>
          <a:p>
            <a:pPr algn="ctr" indent="0" marL="0">
              <a:buNone/>
            </a:pPr>
            <a:r>
              <a:rPr lang="en-US" sz="1800" b="1" dirty="0">
                <a:solidFill>
                  <a:srgbClr val="13294B"/>
                </a:solidFill>
                <a:latin typeface="Cambria" pitchFamily="34" charset="0"/>
                <a:ea typeface="Cambria" pitchFamily="34" charset="-122"/>
                <a:cs typeface="Cambria" pitchFamily="34" charset="-120"/>
              </a:rPr>
              <a:t>Sep</a:t>
            </a:r>
            <a:endParaRPr lang="en-US" sz="1800" dirty="0"/>
          </a:p>
        </p:txBody>
      </p:sp>
      <p:sp>
        <p:nvSpPr>
          <p:cNvPr id="25" name="Text 22"/>
          <p:cNvSpPr txBox="1"/>
          <p:nvPr/>
        </p:nvSpPr>
        <p:spPr>
          <a:xfrm>
            <a:off x="8321040" y="233172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Pilot results</a:t>
            </a:r>
            <a:endParaRPr lang="en-US" sz="1400" dirty="0"/>
          </a:p>
        </p:txBody>
      </p:sp>
      <p:sp>
        <p:nvSpPr>
          <p:cNvPr id="26" name="Shape 23"/>
          <p:cNvSpPr/>
          <p:nvPr/>
        </p:nvSpPr>
        <p:spPr>
          <a:xfrm>
            <a:off x="11109960" y="3566160"/>
            <a:ext cx="365760" cy="365760"/>
          </a:xfrm>
          <a:prstGeom prst="ellipse">
            <a:avLst/>
          </a:prstGeom>
          <a:solidFill>
            <a:srgbClr val="2F6690"/>
          </a:solidFill>
          <a:ln w="25400">
            <a:solidFill>
              <a:srgbClr val="FFFFFF"/>
            </a:solidFill>
            <a:prstDash val="solid"/>
          </a:ln>
        </p:spPr>
      </p:sp>
      <p:sp>
        <p:nvSpPr>
          <p:cNvPr id="27" name="Shape 24"/>
          <p:cNvSpPr/>
          <p:nvPr/>
        </p:nvSpPr>
        <p:spPr>
          <a:xfrm>
            <a:off x="11292840" y="3931920"/>
            <a:ext cx="0" cy="822960"/>
          </a:xfrm>
          <a:prstGeom prst="line">
            <a:avLst/>
          </a:prstGeom>
          <a:noFill/>
          <a:ln w="19050">
            <a:solidFill>
              <a:srgbClr val="BFC8D2"/>
            </a:solidFill>
            <a:prstDash val="solid"/>
          </a:ln>
        </p:spPr>
      </p:sp>
      <p:sp>
        <p:nvSpPr>
          <p:cNvPr id="28" name="Text 25"/>
          <p:cNvSpPr txBox="1"/>
          <p:nvPr/>
        </p:nvSpPr>
        <p:spPr>
          <a:xfrm>
            <a:off x="10378440" y="4800600"/>
            <a:ext cx="1828800" cy="365760"/>
          </a:xfrm>
          <a:prstGeom prst="rect">
            <a:avLst/>
          </a:prstGeom>
          <a:noFill/>
          <a:ln/>
        </p:spPr>
        <p:txBody>
          <a:bodyPr wrap="square" lIns="0" tIns="0" rIns="0" bIns="0" rtlCol="0" anchor="t"/>
          <a:lstStyle/>
          <a:p>
            <a:pPr algn="ctr" indent="0" marL="0">
              <a:buNone/>
            </a:pPr>
            <a:r>
              <a:rPr lang="en-US" sz="1800" b="1" dirty="0">
                <a:solidFill>
                  <a:srgbClr val="2F6690"/>
                </a:solidFill>
                <a:latin typeface="Cambria" pitchFamily="34" charset="0"/>
                <a:ea typeface="Cambria" pitchFamily="34" charset="-122"/>
                <a:cs typeface="Cambria" pitchFamily="34" charset="-120"/>
              </a:rPr>
              <a:t>Nov</a:t>
            </a:r>
            <a:endParaRPr lang="en-US" sz="1800" dirty="0"/>
          </a:p>
        </p:txBody>
      </p:sp>
      <p:sp>
        <p:nvSpPr>
          <p:cNvPr id="29" name="Text 26"/>
          <p:cNvSpPr txBox="1"/>
          <p:nvPr/>
        </p:nvSpPr>
        <p:spPr>
          <a:xfrm>
            <a:off x="10378440" y="5166360"/>
            <a:ext cx="1828800" cy="457200"/>
          </a:xfrm>
          <a:prstGeom prst="rect">
            <a:avLst/>
          </a:prstGeom>
          <a:noFill/>
          <a:ln/>
        </p:spPr>
        <p:txBody>
          <a:bodyPr wrap="square" lIns="0" tIns="0" rIns="0" bIns="0" rtlCol="0" anchor="t"/>
          <a:lstStyle/>
          <a:p>
            <a:pPr algn="ctr" indent="0" marL="0">
              <a:buNone/>
            </a:pPr>
            <a:r>
              <a:rPr lang="en-US" sz="1400" dirty="0">
                <a:solidFill>
                  <a:srgbClr val="4A5868"/>
                </a:solidFill>
                <a:latin typeface="Calibri" pitchFamily="34" charset="0"/>
                <a:ea typeface="Calibri" pitchFamily="34" charset="-122"/>
                <a:cs typeface="Calibri" pitchFamily="34" charset="-120"/>
              </a:rPr>
              <a:t>Go-live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roadmap staggers the three workstreams so the team is never running more than two at full speed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roadmap</a:t>
            </a:r>
            <a:endParaRPr lang="en-US" sz="1000" dirty="0"/>
          </a:p>
        </p:txBody>
      </p:sp>
      <p:sp>
        <p:nvSpPr>
          <p:cNvPr id="5" name="Text 2"/>
          <p:cNvSpPr txBox="1"/>
          <p:nvPr/>
        </p:nvSpPr>
        <p:spPr>
          <a:xfrm>
            <a:off x="3108960" y="1691640"/>
            <a:ext cx="2133524" cy="365760"/>
          </a:xfrm>
          <a:prstGeom prst="rect">
            <a:avLst/>
          </a:prstGeom>
          <a:noFill/>
          <a:ln/>
        </p:spPr>
        <p:txBody>
          <a:bodyPr wrap="square" lIns="0" tIns="0" rIns="0" bIns="0" rtlCol="0" anchor="t"/>
          <a:lstStyle/>
          <a:p>
            <a:pPr algn="ctr" indent="0" marL="0">
              <a:buNone/>
            </a:pPr>
            <a:r>
              <a:rPr lang="en-US" sz="1500" b="1" dirty="0">
                <a:solidFill>
                  <a:srgbClr val="4A5868"/>
                </a:solidFill>
                <a:latin typeface="Calibri" pitchFamily="34" charset="0"/>
                <a:ea typeface="Calibri" pitchFamily="34" charset="-122"/>
                <a:cs typeface="Calibri" pitchFamily="34" charset="-120"/>
              </a:rPr>
              <a:t>Q1</a:t>
            </a:r>
            <a:endParaRPr lang="en-US" sz="1500" dirty="0"/>
          </a:p>
        </p:txBody>
      </p:sp>
      <p:sp>
        <p:nvSpPr>
          <p:cNvPr id="6" name="Text 3"/>
          <p:cNvSpPr txBox="1"/>
          <p:nvPr/>
        </p:nvSpPr>
        <p:spPr>
          <a:xfrm>
            <a:off x="5242484" y="1691640"/>
            <a:ext cx="2133524" cy="365760"/>
          </a:xfrm>
          <a:prstGeom prst="rect">
            <a:avLst/>
          </a:prstGeom>
          <a:noFill/>
          <a:ln/>
        </p:spPr>
        <p:txBody>
          <a:bodyPr wrap="square" lIns="0" tIns="0" rIns="0" bIns="0" rtlCol="0" anchor="t"/>
          <a:lstStyle/>
          <a:p>
            <a:pPr algn="ctr" indent="0" marL="0">
              <a:buNone/>
            </a:pPr>
            <a:r>
              <a:rPr lang="en-US" sz="1500" b="1" dirty="0">
                <a:solidFill>
                  <a:srgbClr val="4A5868"/>
                </a:solidFill>
                <a:latin typeface="Calibri" pitchFamily="34" charset="0"/>
                <a:ea typeface="Calibri" pitchFamily="34" charset="-122"/>
                <a:cs typeface="Calibri" pitchFamily="34" charset="-120"/>
              </a:rPr>
              <a:t>Q2</a:t>
            </a:r>
            <a:endParaRPr lang="en-US" sz="1500" dirty="0"/>
          </a:p>
        </p:txBody>
      </p:sp>
      <p:sp>
        <p:nvSpPr>
          <p:cNvPr id="7" name="Shape 4"/>
          <p:cNvSpPr/>
          <p:nvPr/>
        </p:nvSpPr>
        <p:spPr>
          <a:xfrm>
            <a:off x="5242484" y="2103120"/>
            <a:ext cx="0" cy="3749040"/>
          </a:xfrm>
          <a:prstGeom prst="line">
            <a:avLst/>
          </a:prstGeom>
          <a:noFill/>
          <a:ln w="12700">
            <a:solidFill>
              <a:srgbClr val="DDE3EA"/>
            </a:solidFill>
            <a:prstDash val="solid"/>
          </a:ln>
        </p:spPr>
      </p:sp>
      <p:sp>
        <p:nvSpPr>
          <p:cNvPr id="8" name="Text 5"/>
          <p:cNvSpPr txBox="1"/>
          <p:nvPr/>
        </p:nvSpPr>
        <p:spPr>
          <a:xfrm>
            <a:off x="7376008" y="1691640"/>
            <a:ext cx="2133524" cy="365760"/>
          </a:xfrm>
          <a:prstGeom prst="rect">
            <a:avLst/>
          </a:prstGeom>
          <a:noFill/>
          <a:ln/>
        </p:spPr>
        <p:txBody>
          <a:bodyPr wrap="square" lIns="0" tIns="0" rIns="0" bIns="0" rtlCol="0" anchor="t"/>
          <a:lstStyle/>
          <a:p>
            <a:pPr algn="ctr" indent="0" marL="0">
              <a:buNone/>
            </a:pPr>
            <a:r>
              <a:rPr lang="en-US" sz="1500" b="1" dirty="0">
                <a:solidFill>
                  <a:srgbClr val="4A5868"/>
                </a:solidFill>
                <a:latin typeface="Calibri" pitchFamily="34" charset="0"/>
                <a:ea typeface="Calibri" pitchFamily="34" charset="-122"/>
                <a:cs typeface="Calibri" pitchFamily="34" charset="-120"/>
              </a:rPr>
              <a:t>Q3</a:t>
            </a:r>
            <a:endParaRPr lang="en-US" sz="1500" dirty="0"/>
          </a:p>
        </p:txBody>
      </p:sp>
      <p:sp>
        <p:nvSpPr>
          <p:cNvPr id="9" name="Shape 6"/>
          <p:cNvSpPr/>
          <p:nvPr/>
        </p:nvSpPr>
        <p:spPr>
          <a:xfrm>
            <a:off x="7376008" y="2103120"/>
            <a:ext cx="0" cy="3749040"/>
          </a:xfrm>
          <a:prstGeom prst="line">
            <a:avLst/>
          </a:prstGeom>
          <a:noFill/>
          <a:ln w="12700">
            <a:solidFill>
              <a:srgbClr val="DDE3EA"/>
            </a:solidFill>
            <a:prstDash val="solid"/>
          </a:ln>
        </p:spPr>
      </p:sp>
      <p:sp>
        <p:nvSpPr>
          <p:cNvPr id="10" name="Text 7"/>
          <p:cNvSpPr txBox="1"/>
          <p:nvPr/>
        </p:nvSpPr>
        <p:spPr>
          <a:xfrm>
            <a:off x="9509531" y="1691640"/>
            <a:ext cx="2133524" cy="365760"/>
          </a:xfrm>
          <a:prstGeom prst="rect">
            <a:avLst/>
          </a:prstGeom>
          <a:noFill/>
          <a:ln/>
        </p:spPr>
        <p:txBody>
          <a:bodyPr wrap="square" lIns="0" tIns="0" rIns="0" bIns="0" rtlCol="0" anchor="t"/>
          <a:lstStyle/>
          <a:p>
            <a:pPr algn="ctr" indent="0" marL="0">
              <a:buNone/>
            </a:pPr>
            <a:r>
              <a:rPr lang="en-US" sz="1500" b="1" dirty="0">
                <a:solidFill>
                  <a:srgbClr val="4A5868"/>
                </a:solidFill>
                <a:latin typeface="Calibri" pitchFamily="34" charset="0"/>
                <a:ea typeface="Calibri" pitchFamily="34" charset="-122"/>
                <a:cs typeface="Calibri" pitchFamily="34" charset="-120"/>
              </a:rPr>
              <a:t>Q4</a:t>
            </a:r>
            <a:endParaRPr lang="en-US" sz="1500" dirty="0"/>
          </a:p>
        </p:txBody>
      </p:sp>
      <p:sp>
        <p:nvSpPr>
          <p:cNvPr id="11" name="Shape 8"/>
          <p:cNvSpPr/>
          <p:nvPr/>
        </p:nvSpPr>
        <p:spPr>
          <a:xfrm>
            <a:off x="9509531" y="2103120"/>
            <a:ext cx="0" cy="3749040"/>
          </a:xfrm>
          <a:prstGeom prst="line">
            <a:avLst/>
          </a:prstGeom>
          <a:noFill/>
          <a:ln w="12700">
            <a:solidFill>
              <a:srgbClr val="DDE3EA"/>
            </a:solidFill>
            <a:prstDash val="solid"/>
          </a:ln>
        </p:spPr>
      </p:sp>
      <p:sp>
        <p:nvSpPr>
          <p:cNvPr id="12" name="Shape 9"/>
          <p:cNvSpPr/>
          <p:nvPr/>
        </p:nvSpPr>
        <p:spPr>
          <a:xfrm>
            <a:off x="548640" y="2240280"/>
            <a:ext cx="2377440" cy="960120"/>
          </a:xfrm>
          <a:prstGeom prst="roundRect">
            <a:avLst>
              <a:gd name="adj" fmla="val 7619"/>
            </a:avLst>
          </a:prstGeom>
          <a:solidFill>
            <a:srgbClr val="F2F5F8"/>
          </a:solidFill>
          <a:ln/>
        </p:spPr>
      </p:sp>
      <p:sp>
        <p:nvSpPr>
          <p:cNvPr id="13" name="Text 10"/>
          <p:cNvSpPr txBox="1"/>
          <p:nvPr/>
        </p:nvSpPr>
        <p:spPr>
          <a:xfrm>
            <a:off x="731520" y="2240280"/>
            <a:ext cx="2103120" cy="96012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Workstream A</a:t>
            </a:r>
            <a:endParaRPr lang="en-US" sz="1500" dirty="0"/>
          </a:p>
        </p:txBody>
      </p:sp>
      <p:sp>
        <p:nvSpPr>
          <p:cNvPr id="14" name="Shape 11"/>
          <p:cNvSpPr/>
          <p:nvPr/>
        </p:nvSpPr>
        <p:spPr>
          <a:xfrm>
            <a:off x="3154680" y="2423160"/>
            <a:ext cx="3108846" cy="594360"/>
          </a:xfrm>
          <a:prstGeom prst="roundRect">
            <a:avLst>
              <a:gd name="adj" fmla="val 12308"/>
            </a:avLst>
          </a:prstGeom>
          <a:solidFill>
            <a:srgbClr val="2F6690"/>
          </a:solidFill>
          <a:ln/>
        </p:spPr>
      </p:sp>
      <p:sp>
        <p:nvSpPr>
          <p:cNvPr id="15" name="Text 12"/>
          <p:cNvSpPr txBox="1"/>
          <p:nvPr/>
        </p:nvSpPr>
        <p:spPr>
          <a:xfrm>
            <a:off x="3291840"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Activity 1</a:t>
            </a:r>
            <a:endParaRPr lang="en-US" sz="1300" dirty="0"/>
          </a:p>
        </p:txBody>
      </p:sp>
      <p:sp>
        <p:nvSpPr>
          <p:cNvPr id="16" name="Shape 13"/>
          <p:cNvSpPr/>
          <p:nvPr/>
        </p:nvSpPr>
        <p:spPr>
          <a:xfrm>
            <a:off x="6354966" y="2423160"/>
            <a:ext cx="3108846" cy="594360"/>
          </a:xfrm>
          <a:prstGeom prst="roundRect">
            <a:avLst>
              <a:gd name="adj" fmla="val 12308"/>
            </a:avLst>
          </a:prstGeom>
          <a:solidFill>
            <a:srgbClr val="2F6690"/>
          </a:solidFill>
          <a:ln/>
        </p:spPr>
      </p:sp>
      <p:sp>
        <p:nvSpPr>
          <p:cNvPr id="17" name="Text 14"/>
          <p:cNvSpPr txBox="1"/>
          <p:nvPr/>
        </p:nvSpPr>
        <p:spPr>
          <a:xfrm>
            <a:off x="6492126"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Activity 2</a:t>
            </a:r>
            <a:endParaRPr lang="en-US" sz="1300" dirty="0"/>
          </a:p>
        </p:txBody>
      </p:sp>
      <p:sp>
        <p:nvSpPr>
          <p:cNvPr id="18" name="Shape 15"/>
          <p:cNvSpPr/>
          <p:nvPr/>
        </p:nvSpPr>
        <p:spPr>
          <a:xfrm>
            <a:off x="9555251" y="2423160"/>
            <a:ext cx="2042084" cy="594360"/>
          </a:xfrm>
          <a:prstGeom prst="roundRect">
            <a:avLst>
              <a:gd name="adj" fmla="val 12308"/>
            </a:avLst>
          </a:prstGeom>
          <a:solidFill>
            <a:srgbClr val="BFC8D2"/>
          </a:solidFill>
          <a:ln/>
        </p:spPr>
      </p:sp>
      <p:sp>
        <p:nvSpPr>
          <p:cNvPr id="19" name="Text 16"/>
          <p:cNvSpPr txBox="1"/>
          <p:nvPr/>
        </p:nvSpPr>
        <p:spPr>
          <a:xfrm>
            <a:off x="9692411" y="2423160"/>
            <a:ext cx="1859204" cy="594360"/>
          </a:xfrm>
          <a:prstGeom prst="rect">
            <a:avLst/>
          </a:prstGeom>
          <a:noFill/>
          <a:ln/>
        </p:spPr>
        <p:txBody>
          <a:bodyPr wrap="square" lIns="0" tIns="0" rIns="0" bIns="0" rtlCol="0" anchor="ctr"/>
          <a:lstStyle/>
          <a:p>
            <a:pPr indent="0" marL="0">
              <a:buNone/>
            </a:pPr>
            <a:r>
              <a:rPr lang="en-US" sz="1300" b="1" dirty="0">
                <a:solidFill>
                  <a:srgbClr val="13294B"/>
                </a:solidFill>
                <a:latin typeface="Calibri" pitchFamily="34" charset="0"/>
                <a:ea typeface="Calibri" pitchFamily="34" charset="-122"/>
                <a:cs typeface="Calibri" pitchFamily="34" charset="-120"/>
              </a:rPr>
              <a:t>Activity 3</a:t>
            </a:r>
            <a:endParaRPr lang="en-US" sz="1300" dirty="0"/>
          </a:p>
        </p:txBody>
      </p:sp>
      <p:sp>
        <p:nvSpPr>
          <p:cNvPr id="20" name="Shape 17"/>
          <p:cNvSpPr/>
          <p:nvPr/>
        </p:nvSpPr>
        <p:spPr>
          <a:xfrm>
            <a:off x="548640" y="3429000"/>
            <a:ext cx="2377440" cy="960120"/>
          </a:xfrm>
          <a:prstGeom prst="roundRect">
            <a:avLst>
              <a:gd name="adj" fmla="val 7619"/>
            </a:avLst>
          </a:prstGeom>
          <a:solidFill>
            <a:srgbClr val="F2F5F8"/>
          </a:solidFill>
          <a:ln/>
        </p:spPr>
      </p:sp>
      <p:sp>
        <p:nvSpPr>
          <p:cNvPr id="21" name="Text 18"/>
          <p:cNvSpPr txBox="1"/>
          <p:nvPr/>
        </p:nvSpPr>
        <p:spPr>
          <a:xfrm>
            <a:off x="731520" y="3429000"/>
            <a:ext cx="2103120" cy="96012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Workstream B</a:t>
            </a:r>
            <a:endParaRPr lang="en-US" sz="1500" dirty="0"/>
          </a:p>
        </p:txBody>
      </p:sp>
      <p:sp>
        <p:nvSpPr>
          <p:cNvPr id="22" name="Shape 19"/>
          <p:cNvSpPr/>
          <p:nvPr/>
        </p:nvSpPr>
        <p:spPr>
          <a:xfrm>
            <a:off x="4221442" y="3611880"/>
            <a:ext cx="3108846" cy="594360"/>
          </a:xfrm>
          <a:prstGeom prst="roundRect">
            <a:avLst>
              <a:gd name="adj" fmla="val 12308"/>
            </a:avLst>
          </a:prstGeom>
          <a:solidFill>
            <a:srgbClr val="BFC8D2"/>
          </a:solidFill>
          <a:ln/>
        </p:spPr>
      </p:sp>
      <p:sp>
        <p:nvSpPr>
          <p:cNvPr id="23" name="Text 20"/>
          <p:cNvSpPr txBox="1"/>
          <p:nvPr/>
        </p:nvSpPr>
        <p:spPr>
          <a:xfrm>
            <a:off x="4358602" y="3611880"/>
            <a:ext cx="2925966" cy="594360"/>
          </a:xfrm>
          <a:prstGeom prst="rect">
            <a:avLst/>
          </a:prstGeom>
          <a:noFill/>
          <a:ln/>
        </p:spPr>
        <p:txBody>
          <a:bodyPr wrap="square" lIns="0" tIns="0" rIns="0" bIns="0" rtlCol="0" anchor="ctr"/>
          <a:lstStyle/>
          <a:p>
            <a:pPr indent="0" marL="0">
              <a:buNone/>
            </a:pPr>
            <a:r>
              <a:rPr lang="en-US" sz="1300" b="1" dirty="0">
                <a:solidFill>
                  <a:srgbClr val="13294B"/>
                </a:solidFill>
                <a:latin typeface="Calibri" pitchFamily="34" charset="0"/>
                <a:ea typeface="Calibri" pitchFamily="34" charset="-122"/>
                <a:cs typeface="Calibri" pitchFamily="34" charset="-120"/>
              </a:rPr>
              <a:t>Activity 4</a:t>
            </a:r>
            <a:endParaRPr lang="en-US" sz="1300" dirty="0"/>
          </a:p>
        </p:txBody>
      </p:sp>
      <p:sp>
        <p:nvSpPr>
          <p:cNvPr id="24" name="Shape 21"/>
          <p:cNvSpPr/>
          <p:nvPr/>
        </p:nvSpPr>
        <p:spPr>
          <a:xfrm>
            <a:off x="7421728" y="3611880"/>
            <a:ext cx="4175608" cy="594360"/>
          </a:xfrm>
          <a:prstGeom prst="roundRect">
            <a:avLst>
              <a:gd name="adj" fmla="val 12308"/>
            </a:avLst>
          </a:prstGeom>
          <a:solidFill>
            <a:srgbClr val="2F6690"/>
          </a:solidFill>
          <a:ln/>
        </p:spPr>
      </p:sp>
      <p:sp>
        <p:nvSpPr>
          <p:cNvPr id="25" name="Text 22"/>
          <p:cNvSpPr txBox="1"/>
          <p:nvPr/>
        </p:nvSpPr>
        <p:spPr>
          <a:xfrm>
            <a:off x="7558888" y="3611880"/>
            <a:ext cx="3992728" cy="5943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Activity 5</a:t>
            </a:r>
            <a:endParaRPr lang="en-US" sz="1300" dirty="0"/>
          </a:p>
        </p:txBody>
      </p:sp>
      <p:sp>
        <p:nvSpPr>
          <p:cNvPr id="26" name="Shape 23"/>
          <p:cNvSpPr/>
          <p:nvPr/>
        </p:nvSpPr>
        <p:spPr>
          <a:xfrm>
            <a:off x="548640" y="4617720"/>
            <a:ext cx="2377440" cy="960120"/>
          </a:xfrm>
          <a:prstGeom prst="roundRect">
            <a:avLst>
              <a:gd name="adj" fmla="val 7619"/>
            </a:avLst>
          </a:prstGeom>
          <a:solidFill>
            <a:srgbClr val="F2F5F8"/>
          </a:solidFill>
          <a:ln/>
        </p:spPr>
      </p:sp>
      <p:sp>
        <p:nvSpPr>
          <p:cNvPr id="27" name="Text 24"/>
          <p:cNvSpPr txBox="1"/>
          <p:nvPr/>
        </p:nvSpPr>
        <p:spPr>
          <a:xfrm>
            <a:off x="731520" y="4617720"/>
            <a:ext cx="2103120" cy="96012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Workstream C</a:t>
            </a:r>
            <a:endParaRPr lang="en-US" sz="1500" dirty="0"/>
          </a:p>
        </p:txBody>
      </p:sp>
      <p:sp>
        <p:nvSpPr>
          <p:cNvPr id="28" name="Shape 25"/>
          <p:cNvSpPr/>
          <p:nvPr/>
        </p:nvSpPr>
        <p:spPr>
          <a:xfrm>
            <a:off x="5288204" y="4800600"/>
            <a:ext cx="2042084" cy="594360"/>
          </a:xfrm>
          <a:prstGeom prst="roundRect">
            <a:avLst>
              <a:gd name="adj" fmla="val 12308"/>
            </a:avLst>
          </a:prstGeom>
          <a:solidFill>
            <a:srgbClr val="BFC8D2"/>
          </a:solidFill>
          <a:ln/>
        </p:spPr>
      </p:sp>
      <p:sp>
        <p:nvSpPr>
          <p:cNvPr id="29" name="Text 26"/>
          <p:cNvSpPr txBox="1"/>
          <p:nvPr/>
        </p:nvSpPr>
        <p:spPr>
          <a:xfrm>
            <a:off x="5425364" y="4800600"/>
            <a:ext cx="1859204" cy="594360"/>
          </a:xfrm>
          <a:prstGeom prst="rect">
            <a:avLst/>
          </a:prstGeom>
          <a:noFill/>
          <a:ln/>
        </p:spPr>
        <p:txBody>
          <a:bodyPr wrap="square" lIns="0" tIns="0" rIns="0" bIns="0" rtlCol="0" anchor="ctr"/>
          <a:lstStyle/>
          <a:p>
            <a:pPr indent="0" marL="0">
              <a:buNone/>
            </a:pPr>
            <a:r>
              <a:rPr lang="en-US" sz="1300" b="1" dirty="0">
                <a:solidFill>
                  <a:srgbClr val="13294B"/>
                </a:solidFill>
                <a:latin typeface="Calibri" pitchFamily="34" charset="0"/>
                <a:ea typeface="Calibri" pitchFamily="34" charset="-122"/>
                <a:cs typeface="Calibri" pitchFamily="34" charset="-120"/>
              </a:rPr>
              <a:t>Activity 6</a:t>
            </a:r>
            <a:endParaRPr lang="en-US" sz="1300" dirty="0"/>
          </a:p>
        </p:txBody>
      </p:sp>
      <p:sp>
        <p:nvSpPr>
          <p:cNvPr id="30" name="Shape 27"/>
          <p:cNvSpPr/>
          <p:nvPr/>
        </p:nvSpPr>
        <p:spPr>
          <a:xfrm>
            <a:off x="7421728" y="4800600"/>
            <a:ext cx="3108846" cy="594360"/>
          </a:xfrm>
          <a:prstGeom prst="roundRect">
            <a:avLst>
              <a:gd name="adj" fmla="val 12308"/>
            </a:avLst>
          </a:prstGeom>
          <a:solidFill>
            <a:srgbClr val="BFC8D2"/>
          </a:solidFill>
          <a:ln/>
        </p:spPr>
      </p:sp>
      <p:sp>
        <p:nvSpPr>
          <p:cNvPr id="31" name="Text 28"/>
          <p:cNvSpPr txBox="1"/>
          <p:nvPr/>
        </p:nvSpPr>
        <p:spPr>
          <a:xfrm>
            <a:off x="7558888" y="4800600"/>
            <a:ext cx="2925966" cy="594360"/>
          </a:xfrm>
          <a:prstGeom prst="rect">
            <a:avLst/>
          </a:prstGeom>
          <a:noFill/>
          <a:ln/>
        </p:spPr>
        <p:txBody>
          <a:bodyPr wrap="square" lIns="0" tIns="0" rIns="0" bIns="0" rtlCol="0" anchor="ctr"/>
          <a:lstStyle/>
          <a:p>
            <a:pPr indent="0" marL="0">
              <a:buNone/>
            </a:pPr>
            <a:r>
              <a:rPr lang="en-US" sz="1300" b="1" dirty="0">
                <a:solidFill>
                  <a:srgbClr val="13294B"/>
                </a:solidFill>
                <a:latin typeface="Calibri" pitchFamily="34" charset="0"/>
                <a:ea typeface="Calibri" pitchFamily="34" charset="-122"/>
                <a:cs typeface="Calibri" pitchFamily="34" charset="-120"/>
              </a:rPr>
              <a:t>Activity 7</a:t>
            </a:r>
            <a:endParaRPr lang="en-US" sz="1300" dirty="0"/>
          </a:p>
        </p:txBody>
      </p:sp>
      <p:sp>
        <p:nvSpPr>
          <p:cNvPr id="32" name="Shape 29"/>
          <p:cNvSpPr/>
          <p:nvPr/>
        </p:nvSpPr>
        <p:spPr>
          <a:xfrm>
            <a:off x="10622013" y="4800600"/>
            <a:ext cx="975322" cy="594360"/>
          </a:xfrm>
          <a:prstGeom prst="roundRect">
            <a:avLst>
              <a:gd name="adj" fmla="val 12308"/>
            </a:avLst>
          </a:prstGeom>
          <a:solidFill>
            <a:srgbClr val="BFC8D2"/>
          </a:solidFill>
          <a:ln/>
        </p:spPr>
      </p:sp>
      <p:sp>
        <p:nvSpPr>
          <p:cNvPr id="33" name="Text 30"/>
          <p:cNvSpPr txBox="1"/>
          <p:nvPr/>
        </p:nvSpPr>
        <p:spPr>
          <a:xfrm>
            <a:off x="10759173" y="4800600"/>
            <a:ext cx="792442" cy="594360"/>
          </a:xfrm>
          <a:prstGeom prst="rect">
            <a:avLst/>
          </a:prstGeom>
          <a:noFill/>
          <a:ln/>
        </p:spPr>
        <p:txBody>
          <a:bodyPr wrap="square" lIns="0" tIns="0" rIns="0" bIns="0" rtlCol="0" anchor="ctr"/>
          <a:lstStyle/>
          <a:p>
            <a:pPr indent="0" marL="0">
              <a:buNone/>
            </a:pPr>
            <a:endParaRPr lang="en-US" sz="1300" dirty="0"/>
          </a:p>
        </p:txBody>
      </p:sp>
      <p:sp>
        <p:nvSpPr>
          <p:cNvPr id="34" name="Shape 31"/>
          <p:cNvSpPr/>
          <p:nvPr/>
        </p:nvSpPr>
        <p:spPr>
          <a:xfrm>
            <a:off x="3108960" y="5852160"/>
            <a:ext cx="274320" cy="228600"/>
          </a:xfrm>
          <a:prstGeom prst="rect">
            <a:avLst>
              <a:gd name="adj" fmla="val 32000"/>
            </a:avLst>
          </a:prstGeom>
          <a:solidFill>
            <a:srgbClr val="2F6690"/>
          </a:solidFill>
          <a:ln/>
        </p:spPr>
      </p:sp>
      <p:sp>
        <p:nvSpPr>
          <p:cNvPr id="35" name="Text 32"/>
          <p:cNvSpPr txBox="1"/>
          <p:nvPr/>
        </p:nvSpPr>
        <p:spPr>
          <a:xfrm>
            <a:off x="3474720" y="5824728"/>
            <a:ext cx="1828800" cy="274320"/>
          </a:xfrm>
          <a:prstGeom prst="rect">
            <a:avLst/>
          </a:prstGeom>
          <a:noFill/>
          <a:ln/>
        </p:spPr>
        <p:txBody>
          <a:bodyPr wrap="square" lIns="0" tIns="0" rIns="0" bIns="0" rtlCol="0" anchor="t"/>
          <a:lstStyle/>
          <a:p>
            <a:pPr indent="0" marL="0">
              <a:buNone/>
            </a:pPr>
            <a:r>
              <a:rPr lang="en-US" sz="1200" dirty="0">
                <a:solidFill>
                  <a:srgbClr val="4A5868"/>
                </a:solidFill>
                <a:latin typeface="Calibri" pitchFamily="34" charset="0"/>
                <a:ea typeface="Calibri" pitchFamily="34" charset="-122"/>
                <a:cs typeface="Calibri" pitchFamily="34" charset="-120"/>
              </a:rPr>
              <a:t>Critical path</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fits in 12 weeks if setup and hiring run in parallel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sp>
        <p:nvSpPr>
          <p:cNvPr id="5" name="Text 2"/>
          <p:cNvSpPr txBox="1"/>
          <p:nvPr/>
        </p:nvSpPr>
        <p:spPr>
          <a:xfrm>
            <a:off x="3931920"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1</a:t>
            </a:r>
            <a:endParaRPr lang="en-US" sz="1200" dirty="0"/>
          </a:p>
        </p:txBody>
      </p:sp>
      <p:sp>
        <p:nvSpPr>
          <p:cNvPr id="6" name="Text 3"/>
          <p:cNvSpPr txBox="1"/>
          <p:nvPr/>
        </p:nvSpPr>
        <p:spPr>
          <a:xfrm>
            <a:off x="4574515"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2</a:t>
            </a:r>
            <a:endParaRPr lang="en-US" sz="1200" dirty="0"/>
          </a:p>
        </p:txBody>
      </p:sp>
      <p:sp>
        <p:nvSpPr>
          <p:cNvPr id="7" name="Shape 4"/>
          <p:cNvSpPr/>
          <p:nvPr/>
        </p:nvSpPr>
        <p:spPr>
          <a:xfrm>
            <a:off x="4574515" y="2057400"/>
            <a:ext cx="0" cy="3840480"/>
          </a:xfrm>
          <a:prstGeom prst="line">
            <a:avLst/>
          </a:prstGeom>
          <a:noFill/>
          <a:ln w="9525">
            <a:solidFill>
              <a:srgbClr val="DDE3EA"/>
            </a:solidFill>
            <a:prstDash val="solid"/>
          </a:ln>
        </p:spPr>
      </p:sp>
      <p:sp>
        <p:nvSpPr>
          <p:cNvPr id="8" name="Text 5"/>
          <p:cNvSpPr txBox="1"/>
          <p:nvPr/>
        </p:nvSpPr>
        <p:spPr>
          <a:xfrm>
            <a:off x="5217109"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3</a:t>
            </a:r>
            <a:endParaRPr lang="en-US" sz="1200" dirty="0"/>
          </a:p>
        </p:txBody>
      </p:sp>
      <p:sp>
        <p:nvSpPr>
          <p:cNvPr id="9" name="Shape 6"/>
          <p:cNvSpPr/>
          <p:nvPr/>
        </p:nvSpPr>
        <p:spPr>
          <a:xfrm>
            <a:off x="5217109" y="2057400"/>
            <a:ext cx="0" cy="3840480"/>
          </a:xfrm>
          <a:prstGeom prst="line">
            <a:avLst/>
          </a:prstGeom>
          <a:noFill/>
          <a:ln w="9525">
            <a:solidFill>
              <a:srgbClr val="DDE3EA"/>
            </a:solidFill>
            <a:prstDash val="solid"/>
          </a:ln>
        </p:spPr>
      </p:sp>
      <p:sp>
        <p:nvSpPr>
          <p:cNvPr id="10" name="Text 7"/>
          <p:cNvSpPr txBox="1"/>
          <p:nvPr/>
        </p:nvSpPr>
        <p:spPr>
          <a:xfrm>
            <a:off x="5859704"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4</a:t>
            </a:r>
            <a:endParaRPr lang="en-US" sz="1200" dirty="0"/>
          </a:p>
        </p:txBody>
      </p:sp>
      <p:sp>
        <p:nvSpPr>
          <p:cNvPr id="11" name="Shape 8"/>
          <p:cNvSpPr/>
          <p:nvPr/>
        </p:nvSpPr>
        <p:spPr>
          <a:xfrm>
            <a:off x="5859704" y="2057400"/>
            <a:ext cx="0" cy="3840480"/>
          </a:xfrm>
          <a:prstGeom prst="line">
            <a:avLst/>
          </a:prstGeom>
          <a:noFill/>
          <a:ln w="9525">
            <a:solidFill>
              <a:srgbClr val="DDE3EA"/>
            </a:solidFill>
            <a:prstDash val="solid"/>
          </a:ln>
        </p:spPr>
      </p:sp>
      <p:sp>
        <p:nvSpPr>
          <p:cNvPr id="12" name="Text 9"/>
          <p:cNvSpPr txBox="1"/>
          <p:nvPr/>
        </p:nvSpPr>
        <p:spPr>
          <a:xfrm>
            <a:off x="6502298"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5</a:t>
            </a:r>
            <a:endParaRPr lang="en-US" sz="1200" dirty="0"/>
          </a:p>
        </p:txBody>
      </p:sp>
      <p:sp>
        <p:nvSpPr>
          <p:cNvPr id="13" name="Shape 10"/>
          <p:cNvSpPr/>
          <p:nvPr/>
        </p:nvSpPr>
        <p:spPr>
          <a:xfrm>
            <a:off x="6502298" y="2057400"/>
            <a:ext cx="0" cy="3840480"/>
          </a:xfrm>
          <a:prstGeom prst="line">
            <a:avLst/>
          </a:prstGeom>
          <a:noFill/>
          <a:ln w="9525">
            <a:solidFill>
              <a:srgbClr val="DDE3EA"/>
            </a:solidFill>
            <a:prstDash val="solid"/>
          </a:ln>
        </p:spPr>
      </p:sp>
      <p:sp>
        <p:nvSpPr>
          <p:cNvPr id="14" name="Text 11"/>
          <p:cNvSpPr txBox="1"/>
          <p:nvPr/>
        </p:nvSpPr>
        <p:spPr>
          <a:xfrm>
            <a:off x="7144893"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6</a:t>
            </a:r>
            <a:endParaRPr lang="en-US" sz="1200" dirty="0"/>
          </a:p>
        </p:txBody>
      </p:sp>
      <p:sp>
        <p:nvSpPr>
          <p:cNvPr id="15" name="Shape 12"/>
          <p:cNvSpPr/>
          <p:nvPr/>
        </p:nvSpPr>
        <p:spPr>
          <a:xfrm>
            <a:off x="7144893" y="2057400"/>
            <a:ext cx="0" cy="3840480"/>
          </a:xfrm>
          <a:prstGeom prst="line">
            <a:avLst/>
          </a:prstGeom>
          <a:noFill/>
          <a:ln w="9525">
            <a:solidFill>
              <a:srgbClr val="DDE3EA"/>
            </a:solidFill>
            <a:prstDash val="solid"/>
          </a:ln>
        </p:spPr>
      </p:sp>
      <p:sp>
        <p:nvSpPr>
          <p:cNvPr id="16" name="Text 13"/>
          <p:cNvSpPr txBox="1"/>
          <p:nvPr/>
        </p:nvSpPr>
        <p:spPr>
          <a:xfrm>
            <a:off x="7787488"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7</a:t>
            </a:r>
            <a:endParaRPr lang="en-US" sz="1200" dirty="0"/>
          </a:p>
        </p:txBody>
      </p:sp>
      <p:sp>
        <p:nvSpPr>
          <p:cNvPr id="17" name="Shape 14"/>
          <p:cNvSpPr/>
          <p:nvPr/>
        </p:nvSpPr>
        <p:spPr>
          <a:xfrm>
            <a:off x="7787488" y="2057400"/>
            <a:ext cx="0" cy="3840480"/>
          </a:xfrm>
          <a:prstGeom prst="line">
            <a:avLst/>
          </a:prstGeom>
          <a:noFill/>
          <a:ln w="9525">
            <a:solidFill>
              <a:srgbClr val="DDE3EA"/>
            </a:solidFill>
            <a:prstDash val="solid"/>
          </a:ln>
        </p:spPr>
      </p:sp>
      <p:sp>
        <p:nvSpPr>
          <p:cNvPr id="18" name="Text 15"/>
          <p:cNvSpPr txBox="1"/>
          <p:nvPr/>
        </p:nvSpPr>
        <p:spPr>
          <a:xfrm>
            <a:off x="8430082"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8</a:t>
            </a:r>
            <a:endParaRPr lang="en-US" sz="1200" dirty="0"/>
          </a:p>
        </p:txBody>
      </p:sp>
      <p:sp>
        <p:nvSpPr>
          <p:cNvPr id="19" name="Shape 16"/>
          <p:cNvSpPr/>
          <p:nvPr/>
        </p:nvSpPr>
        <p:spPr>
          <a:xfrm>
            <a:off x="8430082" y="2057400"/>
            <a:ext cx="0" cy="3840480"/>
          </a:xfrm>
          <a:prstGeom prst="line">
            <a:avLst/>
          </a:prstGeom>
          <a:noFill/>
          <a:ln w="9525">
            <a:solidFill>
              <a:srgbClr val="DDE3EA"/>
            </a:solidFill>
            <a:prstDash val="solid"/>
          </a:ln>
        </p:spPr>
      </p:sp>
      <p:sp>
        <p:nvSpPr>
          <p:cNvPr id="20" name="Text 17"/>
          <p:cNvSpPr txBox="1"/>
          <p:nvPr/>
        </p:nvSpPr>
        <p:spPr>
          <a:xfrm>
            <a:off x="9072677"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9</a:t>
            </a:r>
            <a:endParaRPr lang="en-US" sz="1200" dirty="0"/>
          </a:p>
        </p:txBody>
      </p:sp>
      <p:sp>
        <p:nvSpPr>
          <p:cNvPr id="21" name="Shape 18"/>
          <p:cNvSpPr/>
          <p:nvPr/>
        </p:nvSpPr>
        <p:spPr>
          <a:xfrm>
            <a:off x="9072677" y="2057400"/>
            <a:ext cx="0" cy="3840480"/>
          </a:xfrm>
          <a:prstGeom prst="line">
            <a:avLst/>
          </a:prstGeom>
          <a:noFill/>
          <a:ln w="9525">
            <a:solidFill>
              <a:srgbClr val="DDE3EA"/>
            </a:solidFill>
            <a:prstDash val="solid"/>
          </a:ln>
        </p:spPr>
      </p:sp>
      <p:sp>
        <p:nvSpPr>
          <p:cNvPr id="22" name="Text 19"/>
          <p:cNvSpPr txBox="1"/>
          <p:nvPr/>
        </p:nvSpPr>
        <p:spPr>
          <a:xfrm>
            <a:off x="9715271"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10</a:t>
            </a:r>
            <a:endParaRPr lang="en-US" sz="1200" dirty="0"/>
          </a:p>
        </p:txBody>
      </p:sp>
      <p:sp>
        <p:nvSpPr>
          <p:cNvPr id="23" name="Shape 20"/>
          <p:cNvSpPr/>
          <p:nvPr/>
        </p:nvSpPr>
        <p:spPr>
          <a:xfrm>
            <a:off x="9715271" y="2057400"/>
            <a:ext cx="0" cy="3840480"/>
          </a:xfrm>
          <a:prstGeom prst="line">
            <a:avLst/>
          </a:prstGeom>
          <a:noFill/>
          <a:ln w="9525">
            <a:solidFill>
              <a:srgbClr val="DDE3EA"/>
            </a:solidFill>
            <a:prstDash val="solid"/>
          </a:ln>
        </p:spPr>
      </p:sp>
      <p:sp>
        <p:nvSpPr>
          <p:cNvPr id="24" name="Text 21"/>
          <p:cNvSpPr txBox="1"/>
          <p:nvPr/>
        </p:nvSpPr>
        <p:spPr>
          <a:xfrm>
            <a:off x="10357866"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11</a:t>
            </a:r>
            <a:endParaRPr lang="en-US" sz="1200" dirty="0"/>
          </a:p>
        </p:txBody>
      </p:sp>
      <p:sp>
        <p:nvSpPr>
          <p:cNvPr id="25" name="Shape 22"/>
          <p:cNvSpPr/>
          <p:nvPr/>
        </p:nvSpPr>
        <p:spPr>
          <a:xfrm>
            <a:off x="10357866" y="2057400"/>
            <a:ext cx="0" cy="3840480"/>
          </a:xfrm>
          <a:prstGeom prst="line">
            <a:avLst/>
          </a:prstGeom>
          <a:noFill/>
          <a:ln w="9525">
            <a:solidFill>
              <a:srgbClr val="DDE3EA"/>
            </a:solidFill>
            <a:prstDash val="solid"/>
          </a:ln>
        </p:spPr>
      </p:sp>
      <p:sp>
        <p:nvSpPr>
          <p:cNvPr id="26" name="Text 23"/>
          <p:cNvSpPr txBox="1"/>
          <p:nvPr/>
        </p:nvSpPr>
        <p:spPr>
          <a:xfrm>
            <a:off x="11000461" y="1691640"/>
            <a:ext cx="642595" cy="320040"/>
          </a:xfrm>
          <a:prstGeom prst="rect">
            <a:avLst/>
          </a:prstGeom>
          <a:noFill/>
          <a:ln/>
        </p:spPr>
        <p:txBody>
          <a:bodyPr wrap="square" lIns="0" tIns="0" rIns="0" bIns="0" rtlCol="0" anchor="t"/>
          <a:lstStyle/>
          <a:p>
            <a:pPr algn="ctr" indent="0" marL="0">
              <a:buNone/>
            </a:pPr>
            <a:r>
              <a:rPr lang="en-US" sz="1200" dirty="0">
                <a:solidFill>
                  <a:srgbClr val="7F8C9A"/>
                </a:solidFill>
                <a:latin typeface="Calibri" pitchFamily="34" charset="0"/>
                <a:ea typeface="Calibri" pitchFamily="34" charset="-122"/>
                <a:cs typeface="Calibri" pitchFamily="34" charset="-120"/>
              </a:rPr>
              <a:t>12</a:t>
            </a:r>
            <a:endParaRPr lang="en-US" sz="1200" dirty="0"/>
          </a:p>
        </p:txBody>
      </p:sp>
      <p:sp>
        <p:nvSpPr>
          <p:cNvPr id="27" name="Shape 24"/>
          <p:cNvSpPr/>
          <p:nvPr/>
        </p:nvSpPr>
        <p:spPr>
          <a:xfrm>
            <a:off x="11000461" y="2057400"/>
            <a:ext cx="0" cy="3840480"/>
          </a:xfrm>
          <a:prstGeom prst="line">
            <a:avLst/>
          </a:prstGeom>
          <a:noFill/>
          <a:ln w="9525">
            <a:solidFill>
              <a:srgbClr val="DDE3EA"/>
            </a:solidFill>
            <a:prstDash val="solid"/>
          </a:ln>
        </p:spPr>
      </p:sp>
      <p:sp>
        <p:nvSpPr>
          <p:cNvPr id="28" name="Text 25"/>
          <p:cNvSpPr txBox="1"/>
          <p:nvPr/>
        </p:nvSpPr>
        <p:spPr>
          <a:xfrm>
            <a:off x="548640" y="2148840"/>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Pick pilot sites</a:t>
            </a:r>
            <a:endParaRPr lang="en-US" sz="1400" dirty="0"/>
          </a:p>
        </p:txBody>
      </p:sp>
      <p:sp>
        <p:nvSpPr>
          <p:cNvPr id="29" name="Shape 26"/>
          <p:cNvSpPr/>
          <p:nvPr/>
        </p:nvSpPr>
        <p:spPr>
          <a:xfrm>
            <a:off x="3968496" y="2212848"/>
            <a:ext cx="1212037" cy="292608"/>
          </a:xfrm>
          <a:prstGeom prst="roundRect">
            <a:avLst>
              <a:gd name="adj" fmla="val 15625"/>
            </a:avLst>
          </a:prstGeom>
          <a:solidFill>
            <a:srgbClr val="13294B"/>
          </a:solidFill>
          <a:ln/>
        </p:spPr>
      </p:sp>
      <p:sp>
        <p:nvSpPr>
          <p:cNvPr id="30" name="Text 27"/>
          <p:cNvSpPr txBox="1"/>
          <p:nvPr/>
        </p:nvSpPr>
        <p:spPr>
          <a:xfrm>
            <a:off x="548640" y="2679192"/>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Hire and train team</a:t>
            </a:r>
            <a:endParaRPr lang="en-US" sz="1400" dirty="0"/>
          </a:p>
        </p:txBody>
      </p:sp>
      <p:sp>
        <p:nvSpPr>
          <p:cNvPr id="31" name="Shape 28"/>
          <p:cNvSpPr/>
          <p:nvPr/>
        </p:nvSpPr>
        <p:spPr>
          <a:xfrm>
            <a:off x="3968496" y="2743200"/>
            <a:ext cx="2497226" cy="292608"/>
          </a:xfrm>
          <a:prstGeom prst="roundRect">
            <a:avLst>
              <a:gd name="adj" fmla="val 15625"/>
            </a:avLst>
          </a:prstGeom>
          <a:solidFill>
            <a:srgbClr val="13294B"/>
          </a:solidFill>
          <a:ln/>
        </p:spPr>
      </p:sp>
      <p:sp>
        <p:nvSpPr>
          <p:cNvPr id="32" name="Text 29"/>
          <p:cNvSpPr txBox="1"/>
          <p:nvPr/>
        </p:nvSpPr>
        <p:spPr>
          <a:xfrm>
            <a:off x="548640" y="3209544"/>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Set up tracking</a:t>
            </a:r>
            <a:endParaRPr lang="en-US" sz="1400" dirty="0"/>
          </a:p>
        </p:txBody>
      </p:sp>
      <p:sp>
        <p:nvSpPr>
          <p:cNvPr id="33" name="Shape 30"/>
          <p:cNvSpPr/>
          <p:nvPr/>
        </p:nvSpPr>
        <p:spPr>
          <a:xfrm>
            <a:off x="4611091" y="3273552"/>
            <a:ext cx="1854632" cy="292608"/>
          </a:xfrm>
          <a:prstGeom prst="roundRect">
            <a:avLst>
              <a:gd name="adj" fmla="val 15625"/>
            </a:avLst>
          </a:prstGeom>
          <a:solidFill>
            <a:srgbClr val="13294B"/>
          </a:solidFill>
          <a:ln/>
        </p:spPr>
      </p:sp>
      <p:sp>
        <p:nvSpPr>
          <p:cNvPr id="34" name="Text 31"/>
          <p:cNvSpPr txBox="1"/>
          <p:nvPr/>
        </p:nvSpPr>
        <p:spPr>
          <a:xfrm>
            <a:off x="548640" y="3739896"/>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Launch pilot</a:t>
            </a:r>
            <a:endParaRPr lang="en-US" sz="1400" dirty="0"/>
          </a:p>
        </p:txBody>
      </p:sp>
      <p:sp>
        <p:nvSpPr>
          <p:cNvPr id="35" name="Shape 32"/>
          <p:cNvSpPr/>
          <p:nvPr/>
        </p:nvSpPr>
        <p:spPr>
          <a:xfrm>
            <a:off x="6538874" y="3803904"/>
            <a:ext cx="569443" cy="292608"/>
          </a:xfrm>
          <a:prstGeom prst="roundRect">
            <a:avLst>
              <a:gd name="adj" fmla="val 15625"/>
            </a:avLst>
          </a:prstGeom>
          <a:solidFill>
            <a:srgbClr val="13294B"/>
          </a:solidFill>
          <a:ln/>
        </p:spPr>
      </p:sp>
      <p:sp>
        <p:nvSpPr>
          <p:cNvPr id="36" name="Text 33"/>
          <p:cNvSpPr txBox="1"/>
          <p:nvPr/>
        </p:nvSpPr>
        <p:spPr>
          <a:xfrm>
            <a:off x="548640" y="4270248"/>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Run and measure</a:t>
            </a:r>
            <a:endParaRPr lang="en-US" sz="1400" dirty="0"/>
          </a:p>
        </p:txBody>
      </p:sp>
      <p:sp>
        <p:nvSpPr>
          <p:cNvPr id="37" name="Shape 34"/>
          <p:cNvSpPr/>
          <p:nvPr/>
        </p:nvSpPr>
        <p:spPr>
          <a:xfrm>
            <a:off x="6538874" y="4334256"/>
            <a:ext cx="3782416" cy="292608"/>
          </a:xfrm>
          <a:prstGeom prst="roundRect">
            <a:avLst>
              <a:gd name="adj" fmla="val 15625"/>
            </a:avLst>
          </a:prstGeom>
          <a:solidFill>
            <a:srgbClr val="13294B"/>
          </a:solidFill>
          <a:ln/>
        </p:spPr>
      </p:sp>
      <p:sp>
        <p:nvSpPr>
          <p:cNvPr id="38" name="Text 35"/>
          <p:cNvSpPr txBox="1"/>
          <p:nvPr/>
        </p:nvSpPr>
        <p:spPr>
          <a:xfrm>
            <a:off x="548640" y="4800600"/>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Interim review</a:t>
            </a:r>
            <a:endParaRPr lang="en-US" sz="1400" dirty="0"/>
          </a:p>
        </p:txBody>
      </p:sp>
      <p:sp>
        <p:nvSpPr>
          <p:cNvPr id="39" name="Shape 36"/>
          <p:cNvSpPr/>
          <p:nvPr/>
        </p:nvSpPr>
        <p:spPr>
          <a:xfrm>
            <a:off x="8568500" y="4828032"/>
            <a:ext cx="365760" cy="365760"/>
          </a:xfrm>
          <a:prstGeom prst="diamond">
            <a:avLst/>
          </a:prstGeom>
          <a:solidFill>
            <a:srgbClr val="2F6690"/>
          </a:solidFill>
          <a:ln/>
        </p:spPr>
      </p:sp>
      <p:sp>
        <p:nvSpPr>
          <p:cNvPr id="40" name="Text 37"/>
          <p:cNvSpPr txBox="1"/>
          <p:nvPr/>
        </p:nvSpPr>
        <p:spPr>
          <a:xfrm>
            <a:off x="548640" y="5330952"/>
            <a:ext cx="3200400" cy="41148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Final recommendation</a:t>
            </a:r>
            <a:endParaRPr lang="en-US" sz="1400" dirty="0"/>
          </a:p>
        </p:txBody>
      </p:sp>
      <p:sp>
        <p:nvSpPr>
          <p:cNvPr id="41" name="Shape 38"/>
          <p:cNvSpPr/>
          <p:nvPr/>
        </p:nvSpPr>
        <p:spPr>
          <a:xfrm>
            <a:off x="10394442" y="5394960"/>
            <a:ext cx="1212037" cy="292608"/>
          </a:xfrm>
          <a:prstGeom prst="roundRect">
            <a:avLst>
              <a:gd name="adj" fmla="val 15625"/>
            </a:avLst>
          </a:prstGeom>
          <a:solidFill>
            <a:srgbClr val="2F6690"/>
          </a:solidFill>
          <a:ln/>
        </p:spPr>
      </p:sp>
      <p:sp>
        <p:nvSpPr>
          <p:cNvPr id="42" name="Text 39"/>
          <p:cNvSpPr txBox="1"/>
          <p:nvPr/>
        </p:nvSpPr>
        <p:spPr>
          <a:xfrm>
            <a:off x="3200400" y="1691640"/>
            <a:ext cx="640080" cy="320040"/>
          </a:xfrm>
          <a:prstGeom prst="rect">
            <a:avLst/>
          </a:prstGeom>
          <a:noFill/>
          <a:ln/>
        </p:spPr>
        <p:txBody>
          <a:bodyPr wrap="square" lIns="0" tIns="0" rIns="0" bIns="0" rtlCol="0" anchor="t"/>
          <a:lstStyle/>
          <a:p>
            <a:pPr algn="r" indent="0" marL="0">
              <a:buNone/>
            </a:pPr>
            <a:r>
              <a:rPr lang="en-US" sz="1200" dirty="0">
                <a:solidFill>
                  <a:srgbClr val="7F8C9A"/>
                </a:solidFill>
                <a:latin typeface="Calibri" pitchFamily="34" charset="0"/>
                <a:ea typeface="Calibri" pitchFamily="34" charset="-122"/>
                <a:cs typeface="Calibri" pitchFamily="34" charset="-120"/>
              </a:rPr>
              <a:t>Week</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decision has exactly one owner, which removes the hand-off delays we saw last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RACI</a:t>
            </a:r>
            <a:endParaRPr lang="en-US" sz="1000" dirty="0"/>
          </a:p>
        </p:txBody>
      </p:sp>
      <p:graphicFrame>
        <p:nvGraphicFramePr>
          <p:cNvPr id="9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502152"/>
                <a:gridCol w="1554480"/>
                <a:gridCol w="1554480"/>
                <a:gridCol w="1554480"/>
                <a:gridCol w="1554480"/>
                <a:gridCol w="1371600"/>
              </a:tblGrid>
              <a:tr h="64008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Activity</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Sponsor</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Program lead</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Finance</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Operations</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IT</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Approve budget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A</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1800" b="1" dirty="0">
                          <a:solidFill>
                            <a:srgbClr val="2F6690"/>
                          </a:solidFill>
                          <a:latin typeface="Calibri" pitchFamily="34" charset="0"/>
                          <a:ea typeface="Calibri" pitchFamily="34" charset="-122"/>
                          <a:cs typeface="Calibri" pitchFamily="34" charset="-120"/>
                        </a:rPr>
                        <a:t>R</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Design new process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A</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F6690"/>
                          </a:solidFill>
                          <a:latin typeface="Calibri" pitchFamily="34" charset="0"/>
                          <a:ea typeface="Calibri" pitchFamily="34" charset="-122"/>
                          <a:cs typeface="Calibri" pitchFamily="34" charset="-120"/>
                        </a:rPr>
                        <a:t>R</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Build reporting</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A</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F6690"/>
                          </a:solidFill>
                          <a:latin typeface="Calibri" pitchFamily="34" charset="0"/>
                          <a:ea typeface="Calibri" pitchFamily="34" charset="-122"/>
                          <a:cs typeface="Calibri" pitchFamily="34" charset="-120"/>
                        </a:rPr>
                        <a:t>R</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Train site teams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A</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F6690"/>
                          </a:solidFill>
                          <a:latin typeface="Calibri" pitchFamily="34" charset="0"/>
                          <a:ea typeface="Calibri" pitchFamily="34" charset="-122"/>
                          <a:cs typeface="Calibri" pitchFamily="34" charset="-120"/>
                        </a:rPr>
                        <a:t>R</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Track benefits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F6690"/>
                          </a:solidFill>
                          <a:latin typeface="Calibri" pitchFamily="34" charset="0"/>
                          <a:ea typeface="Calibri" pitchFamily="34" charset="-122"/>
                          <a:cs typeface="Calibri" pitchFamily="34" charset="-120"/>
                        </a:rPr>
                        <a:t>R</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A</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C</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4A5868"/>
                          </a:solidFill>
                          <a:latin typeface="Calibri" pitchFamily="34" charset="0"/>
                          <a:ea typeface="Calibri" pitchFamily="34" charset="-122"/>
                          <a:cs typeface="Calibri" pitchFamily="34" charset="-120"/>
                        </a:rPr>
                        <a:t>I</a:t>
                      </a:r>
                      <a:endParaRPr lang="en-US" sz="18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workplan maps every analysis to the question it answers, so nothing is done without a reason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194560"/>
                <a:gridCol w="2377440"/>
                <a:gridCol w="2560320"/>
                <a:gridCol w="2194560"/>
                <a:gridCol w="1764792"/>
              </a:tblGrid>
              <a:tr h="621792">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Hypothesis</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Analysis</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Data source</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Owner</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Due</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621792">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Hypothesis 1</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Analysis A</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Customer survey</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Team member 1</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Week 2</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21792">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Hypothesis 1</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Analysis B</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Sales data</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Team member 2</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Week 3</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21792">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Hypothesis 2</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Analysis C</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Cost data</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Team member 1</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Week 4</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21792">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Hypothesis 3</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Analysis D</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Expert interviews</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Team member 3</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Week 4</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21792">
                <a:tc>
                  <a:txBody>
                    <a:bodyPr/>
                    <a:lstStyle/>
                    <a:p>
                      <a:pPr indent="0" marL="0">
                        <a:buNone/>
                      </a:pPr>
                      <a:r>
                        <a:rPr lang="en-US" sz="1400" b="1" dirty="0">
                          <a:solidFill>
                            <a:srgbClr val="2F6690"/>
                          </a:solidFill>
                          <a:latin typeface="Calibri" pitchFamily="34" charset="0"/>
                          <a:ea typeface="Calibri" pitchFamily="34" charset="-122"/>
                          <a:cs typeface="Calibri" pitchFamily="34" charset="-120"/>
                        </a:rPr>
                        <a:t>Hypothesis 3</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Analysis E</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Market reports</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Team member 2</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400" dirty="0">
                          <a:solidFill>
                            <a:srgbClr val="13294B"/>
                          </a:solidFill>
                          <a:latin typeface="Calibri" pitchFamily="34" charset="0"/>
                          <a:ea typeface="Calibri" pitchFamily="34" charset="-122"/>
                          <a:cs typeface="Calibri" pitchFamily="34" charset="-120"/>
                        </a:rPr>
                        <a:t>Week 5</a:t>
                      </a:r>
                      <a:endParaRPr lang="en-US" sz="14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operating rhythm repeats every month, so problems surface within weeks instead of quarters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operating model</a:t>
            </a:r>
            <a:endParaRPr lang="en-US" sz="1000" dirty="0"/>
          </a:p>
        </p:txBody>
      </p:sp>
      <p:sp>
        <p:nvSpPr>
          <p:cNvPr id="5" name="Shape 2"/>
          <p:cNvSpPr/>
          <p:nvPr/>
        </p:nvSpPr>
        <p:spPr>
          <a:xfrm>
            <a:off x="2103120" y="2057400"/>
            <a:ext cx="3474720" cy="3474720"/>
          </a:xfrm>
          <a:prstGeom prst="ellipse">
            <a:avLst/>
          </a:prstGeom>
          <a:ln w="38100">
            <a:solidFill>
              <a:srgbClr val="BFC8D2"/>
            </a:solidFill>
            <a:prstDash val="dash"/>
          </a:ln>
        </p:spPr>
      </p:sp>
      <p:sp>
        <p:nvSpPr>
          <p:cNvPr id="6" name="Text 3"/>
          <p:cNvSpPr txBox="1"/>
          <p:nvPr/>
        </p:nvSpPr>
        <p:spPr>
          <a:xfrm>
            <a:off x="2926080" y="3520440"/>
            <a:ext cx="1828800" cy="548640"/>
          </a:xfrm>
          <a:prstGeom prst="rect">
            <a:avLst/>
          </a:prstGeom>
          <a:noFill/>
          <a:ln/>
        </p:spPr>
        <p:txBody>
          <a:bodyPr wrap="square" lIns="0" tIns="0" rIns="0" bIns="0" rtlCol="0" anchor="t"/>
          <a:lstStyle/>
          <a:p>
            <a:pPr algn="ctr" indent="0" marL="0">
              <a:buNone/>
            </a:pPr>
            <a:r>
              <a:rPr lang="en-US" sz="2000" b="1" dirty="0">
                <a:solidFill>
                  <a:srgbClr val="2F6690"/>
                </a:solidFill>
                <a:latin typeface="Cambria" pitchFamily="34" charset="0"/>
                <a:ea typeface="Cambria" pitchFamily="34" charset="-122"/>
                <a:cs typeface="Cambria" pitchFamily="34" charset="-120"/>
              </a:rPr>
              <a:t>Monthly</a:t>
            </a:r>
            <a:endParaRPr lang="en-US" sz="2000" dirty="0"/>
          </a:p>
        </p:txBody>
      </p:sp>
      <p:sp>
        <p:nvSpPr>
          <p:cNvPr id="7" name="Shape 4"/>
          <p:cNvSpPr/>
          <p:nvPr/>
        </p:nvSpPr>
        <p:spPr>
          <a:xfrm>
            <a:off x="3200400" y="1417320"/>
            <a:ext cx="1280160" cy="1280160"/>
          </a:xfrm>
          <a:prstGeom prst="ellipse">
            <a:avLst/>
          </a:prstGeom>
          <a:solidFill>
            <a:srgbClr val="13294B"/>
          </a:solidFill>
          <a:ln w="38100">
            <a:solidFill>
              <a:srgbClr val="FFFFFF"/>
            </a:solidFill>
            <a:prstDash val="solid"/>
          </a:ln>
        </p:spPr>
      </p:sp>
      <p:sp>
        <p:nvSpPr>
          <p:cNvPr id="8" name="Text 5"/>
          <p:cNvSpPr txBox="1"/>
          <p:nvPr/>
        </p:nvSpPr>
        <p:spPr>
          <a:xfrm>
            <a:off x="3200400" y="141732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Plan</a:t>
            </a:r>
            <a:endParaRPr lang="en-US" sz="1600" dirty="0"/>
          </a:p>
        </p:txBody>
      </p:sp>
      <p:sp>
        <p:nvSpPr>
          <p:cNvPr id="9" name="Shape 6"/>
          <p:cNvSpPr/>
          <p:nvPr/>
        </p:nvSpPr>
        <p:spPr>
          <a:xfrm>
            <a:off x="4937760" y="3154680"/>
            <a:ext cx="1280160" cy="1280160"/>
          </a:xfrm>
          <a:prstGeom prst="ellipse">
            <a:avLst/>
          </a:prstGeom>
          <a:solidFill>
            <a:srgbClr val="13294B"/>
          </a:solidFill>
          <a:ln w="38100">
            <a:solidFill>
              <a:srgbClr val="FFFFFF"/>
            </a:solidFill>
            <a:prstDash val="solid"/>
          </a:ln>
        </p:spPr>
      </p:sp>
      <p:sp>
        <p:nvSpPr>
          <p:cNvPr id="10" name="Text 7"/>
          <p:cNvSpPr txBox="1"/>
          <p:nvPr/>
        </p:nvSpPr>
        <p:spPr>
          <a:xfrm>
            <a:off x="493776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Do</a:t>
            </a:r>
            <a:endParaRPr lang="en-US" sz="1600" dirty="0"/>
          </a:p>
        </p:txBody>
      </p:sp>
      <p:sp>
        <p:nvSpPr>
          <p:cNvPr id="11" name="Shape 8"/>
          <p:cNvSpPr/>
          <p:nvPr/>
        </p:nvSpPr>
        <p:spPr>
          <a:xfrm>
            <a:off x="3200400" y="4892040"/>
            <a:ext cx="1280160" cy="1280160"/>
          </a:xfrm>
          <a:prstGeom prst="ellipse">
            <a:avLst/>
          </a:prstGeom>
          <a:solidFill>
            <a:srgbClr val="2F6690"/>
          </a:solidFill>
          <a:ln w="38100">
            <a:solidFill>
              <a:srgbClr val="FFFFFF"/>
            </a:solidFill>
            <a:prstDash val="solid"/>
          </a:ln>
        </p:spPr>
      </p:sp>
      <p:sp>
        <p:nvSpPr>
          <p:cNvPr id="12" name="Text 9"/>
          <p:cNvSpPr txBox="1"/>
          <p:nvPr/>
        </p:nvSpPr>
        <p:spPr>
          <a:xfrm>
            <a:off x="3200400" y="489204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Review</a:t>
            </a:r>
            <a:endParaRPr lang="en-US" sz="1600" dirty="0"/>
          </a:p>
        </p:txBody>
      </p:sp>
      <p:sp>
        <p:nvSpPr>
          <p:cNvPr id="13" name="Shape 10"/>
          <p:cNvSpPr/>
          <p:nvPr/>
        </p:nvSpPr>
        <p:spPr>
          <a:xfrm>
            <a:off x="1463040" y="3154680"/>
            <a:ext cx="1280160" cy="1280160"/>
          </a:xfrm>
          <a:prstGeom prst="ellipse">
            <a:avLst/>
          </a:prstGeom>
          <a:solidFill>
            <a:srgbClr val="13294B"/>
          </a:solidFill>
          <a:ln w="38100">
            <a:solidFill>
              <a:srgbClr val="FFFFFF"/>
            </a:solidFill>
            <a:prstDash val="solid"/>
          </a:ln>
        </p:spPr>
      </p:sp>
      <p:sp>
        <p:nvSpPr>
          <p:cNvPr id="14" name="Text 11"/>
          <p:cNvSpPr txBox="1"/>
          <p:nvPr/>
        </p:nvSpPr>
        <p:spPr>
          <a:xfrm>
            <a:off x="146304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Adjust</a:t>
            </a:r>
            <a:endParaRPr lang="en-US" sz="1600" dirty="0"/>
          </a:p>
        </p:txBody>
      </p:sp>
      <p:sp>
        <p:nvSpPr>
          <p:cNvPr id="15" name="Text 12"/>
          <p:cNvSpPr txBox="1"/>
          <p:nvPr/>
        </p:nvSpPr>
        <p:spPr>
          <a:xfrm>
            <a:off x="7040880" y="1783080"/>
            <a:ext cx="457200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Plan</a:t>
            </a:r>
            <a:endParaRPr lang="en-US" sz="1600" dirty="0"/>
          </a:p>
        </p:txBody>
      </p:sp>
      <p:sp>
        <p:nvSpPr>
          <p:cNvPr id="16" name="Text 13"/>
          <p:cNvSpPr txBox="1"/>
          <p:nvPr/>
        </p:nvSpPr>
        <p:spPr>
          <a:xfrm>
            <a:off x="7040880" y="2148840"/>
            <a:ext cx="4572000" cy="45720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Set targets for the month in week 1</a:t>
            </a:r>
            <a:endParaRPr lang="en-US" sz="1400" dirty="0"/>
          </a:p>
        </p:txBody>
      </p:sp>
      <p:sp>
        <p:nvSpPr>
          <p:cNvPr id="17" name="Text 14"/>
          <p:cNvSpPr txBox="1"/>
          <p:nvPr/>
        </p:nvSpPr>
        <p:spPr>
          <a:xfrm>
            <a:off x="7040880" y="2788920"/>
            <a:ext cx="457200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Do</a:t>
            </a:r>
            <a:endParaRPr lang="en-US" sz="1600" dirty="0"/>
          </a:p>
        </p:txBody>
      </p:sp>
      <p:sp>
        <p:nvSpPr>
          <p:cNvPr id="18" name="Text 15"/>
          <p:cNvSpPr txBox="1"/>
          <p:nvPr/>
        </p:nvSpPr>
        <p:spPr>
          <a:xfrm>
            <a:off x="7040880" y="3154680"/>
            <a:ext cx="4572000" cy="45720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Teams run the plan; weekly check-ins</a:t>
            </a:r>
            <a:endParaRPr lang="en-US" sz="1400" dirty="0"/>
          </a:p>
        </p:txBody>
      </p:sp>
      <p:sp>
        <p:nvSpPr>
          <p:cNvPr id="19" name="Text 16"/>
          <p:cNvSpPr txBox="1"/>
          <p:nvPr/>
        </p:nvSpPr>
        <p:spPr>
          <a:xfrm>
            <a:off x="7040880" y="3794760"/>
            <a:ext cx="457200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Review</a:t>
            </a:r>
            <a:endParaRPr lang="en-US" sz="1600" dirty="0"/>
          </a:p>
        </p:txBody>
      </p:sp>
      <p:sp>
        <p:nvSpPr>
          <p:cNvPr id="20" name="Text 17"/>
          <p:cNvSpPr txBox="1"/>
          <p:nvPr/>
        </p:nvSpPr>
        <p:spPr>
          <a:xfrm>
            <a:off x="7040880" y="4160520"/>
            <a:ext cx="4572000" cy="45720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Compare results to targets in week 4</a:t>
            </a:r>
            <a:endParaRPr lang="en-US" sz="1400" dirty="0"/>
          </a:p>
        </p:txBody>
      </p:sp>
      <p:sp>
        <p:nvSpPr>
          <p:cNvPr id="21" name="Text 18"/>
          <p:cNvSpPr txBox="1"/>
          <p:nvPr/>
        </p:nvSpPr>
        <p:spPr>
          <a:xfrm>
            <a:off x="7040880" y="4800600"/>
            <a:ext cx="457200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Adjust</a:t>
            </a:r>
            <a:endParaRPr lang="en-US" sz="1600" dirty="0"/>
          </a:p>
        </p:txBody>
      </p:sp>
      <p:sp>
        <p:nvSpPr>
          <p:cNvPr id="22" name="Text 19"/>
          <p:cNvSpPr txBox="1"/>
          <p:nvPr/>
        </p:nvSpPr>
        <p:spPr>
          <a:xfrm>
            <a:off x="7040880" y="5166360"/>
            <a:ext cx="4572000" cy="45720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Change the plan for next month</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Five steps take a new customer from contract to first value in under two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process</a:t>
            </a:r>
            <a:endParaRPr lang="en-US" sz="1000" dirty="0"/>
          </a:p>
        </p:txBody>
      </p:sp>
      <p:sp>
        <p:nvSpPr>
          <p:cNvPr id="5" name="Shape 2"/>
          <p:cNvSpPr/>
          <p:nvPr/>
        </p:nvSpPr>
        <p:spPr>
          <a:xfrm>
            <a:off x="548640" y="1746504"/>
            <a:ext cx="548640" cy="548640"/>
          </a:xfrm>
          <a:prstGeom prst="ellipse">
            <a:avLst/>
          </a:prstGeom>
          <a:solidFill>
            <a:srgbClr val="13294B"/>
          </a:solidFill>
          <a:ln/>
        </p:spPr>
      </p:sp>
      <p:sp>
        <p:nvSpPr>
          <p:cNvPr id="6" name="Text 3"/>
          <p:cNvSpPr txBox="1"/>
          <p:nvPr/>
        </p:nvSpPr>
        <p:spPr>
          <a:xfrm>
            <a:off x="548640" y="174650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Shape 4"/>
          <p:cNvSpPr/>
          <p:nvPr/>
        </p:nvSpPr>
        <p:spPr>
          <a:xfrm>
            <a:off x="822960" y="2295144"/>
            <a:ext cx="0" cy="301752"/>
          </a:xfrm>
          <a:prstGeom prst="line">
            <a:avLst/>
          </a:prstGeom>
          <a:noFill/>
          <a:ln w="25400">
            <a:solidFill>
              <a:srgbClr val="BFC8D2"/>
            </a:solidFill>
            <a:prstDash val="solid"/>
          </a:ln>
        </p:spPr>
      </p:sp>
      <p:sp>
        <p:nvSpPr>
          <p:cNvPr id="8" name="Text 5"/>
          <p:cNvSpPr txBox="1"/>
          <p:nvPr/>
        </p:nvSpPr>
        <p:spPr>
          <a:xfrm>
            <a:off x="1371600" y="1709928"/>
            <a:ext cx="365760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Kickoff call</a:t>
            </a:r>
            <a:endParaRPr lang="en-US" sz="1700" dirty="0"/>
          </a:p>
        </p:txBody>
      </p:sp>
      <p:sp>
        <p:nvSpPr>
          <p:cNvPr id="9" name="Text 6"/>
          <p:cNvSpPr txBox="1"/>
          <p:nvPr/>
        </p:nvSpPr>
        <p:spPr>
          <a:xfrm>
            <a:off x="1371600" y="2075688"/>
            <a:ext cx="5943600" cy="3657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Agree goals and the first report to build</a:t>
            </a:r>
            <a:endParaRPr lang="en-US" sz="1400" dirty="0"/>
          </a:p>
        </p:txBody>
      </p:sp>
      <p:sp>
        <p:nvSpPr>
          <p:cNvPr id="10" name="Shape 7"/>
          <p:cNvSpPr/>
          <p:nvPr/>
        </p:nvSpPr>
        <p:spPr>
          <a:xfrm>
            <a:off x="8716975" y="1801368"/>
            <a:ext cx="2926080" cy="457200"/>
          </a:xfrm>
          <a:prstGeom prst="roundRect">
            <a:avLst>
              <a:gd name="adj" fmla="val 16000"/>
            </a:avLst>
          </a:prstGeom>
          <a:solidFill>
            <a:srgbClr val="F2F5F8"/>
          </a:solidFill>
          <a:ln/>
        </p:spPr>
      </p:sp>
      <p:sp>
        <p:nvSpPr>
          <p:cNvPr id="11" name="Text 8"/>
          <p:cNvSpPr txBox="1"/>
          <p:nvPr/>
        </p:nvSpPr>
        <p:spPr>
          <a:xfrm>
            <a:off x="8716975" y="1801368"/>
            <a:ext cx="2926080" cy="457200"/>
          </a:xfrm>
          <a:prstGeom prst="rect">
            <a:avLst/>
          </a:prstGeom>
          <a:noFill/>
          <a:ln/>
        </p:spPr>
        <p:txBody>
          <a:bodyPr wrap="square" lIns="0" tIns="0" rIns="0" bIns="0" rtlCol="0" anchor="ctr"/>
          <a:lstStyle/>
          <a:p>
            <a:pPr algn="ctr" indent="0" marL="0">
              <a:buNone/>
            </a:pPr>
            <a:r>
              <a:rPr lang="en-US" sz="1300" dirty="0">
                <a:solidFill>
                  <a:srgbClr val="4A5868"/>
                </a:solidFill>
                <a:latin typeface="Calibri" pitchFamily="34" charset="0"/>
                <a:ea typeface="Calibri" pitchFamily="34" charset="-122"/>
                <a:cs typeface="Calibri" pitchFamily="34" charset="-120"/>
              </a:rPr>
              <a:t>Account manager</a:t>
            </a:r>
            <a:endParaRPr lang="en-US" sz="1300" dirty="0"/>
          </a:p>
        </p:txBody>
      </p:sp>
      <p:sp>
        <p:nvSpPr>
          <p:cNvPr id="12" name="Shape 9"/>
          <p:cNvSpPr/>
          <p:nvPr/>
        </p:nvSpPr>
        <p:spPr>
          <a:xfrm>
            <a:off x="548640" y="2596896"/>
            <a:ext cx="548640" cy="548640"/>
          </a:xfrm>
          <a:prstGeom prst="ellipse">
            <a:avLst/>
          </a:prstGeom>
          <a:solidFill>
            <a:srgbClr val="13294B"/>
          </a:solidFill>
          <a:ln/>
        </p:spPr>
      </p:sp>
      <p:sp>
        <p:nvSpPr>
          <p:cNvPr id="13" name="Text 10"/>
          <p:cNvSpPr txBox="1"/>
          <p:nvPr/>
        </p:nvSpPr>
        <p:spPr>
          <a:xfrm>
            <a:off x="548640" y="259689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Shape 11"/>
          <p:cNvSpPr/>
          <p:nvPr/>
        </p:nvSpPr>
        <p:spPr>
          <a:xfrm>
            <a:off x="822960" y="3145536"/>
            <a:ext cx="0" cy="301752"/>
          </a:xfrm>
          <a:prstGeom prst="line">
            <a:avLst/>
          </a:prstGeom>
          <a:noFill/>
          <a:ln w="25400">
            <a:solidFill>
              <a:srgbClr val="BFC8D2"/>
            </a:solidFill>
            <a:prstDash val="solid"/>
          </a:ln>
        </p:spPr>
      </p:sp>
      <p:sp>
        <p:nvSpPr>
          <p:cNvPr id="15" name="Text 12"/>
          <p:cNvSpPr txBox="1"/>
          <p:nvPr/>
        </p:nvSpPr>
        <p:spPr>
          <a:xfrm>
            <a:off x="1371600" y="2560320"/>
            <a:ext cx="365760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Connect data</a:t>
            </a:r>
            <a:endParaRPr lang="en-US" sz="1700" dirty="0"/>
          </a:p>
        </p:txBody>
      </p:sp>
      <p:sp>
        <p:nvSpPr>
          <p:cNvPr id="16" name="Text 13"/>
          <p:cNvSpPr txBox="1"/>
          <p:nvPr/>
        </p:nvSpPr>
        <p:spPr>
          <a:xfrm>
            <a:off x="1371600" y="2926080"/>
            <a:ext cx="5943600" cy="3657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Link the two main data sources</a:t>
            </a:r>
            <a:endParaRPr lang="en-US" sz="1400" dirty="0"/>
          </a:p>
        </p:txBody>
      </p:sp>
      <p:sp>
        <p:nvSpPr>
          <p:cNvPr id="17" name="Shape 14"/>
          <p:cNvSpPr/>
          <p:nvPr/>
        </p:nvSpPr>
        <p:spPr>
          <a:xfrm>
            <a:off x="8716975" y="2651760"/>
            <a:ext cx="2926080" cy="457200"/>
          </a:xfrm>
          <a:prstGeom prst="roundRect">
            <a:avLst>
              <a:gd name="adj" fmla="val 16000"/>
            </a:avLst>
          </a:prstGeom>
          <a:solidFill>
            <a:srgbClr val="F2F5F8"/>
          </a:solidFill>
          <a:ln/>
        </p:spPr>
      </p:sp>
      <p:sp>
        <p:nvSpPr>
          <p:cNvPr id="18" name="Text 15"/>
          <p:cNvSpPr txBox="1"/>
          <p:nvPr/>
        </p:nvSpPr>
        <p:spPr>
          <a:xfrm>
            <a:off x="8716975" y="2651760"/>
            <a:ext cx="2926080" cy="457200"/>
          </a:xfrm>
          <a:prstGeom prst="rect">
            <a:avLst/>
          </a:prstGeom>
          <a:noFill/>
          <a:ln/>
        </p:spPr>
        <p:txBody>
          <a:bodyPr wrap="square" lIns="0" tIns="0" rIns="0" bIns="0" rtlCol="0" anchor="ctr"/>
          <a:lstStyle/>
          <a:p>
            <a:pPr algn="ctr" indent="0" marL="0">
              <a:buNone/>
            </a:pPr>
            <a:r>
              <a:rPr lang="en-US" sz="1300" dirty="0">
                <a:solidFill>
                  <a:srgbClr val="4A5868"/>
                </a:solidFill>
                <a:latin typeface="Calibri" pitchFamily="34" charset="0"/>
                <a:ea typeface="Calibri" pitchFamily="34" charset="-122"/>
                <a:cs typeface="Calibri" pitchFamily="34" charset="-120"/>
              </a:rPr>
              <a:t>Customer + support</a:t>
            </a:r>
            <a:endParaRPr lang="en-US" sz="1300" dirty="0"/>
          </a:p>
        </p:txBody>
      </p:sp>
      <p:sp>
        <p:nvSpPr>
          <p:cNvPr id="19" name="Shape 16"/>
          <p:cNvSpPr/>
          <p:nvPr/>
        </p:nvSpPr>
        <p:spPr>
          <a:xfrm>
            <a:off x="548640" y="3447288"/>
            <a:ext cx="548640" cy="548640"/>
          </a:xfrm>
          <a:prstGeom prst="ellipse">
            <a:avLst/>
          </a:prstGeom>
          <a:solidFill>
            <a:srgbClr val="2F6690"/>
          </a:solidFill>
          <a:ln/>
        </p:spPr>
      </p:sp>
      <p:sp>
        <p:nvSpPr>
          <p:cNvPr id="20" name="Text 17"/>
          <p:cNvSpPr txBox="1"/>
          <p:nvPr/>
        </p:nvSpPr>
        <p:spPr>
          <a:xfrm>
            <a:off x="548640" y="34472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Shape 18"/>
          <p:cNvSpPr/>
          <p:nvPr/>
        </p:nvSpPr>
        <p:spPr>
          <a:xfrm>
            <a:off x="822960" y="3995928"/>
            <a:ext cx="0" cy="301752"/>
          </a:xfrm>
          <a:prstGeom prst="line">
            <a:avLst/>
          </a:prstGeom>
          <a:noFill/>
          <a:ln w="25400">
            <a:solidFill>
              <a:srgbClr val="BFC8D2"/>
            </a:solidFill>
            <a:prstDash val="solid"/>
          </a:ln>
        </p:spPr>
      </p:sp>
      <p:sp>
        <p:nvSpPr>
          <p:cNvPr id="22" name="Text 19"/>
          <p:cNvSpPr txBox="1"/>
          <p:nvPr/>
        </p:nvSpPr>
        <p:spPr>
          <a:xfrm>
            <a:off x="1371600" y="3410712"/>
            <a:ext cx="365760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Build first report</a:t>
            </a:r>
            <a:endParaRPr lang="en-US" sz="1700" dirty="0"/>
          </a:p>
        </p:txBody>
      </p:sp>
      <p:sp>
        <p:nvSpPr>
          <p:cNvPr id="23" name="Text 20"/>
          <p:cNvSpPr txBox="1"/>
          <p:nvPr/>
        </p:nvSpPr>
        <p:spPr>
          <a:xfrm>
            <a:off x="1371600" y="3776472"/>
            <a:ext cx="5943600" cy="3657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Guided session, 45 minutes</a:t>
            </a:r>
            <a:endParaRPr lang="en-US" sz="1400" dirty="0"/>
          </a:p>
        </p:txBody>
      </p:sp>
      <p:sp>
        <p:nvSpPr>
          <p:cNvPr id="24" name="Shape 21"/>
          <p:cNvSpPr/>
          <p:nvPr/>
        </p:nvSpPr>
        <p:spPr>
          <a:xfrm>
            <a:off x="8716975" y="3502152"/>
            <a:ext cx="2926080" cy="457200"/>
          </a:xfrm>
          <a:prstGeom prst="roundRect">
            <a:avLst>
              <a:gd name="adj" fmla="val 16000"/>
            </a:avLst>
          </a:prstGeom>
          <a:solidFill>
            <a:srgbClr val="F2F5F8"/>
          </a:solidFill>
          <a:ln/>
        </p:spPr>
      </p:sp>
      <p:sp>
        <p:nvSpPr>
          <p:cNvPr id="25" name="Text 22"/>
          <p:cNvSpPr txBox="1"/>
          <p:nvPr/>
        </p:nvSpPr>
        <p:spPr>
          <a:xfrm>
            <a:off x="8716975" y="3502152"/>
            <a:ext cx="2926080" cy="457200"/>
          </a:xfrm>
          <a:prstGeom prst="rect">
            <a:avLst/>
          </a:prstGeom>
          <a:noFill/>
          <a:ln/>
        </p:spPr>
        <p:txBody>
          <a:bodyPr wrap="square" lIns="0" tIns="0" rIns="0" bIns="0" rtlCol="0" anchor="ctr"/>
          <a:lstStyle/>
          <a:p>
            <a:pPr algn="ctr" indent="0" marL="0">
              <a:buNone/>
            </a:pPr>
            <a:r>
              <a:rPr lang="en-US" sz="1300" dirty="0">
                <a:solidFill>
                  <a:srgbClr val="4A5868"/>
                </a:solidFill>
                <a:latin typeface="Calibri" pitchFamily="34" charset="0"/>
                <a:ea typeface="Calibri" pitchFamily="34" charset="-122"/>
                <a:cs typeface="Calibri" pitchFamily="34" charset="-120"/>
              </a:rPr>
              <a:t>Onboarding specialist</a:t>
            </a:r>
            <a:endParaRPr lang="en-US" sz="1300" dirty="0"/>
          </a:p>
        </p:txBody>
      </p:sp>
      <p:sp>
        <p:nvSpPr>
          <p:cNvPr id="26" name="Shape 23"/>
          <p:cNvSpPr/>
          <p:nvPr/>
        </p:nvSpPr>
        <p:spPr>
          <a:xfrm>
            <a:off x="548640" y="4297680"/>
            <a:ext cx="548640" cy="548640"/>
          </a:xfrm>
          <a:prstGeom prst="ellipse">
            <a:avLst/>
          </a:prstGeom>
          <a:solidFill>
            <a:srgbClr val="13294B"/>
          </a:solidFill>
          <a:ln/>
        </p:spPr>
      </p:sp>
      <p:sp>
        <p:nvSpPr>
          <p:cNvPr id="27" name="Text 24"/>
          <p:cNvSpPr txBox="1"/>
          <p:nvPr/>
        </p:nvSpPr>
        <p:spPr>
          <a:xfrm>
            <a:off x="548640" y="42976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8" name="Shape 25"/>
          <p:cNvSpPr/>
          <p:nvPr/>
        </p:nvSpPr>
        <p:spPr>
          <a:xfrm>
            <a:off x="822960" y="4846320"/>
            <a:ext cx="0" cy="301752"/>
          </a:xfrm>
          <a:prstGeom prst="line">
            <a:avLst/>
          </a:prstGeom>
          <a:noFill/>
          <a:ln w="25400">
            <a:solidFill>
              <a:srgbClr val="BFC8D2"/>
            </a:solidFill>
            <a:prstDash val="solid"/>
          </a:ln>
        </p:spPr>
      </p:sp>
      <p:sp>
        <p:nvSpPr>
          <p:cNvPr id="29" name="Text 26"/>
          <p:cNvSpPr txBox="1"/>
          <p:nvPr/>
        </p:nvSpPr>
        <p:spPr>
          <a:xfrm>
            <a:off x="1371600" y="4261104"/>
            <a:ext cx="365760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Invite the team</a:t>
            </a:r>
            <a:endParaRPr lang="en-US" sz="1700" dirty="0"/>
          </a:p>
        </p:txBody>
      </p:sp>
      <p:sp>
        <p:nvSpPr>
          <p:cNvPr id="30" name="Text 27"/>
          <p:cNvSpPr txBox="1"/>
          <p:nvPr/>
        </p:nvSpPr>
        <p:spPr>
          <a:xfrm>
            <a:off x="1371600" y="4626864"/>
            <a:ext cx="5943600" cy="3657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Add at least three users</a:t>
            </a:r>
            <a:endParaRPr lang="en-US" sz="1400" dirty="0"/>
          </a:p>
        </p:txBody>
      </p:sp>
      <p:sp>
        <p:nvSpPr>
          <p:cNvPr id="31" name="Shape 28"/>
          <p:cNvSpPr/>
          <p:nvPr/>
        </p:nvSpPr>
        <p:spPr>
          <a:xfrm>
            <a:off x="8716975" y="4352544"/>
            <a:ext cx="2926080" cy="457200"/>
          </a:xfrm>
          <a:prstGeom prst="roundRect">
            <a:avLst>
              <a:gd name="adj" fmla="val 16000"/>
            </a:avLst>
          </a:prstGeom>
          <a:solidFill>
            <a:srgbClr val="F2F5F8"/>
          </a:solidFill>
          <a:ln/>
        </p:spPr>
      </p:sp>
      <p:sp>
        <p:nvSpPr>
          <p:cNvPr id="32" name="Text 29"/>
          <p:cNvSpPr txBox="1"/>
          <p:nvPr/>
        </p:nvSpPr>
        <p:spPr>
          <a:xfrm>
            <a:off x="8716975" y="4352544"/>
            <a:ext cx="2926080" cy="457200"/>
          </a:xfrm>
          <a:prstGeom prst="rect">
            <a:avLst/>
          </a:prstGeom>
          <a:noFill/>
          <a:ln/>
        </p:spPr>
        <p:txBody>
          <a:bodyPr wrap="square" lIns="0" tIns="0" rIns="0" bIns="0" rtlCol="0" anchor="ctr"/>
          <a:lstStyle/>
          <a:p>
            <a:pPr algn="ctr" indent="0" marL="0">
              <a:buNone/>
            </a:pPr>
            <a:r>
              <a:rPr lang="en-US" sz="1300" dirty="0">
                <a:solidFill>
                  <a:srgbClr val="4A5868"/>
                </a:solidFill>
                <a:latin typeface="Calibri" pitchFamily="34" charset="0"/>
                <a:ea typeface="Calibri" pitchFamily="34" charset="-122"/>
                <a:cs typeface="Calibri" pitchFamily="34" charset="-120"/>
              </a:rPr>
              <a:t>Customer</a:t>
            </a:r>
            <a:endParaRPr lang="en-US" sz="1300" dirty="0"/>
          </a:p>
        </p:txBody>
      </p:sp>
      <p:sp>
        <p:nvSpPr>
          <p:cNvPr id="33" name="Shape 30"/>
          <p:cNvSpPr/>
          <p:nvPr/>
        </p:nvSpPr>
        <p:spPr>
          <a:xfrm>
            <a:off x="548640" y="5148072"/>
            <a:ext cx="548640" cy="548640"/>
          </a:xfrm>
          <a:prstGeom prst="ellipse">
            <a:avLst/>
          </a:prstGeom>
          <a:solidFill>
            <a:srgbClr val="13294B"/>
          </a:solidFill>
          <a:ln/>
        </p:spPr>
      </p:sp>
      <p:sp>
        <p:nvSpPr>
          <p:cNvPr id="34" name="Text 31"/>
          <p:cNvSpPr txBox="1"/>
          <p:nvPr/>
        </p:nvSpPr>
        <p:spPr>
          <a:xfrm>
            <a:off x="548640" y="514807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35" name="Text 32"/>
          <p:cNvSpPr txBox="1"/>
          <p:nvPr/>
        </p:nvSpPr>
        <p:spPr>
          <a:xfrm>
            <a:off x="1371600" y="5111496"/>
            <a:ext cx="365760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Review at day 14</a:t>
            </a:r>
            <a:endParaRPr lang="en-US" sz="1700" dirty="0"/>
          </a:p>
        </p:txBody>
      </p:sp>
      <p:sp>
        <p:nvSpPr>
          <p:cNvPr id="36" name="Text 33"/>
          <p:cNvSpPr txBox="1"/>
          <p:nvPr/>
        </p:nvSpPr>
        <p:spPr>
          <a:xfrm>
            <a:off x="1371600" y="5477256"/>
            <a:ext cx="5943600" cy="3657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Check usage and plan next steps</a:t>
            </a:r>
            <a:endParaRPr lang="en-US" sz="1400" dirty="0"/>
          </a:p>
        </p:txBody>
      </p:sp>
      <p:sp>
        <p:nvSpPr>
          <p:cNvPr id="37" name="Shape 34"/>
          <p:cNvSpPr/>
          <p:nvPr/>
        </p:nvSpPr>
        <p:spPr>
          <a:xfrm>
            <a:off x="8716975" y="5202936"/>
            <a:ext cx="2926080" cy="457200"/>
          </a:xfrm>
          <a:prstGeom prst="roundRect">
            <a:avLst>
              <a:gd name="adj" fmla="val 16000"/>
            </a:avLst>
          </a:prstGeom>
          <a:solidFill>
            <a:srgbClr val="F2F5F8"/>
          </a:solidFill>
          <a:ln/>
        </p:spPr>
      </p:sp>
      <p:sp>
        <p:nvSpPr>
          <p:cNvPr id="38" name="Text 35"/>
          <p:cNvSpPr txBox="1"/>
          <p:nvPr/>
        </p:nvSpPr>
        <p:spPr>
          <a:xfrm>
            <a:off x="8716975" y="5202936"/>
            <a:ext cx="2926080" cy="457200"/>
          </a:xfrm>
          <a:prstGeom prst="rect">
            <a:avLst/>
          </a:prstGeom>
          <a:noFill/>
          <a:ln/>
        </p:spPr>
        <p:txBody>
          <a:bodyPr wrap="square" lIns="0" tIns="0" rIns="0" bIns="0" rtlCol="0" anchor="ctr"/>
          <a:lstStyle/>
          <a:p>
            <a:pPr algn="ctr" indent="0" marL="0">
              <a:buNone/>
            </a:pPr>
            <a:r>
              <a:rPr lang="en-US" sz="1300" dirty="0">
                <a:solidFill>
                  <a:srgbClr val="4A5868"/>
                </a:solidFill>
                <a:latin typeface="Calibri" pitchFamily="34" charset="0"/>
                <a:ea typeface="Calibri" pitchFamily="34" charset="-122"/>
                <a:cs typeface="Calibri" pitchFamily="34" charset="-120"/>
              </a:rPr>
              <a:t>Account manager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first 90 days focus on learning before changing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30-60-90 plan</a:t>
            </a:r>
            <a:endParaRPr lang="en-US" sz="1000" dirty="0"/>
          </a:p>
        </p:txBody>
      </p:sp>
      <p:sp>
        <p:nvSpPr>
          <p:cNvPr id="5" name="Shape 2"/>
          <p:cNvSpPr/>
          <p:nvPr/>
        </p:nvSpPr>
        <p:spPr>
          <a:xfrm>
            <a:off x="548640" y="1783080"/>
            <a:ext cx="3566160" cy="1325880"/>
          </a:xfrm>
          <a:prstGeom prst="roundRect">
            <a:avLst>
              <a:gd name="adj" fmla="val 5517"/>
            </a:avLst>
          </a:prstGeom>
          <a:solidFill>
            <a:srgbClr val="13294B"/>
          </a:solidFill>
          <a:ln/>
        </p:spPr>
      </p:sp>
      <p:sp>
        <p:nvSpPr>
          <p:cNvPr id="6" name="Text 3"/>
          <p:cNvSpPr txBox="1"/>
          <p:nvPr/>
        </p:nvSpPr>
        <p:spPr>
          <a:xfrm>
            <a:off x="822960" y="1920240"/>
            <a:ext cx="301752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FIRST 30 DAYS</a:t>
            </a:r>
            <a:endParaRPr lang="en-US" sz="1200" dirty="0"/>
          </a:p>
        </p:txBody>
      </p:sp>
      <p:sp>
        <p:nvSpPr>
          <p:cNvPr id="7" name="Text 4"/>
          <p:cNvSpPr txBox="1"/>
          <p:nvPr/>
        </p:nvSpPr>
        <p:spPr>
          <a:xfrm>
            <a:off x="822960"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Cambria" pitchFamily="34" charset="0"/>
                <a:ea typeface="Cambria" pitchFamily="34" charset="-122"/>
                <a:cs typeface="Cambria" pitchFamily="34" charset="-120"/>
              </a:rPr>
              <a:t>Learn</a:t>
            </a:r>
            <a:endParaRPr lang="en-US" sz="3000" dirty="0"/>
          </a:p>
        </p:txBody>
      </p:sp>
      <p:sp>
        <p:nvSpPr>
          <p:cNvPr id="8" name="Text 5"/>
          <p:cNvSpPr txBox="1"/>
          <p:nvPr/>
        </p:nvSpPr>
        <p:spPr>
          <a:xfrm>
            <a:off x="640080"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Meet every team lead</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Review the last two years of results</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Map the top five problems</a:t>
            </a:r>
            <a:endParaRPr lang="en-US" sz="1600" dirty="0"/>
          </a:p>
        </p:txBody>
      </p:sp>
      <p:sp>
        <p:nvSpPr>
          <p:cNvPr id="9" name="Shape 6"/>
          <p:cNvSpPr/>
          <p:nvPr/>
        </p:nvSpPr>
        <p:spPr>
          <a:xfrm>
            <a:off x="4315968" y="1783080"/>
            <a:ext cx="3566160" cy="1325880"/>
          </a:xfrm>
          <a:prstGeom prst="roundRect">
            <a:avLst>
              <a:gd name="adj" fmla="val 5517"/>
            </a:avLst>
          </a:prstGeom>
          <a:solidFill>
            <a:srgbClr val="13294B"/>
          </a:solidFill>
          <a:ln/>
        </p:spPr>
      </p:sp>
      <p:sp>
        <p:nvSpPr>
          <p:cNvPr id="10" name="Text 7"/>
          <p:cNvSpPr txBox="1"/>
          <p:nvPr/>
        </p:nvSpPr>
        <p:spPr>
          <a:xfrm>
            <a:off x="4590288" y="1920240"/>
            <a:ext cx="301752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DAYS 31–60</a:t>
            </a:r>
            <a:endParaRPr lang="en-US" sz="1200" dirty="0"/>
          </a:p>
        </p:txBody>
      </p:sp>
      <p:sp>
        <p:nvSpPr>
          <p:cNvPr id="11" name="Text 8"/>
          <p:cNvSpPr txBox="1"/>
          <p:nvPr/>
        </p:nvSpPr>
        <p:spPr>
          <a:xfrm>
            <a:off x="4590288"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Cambria" pitchFamily="34" charset="0"/>
                <a:ea typeface="Cambria" pitchFamily="34" charset="-122"/>
                <a:cs typeface="Cambria" pitchFamily="34" charset="-120"/>
              </a:rPr>
              <a:t>Decide</a:t>
            </a:r>
            <a:endParaRPr lang="en-US" sz="3000" dirty="0"/>
          </a:p>
        </p:txBody>
      </p:sp>
      <p:sp>
        <p:nvSpPr>
          <p:cNvPr id="12" name="Text 9"/>
          <p:cNvSpPr txBox="1"/>
          <p:nvPr/>
        </p:nvSpPr>
        <p:spPr>
          <a:xfrm>
            <a:off x="4407408"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Pick three priorities</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Agree targets with the sponsor</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Set up the monthly review</a:t>
            </a:r>
            <a:endParaRPr lang="en-US" sz="1600" dirty="0"/>
          </a:p>
        </p:txBody>
      </p:sp>
      <p:sp>
        <p:nvSpPr>
          <p:cNvPr id="13" name="Shape 10"/>
          <p:cNvSpPr/>
          <p:nvPr/>
        </p:nvSpPr>
        <p:spPr>
          <a:xfrm>
            <a:off x="8083296" y="1783080"/>
            <a:ext cx="3566160" cy="1325880"/>
          </a:xfrm>
          <a:prstGeom prst="roundRect">
            <a:avLst>
              <a:gd name="adj" fmla="val 5517"/>
            </a:avLst>
          </a:prstGeom>
          <a:solidFill>
            <a:srgbClr val="2F6690"/>
          </a:solidFill>
          <a:ln/>
        </p:spPr>
      </p:sp>
      <p:sp>
        <p:nvSpPr>
          <p:cNvPr id="14" name="Text 11"/>
          <p:cNvSpPr txBox="1"/>
          <p:nvPr/>
        </p:nvSpPr>
        <p:spPr>
          <a:xfrm>
            <a:off x="8357616" y="1920240"/>
            <a:ext cx="3017520" cy="320040"/>
          </a:xfrm>
          <a:prstGeom prst="rect">
            <a:avLst/>
          </a:prstGeom>
          <a:noFill/>
          <a:ln/>
        </p:spPr>
        <p:txBody>
          <a:bodyPr wrap="square" lIns="0" tIns="0" rIns="0" bIns="0" rtlCol="0" anchor="t"/>
          <a:lstStyle/>
          <a:p>
            <a:pPr indent="0" marL="0">
              <a:buNone/>
            </a:pPr>
            <a:r>
              <a:rPr lang="en-US" sz="1200" b="1" dirty="0">
                <a:solidFill>
                  <a:srgbClr val="DCE7F1"/>
                </a:solidFill>
                <a:latin typeface="Calibri" pitchFamily="34" charset="0"/>
                <a:ea typeface="Calibri" pitchFamily="34" charset="-122"/>
                <a:cs typeface="Calibri" pitchFamily="34" charset="-120"/>
              </a:rPr>
              <a:t>DAYS 61–90</a:t>
            </a:r>
            <a:endParaRPr lang="en-US" sz="1200" dirty="0"/>
          </a:p>
        </p:txBody>
      </p:sp>
      <p:sp>
        <p:nvSpPr>
          <p:cNvPr id="15" name="Text 12"/>
          <p:cNvSpPr txBox="1"/>
          <p:nvPr/>
        </p:nvSpPr>
        <p:spPr>
          <a:xfrm>
            <a:off x="8357616"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Cambria" pitchFamily="34" charset="0"/>
                <a:ea typeface="Cambria" pitchFamily="34" charset="-122"/>
                <a:cs typeface="Cambria" pitchFamily="34" charset="-120"/>
              </a:rPr>
              <a:t>Deliver</a:t>
            </a:r>
            <a:endParaRPr lang="en-US" sz="3000" dirty="0"/>
          </a:p>
        </p:txBody>
      </p:sp>
      <p:sp>
        <p:nvSpPr>
          <p:cNvPr id="16" name="Text 13"/>
          <p:cNvSpPr txBox="1"/>
          <p:nvPr/>
        </p:nvSpPr>
        <p:spPr>
          <a:xfrm>
            <a:off x="8174736"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Launch the first two initiatives</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Report early results</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Adjust the plan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phase ends with a go/no-go decision, so we can stop before the big spend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stage-gate process</a:t>
            </a:r>
            <a:endParaRPr lang="en-US" sz="1000" dirty="0"/>
          </a:p>
        </p:txBody>
      </p:sp>
      <p:sp>
        <p:nvSpPr>
          <p:cNvPr id="5" name="Shape 2"/>
          <p:cNvSpPr/>
          <p:nvPr/>
        </p:nvSpPr>
        <p:spPr>
          <a:xfrm>
            <a:off x="548640" y="2194560"/>
            <a:ext cx="2011680" cy="1188720"/>
          </a:xfrm>
          <a:prstGeom prst="roundRect">
            <a:avLst>
              <a:gd name="adj" fmla="val 6154"/>
            </a:avLst>
          </a:prstGeom>
          <a:solidFill>
            <a:srgbClr val="13294B"/>
          </a:solidFill>
          <a:ln/>
        </p:spPr>
      </p:sp>
      <p:sp>
        <p:nvSpPr>
          <p:cNvPr id="6" name="Text 3"/>
          <p:cNvSpPr txBox="1"/>
          <p:nvPr/>
        </p:nvSpPr>
        <p:spPr>
          <a:xfrm>
            <a:off x="54864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Explore</a:t>
            </a:r>
            <a:endParaRPr lang="en-US" sz="1900" dirty="0"/>
          </a:p>
        </p:txBody>
      </p:sp>
      <p:sp>
        <p:nvSpPr>
          <p:cNvPr id="7" name="Text 4"/>
          <p:cNvSpPr txBox="1"/>
          <p:nvPr/>
        </p:nvSpPr>
        <p:spPr>
          <a:xfrm>
            <a:off x="548640" y="3520440"/>
            <a:ext cx="2011680" cy="411480"/>
          </a:xfrm>
          <a:prstGeom prst="rect">
            <a:avLst/>
          </a:prstGeom>
          <a:noFill/>
          <a:ln/>
        </p:spPr>
        <p:txBody>
          <a:bodyPr wrap="square" lIns="0" tIns="0" rIns="0" bIns="0" rtlCol="0" anchor="t"/>
          <a:lstStyle/>
          <a:p>
            <a:pPr algn="ctr" indent="0" marL="0">
              <a:buNone/>
            </a:pPr>
            <a:r>
              <a:rPr lang="en-US" sz="1600" b="1" dirty="0">
                <a:solidFill>
                  <a:srgbClr val="4A5868"/>
                </a:solidFill>
                <a:latin typeface="Cambria" pitchFamily="34" charset="0"/>
                <a:ea typeface="Cambria" pitchFamily="34" charset="-122"/>
                <a:cs typeface="Cambria" pitchFamily="34" charset="-120"/>
              </a:rPr>
              <a:t>$50K budget</a:t>
            </a:r>
            <a:endParaRPr lang="en-US" sz="1600" dirty="0"/>
          </a:p>
        </p:txBody>
      </p:sp>
      <p:sp>
        <p:nvSpPr>
          <p:cNvPr id="8" name="Shape 5"/>
          <p:cNvSpPr/>
          <p:nvPr/>
        </p:nvSpPr>
        <p:spPr>
          <a:xfrm>
            <a:off x="2679192" y="2423160"/>
            <a:ext cx="731520" cy="731520"/>
          </a:xfrm>
          <a:prstGeom prst="diamond">
            <a:avLst/>
          </a:prstGeom>
          <a:solidFill>
            <a:srgbClr val="2F6690"/>
          </a:solidFill>
          <a:ln w="25400">
            <a:solidFill>
              <a:srgbClr val="FFFFFF"/>
            </a:solidFill>
            <a:prstDash val="solid"/>
          </a:ln>
        </p:spPr>
      </p:sp>
      <p:sp>
        <p:nvSpPr>
          <p:cNvPr id="9" name="Text 6"/>
          <p:cNvSpPr txBox="1"/>
          <p:nvPr/>
        </p:nvSpPr>
        <p:spPr>
          <a:xfrm>
            <a:off x="267919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G1</a:t>
            </a:r>
            <a:endParaRPr lang="en-US" sz="1400" dirty="0"/>
          </a:p>
        </p:txBody>
      </p:sp>
      <p:sp>
        <p:nvSpPr>
          <p:cNvPr id="10" name="Text 7"/>
          <p:cNvSpPr txBox="1"/>
          <p:nvPr/>
        </p:nvSpPr>
        <p:spPr>
          <a:xfrm>
            <a:off x="1856232" y="4160520"/>
            <a:ext cx="2377440" cy="822960"/>
          </a:xfrm>
          <a:prstGeom prst="rect">
            <a:avLst/>
          </a:prstGeom>
          <a:noFill/>
          <a:ln/>
        </p:spPr>
        <p:txBody>
          <a:bodyPr wrap="square" lIns="0" tIns="0" rIns="0" bIns="0" rtlCol="0" anchor="t"/>
          <a:lstStyle/>
          <a:p>
            <a:pPr algn="ctr" indent="0" marL="0">
              <a:buNone/>
            </a:pPr>
            <a:r>
              <a:rPr lang="en-US" sz="1400" dirty="0">
                <a:solidFill>
                  <a:srgbClr val="13294B"/>
                </a:solidFill>
                <a:latin typeface="Calibri" pitchFamily="34" charset="0"/>
                <a:ea typeface="Calibri" pitchFamily="34" charset="-122"/>
                <a:cs typeface="Calibri" pitchFamily="34" charset="-120"/>
              </a:rPr>
              <a:t>Is the problem real?</a:t>
            </a:r>
            <a:endParaRPr lang="en-US" sz="1400" dirty="0"/>
          </a:p>
        </p:txBody>
      </p:sp>
      <p:sp>
        <p:nvSpPr>
          <p:cNvPr id="11" name="Shape 8"/>
          <p:cNvSpPr/>
          <p:nvPr/>
        </p:nvSpPr>
        <p:spPr>
          <a:xfrm>
            <a:off x="3429000" y="2194560"/>
            <a:ext cx="2011680" cy="1188720"/>
          </a:xfrm>
          <a:prstGeom prst="roundRect">
            <a:avLst>
              <a:gd name="adj" fmla="val 6154"/>
            </a:avLst>
          </a:prstGeom>
          <a:solidFill>
            <a:srgbClr val="13294B"/>
          </a:solidFill>
          <a:ln/>
        </p:spPr>
      </p:sp>
      <p:sp>
        <p:nvSpPr>
          <p:cNvPr id="12" name="Text 9"/>
          <p:cNvSpPr txBox="1"/>
          <p:nvPr/>
        </p:nvSpPr>
        <p:spPr>
          <a:xfrm>
            <a:off x="342900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Validate</a:t>
            </a:r>
            <a:endParaRPr lang="en-US" sz="1900" dirty="0"/>
          </a:p>
        </p:txBody>
      </p:sp>
      <p:sp>
        <p:nvSpPr>
          <p:cNvPr id="13" name="Text 10"/>
          <p:cNvSpPr txBox="1"/>
          <p:nvPr/>
        </p:nvSpPr>
        <p:spPr>
          <a:xfrm>
            <a:off x="3429000" y="3520440"/>
            <a:ext cx="2011680" cy="411480"/>
          </a:xfrm>
          <a:prstGeom prst="rect">
            <a:avLst/>
          </a:prstGeom>
          <a:noFill/>
          <a:ln/>
        </p:spPr>
        <p:txBody>
          <a:bodyPr wrap="square" lIns="0" tIns="0" rIns="0" bIns="0" rtlCol="0" anchor="t"/>
          <a:lstStyle/>
          <a:p>
            <a:pPr algn="ctr" indent="0" marL="0">
              <a:buNone/>
            </a:pPr>
            <a:r>
              <a:rPr lang="en-US" sz="1600" b="1" dirty="0">
                <a:solidFill>
                  <a:srgbClr val="4A5868"/>
                </a:solidFill>
                <a:latin typeface="Cambria" pitchFamily="34" charset="0"/>
                <a:ea typeface="Cambria" pitchFamily="34" charset="-122"/>
                <a:cs typeface="Cambria" pitchFamily="34" charset="-120"/>
              </a:rPr>
              <a:t>$250K budget</a:t>
            </a:r>
            <a:endParaRPr lang="en-US" sz="1600" dirty="0"/>
          </a:p>
        </p:txBody>
      </p:sp>
      <p:sp>
        <p:nvSpPr>
          <p:cNvPr id="14" name="Shape 11"/>
          <p:cNvSpPr/>
          <p:nvPr/>
        </p:nvSpPr>
        <p:spPr>
          <a:xfrm>
            <a:off x="5559552" y="2423160"/>
            <a:ext cx="731520" cy="731520"/>
          </a:xfrm>
          <a:prstGeom prst="diamond">
            <a:avLst/>
          </a:prstGeom>
          <a:solidFill>
            <a:srgbClr val="2F6690"/>
          </a:solidFill>
          <a:ln w="25400">
            <a:solidFill>
              <a:srgbClr val="FFFFFF"/>
            </a:solidFill>
            <a:prstDash val="solid"/>
          </a:ln>
        </p:spPr>
      </p:sp>
      <p:sp>
        <p:nvSpPr>
          <p:cNvPr id="15" name="Text 12"/>
          <p:cNvSpPr txBox="1"/>
          <p:nvPr/>
        </p:nvSpPr>
        <p:spPr>
          <a:xfrm>
            <a:off x="555955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G2</a:t>
            </a:r>
            <a:endParaRPr lang="en-US" sz="1400" dirty="0"/>
          </a:p>
        </p:txBody>
      </p:sp>
      <p:sp>
        <p:nvSpPr>
          <p:cNvPr id="16" name="Text 13"/>
          <p:cNvSpPr txBox="1"/>
          <p:nvPr/>
        </p:nvSpPr>
        <p:spPr>
          <a:xfrm>
            <a:off x="4736592" y="4160520"/>
            <a:ext cx="2377440" cy="822960"/>
          </a:xfrm>
          <a:prstGeom prst="rect">
            <a:avLst/>
          </a:prstGeom>
          <a:noFill/>
          <a:ln/>
        </p:spPr>
        <p:txBody>
          <a:bodyPr wrap="square" lIns="0" tIns="0" rIns="0" bIns="0" rtlCol="0" anchor="t"/>
          <a:lstStyle/>
          <a:p>
            <a:pPr algn="ctr" indent="0" marL="0">
              <a:buNone/>
            </a:pPr>
            <a:r>
              <a:rPr lang="en-US" sz="1400" dirty="0">
                <a:solidFill>
                  <a:srgbClr val="13294B"/>
                </a:solidFill>
                <a:latin typeface="Calibri" pitchFamily="34" charset="0"/>
                <a:ea typeface="Calibri" pitchFamily="34" charset="-122"/>
                <a:cs typeface="Calibri" pitchFamily="34" charset="-120"/>
              </a:rPr>
              <a:t>Will customers pay?</a:t>
            </a:r>
            <a:endParaRPr lang="en-US" sz="1400" dirty="0"/>
          </a:p>
        </p:txBody>
      </p:sp>
      <p:sp>
        <p:nvSpPr>
          <p:cNvPr id="17" name="Shape 14"/>
          <p:cNvSpPr/>
          <p:nvPr/>
        </p:nvSpPr>
        <p:spPr>
          <a:xfrm>
            <a:off x="6309360" y="2194560"/>
            <a:ext cx="2011680" cy="1188720"/>
          </a:xfrm>
          <a:prstGeom prst="roundRect">
            <a:avLst>
              <a:gd name="adj" fmla="val 6154"/>
            </a:avLst>
          </a:prstGeom>
          <a:solidFill>
            <a:srgbClr val="13294B"/>
          </a:solidFill>
          <a:ln/>
        </p:spPr>
      </p:sp>
      <p:sp>
        <p:nvSpPr>
          <p:cNvPr id="18" name="Text 15"/>
          <p:cNvSpPr txBox="1"/>
          <p:nvPr/>
        </p:nvSpPr>
        <p:spPr>
          <a:xfrm>
            <a:off x="630936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Build</a:t>
            </a:r>
            <a:endParaRPr lang="en-US" sz="1900" dirty="0"/>
          </a:p>
        </p:txBody>
      </p:sp>
      <p:sp>
        <p:nvSpPr>
          <p:cNvPr id="19" name="Text 16"/>
          <p:cNvSpPr txBox="1"/>
          <p:nvPr/>
        </p:nvSpPr>
        <p:spPr>
          <a:xfrm>
            <a:off x="6309360" y="3520440"/>
            <a:ext cx="2011680" cy="411480"/>
          </a:xfrm>
          <a:prstGeom prst="rect">
            <a:avLst/>
          </a:prstGeom>
          <a:noFill/>
          <a:ln/>
        </p:spPr>
        <p:txBody>
          <a:bodyPr wrap="square" lIns="0" tIns="0" rIns="0" bIns="0" rtlCol="0" anchor="t"/>
          <a:lstStyle/>
          <a:p>
            <a:pPr algn="ctr" indent="0" marL="0">
              <a:buNone/>
            </a:pPr>
            <a:r>
              <a:rPr lang="en-US" sz="1600" b="1" dirty="0">
                <a:solidFill>
                  <a:srgbClr val="4A5868"/>
                </a:solidFill>
                <a:latin typeface="Cambria" pitchFamily="34" charset="0"/>
                <a:ea typeface="Cambria" pitchFamily="34" charset="-122"/>
                <a:cs typeface="Cambria" pitchFamily="34" charset="-120"/>
              </a:rPr>
              <a:t>$1.5M budget</a:t>
            </a:r>
            <a:endParaRPr lang="en-US" sz="1600" dirty="0"/>
          </a:p>
        </p:txBody>
      </p:sp>
      <p:sp>
        <p:nvSpPr>
          <p:cNvPr id="20" name="Shape 17"/>
          <p:cNvSpPr/>
          <p:nvPr/>
        </p:nvSpPr>
        <p:spPr>
          <a:xfrm>
            <a:off x="8439912" y="2423160"/>
            <a:ext cx="731520" cy="731520"/>
          </a:xfrm>
          <a:prstGeom prst="diamond">
            <a:avLst/>
          </a:prstGeom>
          <a:solidFill>
            <a:srgbClr val="2F6690"/>
          </a:solidFill>
          <a:ln w="25400">
            <a:solidFill>
              <a:srgbClr val="FFFFFF"/>
            </a:solidFill>
            <a:prstDash val="solid"/>
          </a:ln>
        </p:spPr>
      </p:sp>
      <p:sp>
        <p:nvSpPr>
          <p:cNvPr id="21" name="Text 18"/>
          <p:cNvSpPr txBox="1"/>
          <p:nvPr/>
        </p:nvSpPr>
        <p:spPr>
          <a:xfrm>
            <a:off x="843991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G3</a:t>
            </a:r>
            <a:endParaRPr lang="en-US" sz="1400" dirty="0"/>
          </a:p>
        </p:txBody>
      </p:sp>
      <p:sp>
        <p:nvSpPr>
          <p:cNvPr id="22" name="Text 19"/>
          <p:cNvSpPr txBox="1"/>
          <p:nvPr/>
        </p:nvSpPr>
        <p:spPr>
          <a:xfrm>
            <a:off x="7616952" y="4160520"/>
            <a:ext cx="2377440" cy="822960"/>
          </a:xfrm>
          <a:prstGeom prst="rect">
            <a:avLst/>
          </a:prstGeom>
          <a:noFill/>
          <a:ln/>
        </p:spPr>
        <p:txBody>
          <a:bodyPr wrap="square" lIns="0" tIns="0" rIns="0" bIns="0" rtlCol="0" anchor="t"/>
          <a:lstStyle/>
          <a:p>
            <a:pPr algn="ctr" indent="0" marL="0">
              <a:buNone/>
            </a:pPr>
            <a:r>
              <a:rPr lang="en-US" sz="1400" dirty="0">
                <a:solidFill>
                  <a:srgbClr val="13294B"/>
                </a:solidFill>
                <a:latin typeface="Calibri" pitchFamily="34" charset="0"/>
                <a:ea typeface="Calibri" pitchFamily="34" charset="-122"/>
                <a:cs typeface="Calibri" pitchFamily="34" charset="-120"/>
              </a:rPr>
              <a:t>Does it work at scale?</a:t>
            </a:r>
            <a:endParaRPr lang="en-US" sz="1400" dirty="0"/>
          </a:p>
        </p:txBody>
      </p:sp>
      <p:sp>
        <p:nvSpPr>
          <p:cNvPr id="23" name="Shape 20"/>
          <p:cNvSpPr/>
          <p:nvPr/>
        </p:nvSpPr>
        <p:spPr>
          <a:xfrm>
            <a:off x="9189720" y="2194560"/>
            <a:ext cx="2011680" cy="1188720"/>
          </a:xfrm>
          <a:prstGeom prst="roundRect">
            <a:avLst>
              <a:gd name="adj" fmla="val 6154"/>
            </a:avLst>
          </a:prstGeom>
          <a:solidFill>
            <a:srgbClr val="2F6690"/>
          </a:solidFill>
          <a:ln/>
        </p:spPr>
      </p:sp>
      <p:sp>
        <p:nvSpPr>
          <p:cNvPr id="24" name="Text 21"/>
          <p:cNvSpPr txBox="1"/>
          <p:nvPr/>
        </p:nvSpPr>
        <p:spPr>
          <a:xfrm>
            <a:off x="918972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Scale</a:t>
            </a:r>
            <a:endParaRPr lang="en-US" sz="1900" dirty="0"/>
          </a:p>
        </p:txBody>
      </p:sp>
      <p:sp>
        <p:nvSpPr>
          <p:cNvPr id="25" name="Text 22"/>
          <p:cNvSpPr txBox="1"/>
          <p:nvPr/>
        </p:nvSpPr>
        <p:spPr>
          <a:xfrm>
            <a:off x="9189720" y="3520440"/>
            <a:ext cx="2011680" cy="411480"/>
          </a:xfrm>
          <a:prstGeom prst="rect">
            <a:avLst/>
          </a:prstGeom>
          <a:noFill/>
          <a:ln/>
        </p:spPr>
        <p:txBody>
          <a:bodyPr wrap="square" lIns="0" tIns="0" rIns="0" bIns="0" rtlCol="0" anchor="t"/>
          <a:lstStyle/>
          <a:p>
            <a:pPr algn="ctr" indent="0" marL="0">
              <a:buNone/>
            </a:pPr>
            <a:r>
              <a:rPr lang="en-US" sz="1600" b="1" dirty="0">
                <a:solidFill>
                  <a:srgbClr val="4A5868"/>
                </a:solidFill>
                <a:latin typeface="Cambria" pitchFamily="34" charset="0"/>
                <a:ea typeface="Cambria" pitchFamily="34" charset="-122"/>
                <a:cs typeface="Cambria" pitchFamily="34" charset="-120"/>
              </a:rPr>
              <a:t>$5M+ budget</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risks could delay the rollout, and each has an owner and a mitigation in place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risk register</a:t>
            </a:r>
            <a:endParaRPr lang="en-US" sz="1000" dirty="0"/>
          </a:p>
        </p:txBody>
      </p:sp>
      <p:sp>
        <p:nvSpPr>
          <p:cNvPr id="5" name="Text 2"/>
          <p:cNvSpPr txBox="1"/>
          <p:nvPr/>
        </p:nvSpPr>
        <p:spPr>
          <a:xfrm>
            <a:off x="548640" y="1737360"/>
            <a:ext cx="384048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Risk</a:t>
            </a:r>
            <a:endParaRPr lang="en-US" sz="1300" dirty="0"/>
          </a:p>
        </p:txBody>
      </p:sp>
      <p:sp>
        <p:nvSpPr>
          <p:cNvPr id="6" name="Text 3"/>
          <p:cNvSpPr txBox="1"/>
          <p:nvPr/>
        </p:nvSpPr>
        <p:spPr>
          <a:xfrm>
            <a:off x="4572000" y="1737360"/>
            <a:ext cx="12801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Likelihood</a:t>
            </a:r>
            <a:endParaRPr lang="en-US" sz="1300" dirty="0"/>
          </a:p>
        </p:txBody>
      </p:sp>
      <p:sp>
        <p:nvSpPr>
          <p:cNvPr id="7" name="Text 4"/>
          <p:cNvSpPr txBox="1"/>
          <p:nvPr/>
        </p:nvSpPr>
        <p:spPr>
          <a:xfrm>
            <a:off x="5943600" y="1737360"/>
            <a:ext cx="12801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Impact</a:t>
            </a:r>
            <a:endParaRPr lang="en-US" sz="1300" dirty="0"/>
          </a:p>
        </p:txBody>
      </p:sp>
      <p:sp>
        <p:nvSpPr>
          <p:cNvPr id="8" name="Text 5"/>
          <p:cNvSpPr txBox="1"/>
          <p:nvPr/>
        </p:nvSpPr>
        <p:spPr>
          <a:xfrm>
            <a:off x="7315200" y="1737360"/>
            <a:ext cx="283464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Mitigation</a:t>
            </a:r>
            <a:endParaRPr lang="en-US" sz="1300" dirty="0"/>
          </a:p>
        </p:txBody>
      </p:sp>
      <p:sp>
        <p:nvSpPr>
          <p:cNvPr id="9" name="Text 6"/>
          <p:cNvSpPr txBox="1"/>
          <p:nvPr/>
        </p:nvSpPr>
        <p:spPr>
          <a:xfrm>
            <a:off x="10332720" y="1737360"/>
            <a:ext cx="128016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Owner</a:t>
            </a:r>
            <a:endParaRPr lang="en-US" sz="1300" dirty="0"/>
          </a:p>
        </p:txBody>
      </p:sp>
      <p:sp>
        <p:nvSpPr>
          <p:cNvPr id="10" name="Text 7"/>
          <p:cNvSpPr txBox="1"/>
          <p:nvPr/>
        </p:nvSpPr>
        <p:spPr>
          <a:xfrm>
            <a:off x="548640" y="2240280"/>
            <a:ext cx="3840480" cy="82296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Key staff leave during the change</a:t>
            </a:r>
            <a:endParaRPr lang="en-US" sz="1600" dirty="0"/>
          </a:p>
        </p:txBody>
      </p:sp>
      <p:sp>
        <p:nvSpPr>
          <p:cNvPr id="11" name="Shape 8"/>
          <p:cNvSpPr/>
          <p:nvPr/>
        </p:nvSpPr>
        <p:spPr>
          <a:xfrm>
            <a:off x="4572000" y="2459736"/>
            <a:ext cx="1097280" cy="384048"/>
          </a:xfrm>
          <a:prstGeom prst="roundRect">
            <a:avLst>
              <a:gd name="adj" fmla="val 47619"/>
            </a:avLst>
          </a:prstGeom>
          <a:solidFill>
            <a:srgbClr val="2F6690"/>
          </a:solidFill>
          <a:ln/>
        </p:spPr>
      </p:sp>
      <p:sp>
        <p:nvSpPr>
          <p:cNvPr id="12" name="Text 9"/>
          <p:cNvSpPr txBox="1"/>
          <p:nvPr/>
        </p:nvSpPr>
        <p:spPr>
          <a:xfrm>
            <a:off x="45720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p>
        </p:txBody>
      </p:sp>
      <p:sp>
        <p:nvSpPr>
          <p:cNvPr id="13" name="Shape 10"/>
          <p:cNvSpPr/>
          <p:nvPr/>
        </p:nvSpPr>
        <p:spPr>
          <a:xfrm>
            <a:off x="5943600" y="2459736"/>
            <a:ext cx="1097280" cy="384048"/>
          </a:xfrm>
          <a:prstGeom prst="roundRect">
            <a:avLst>
              <a:gd name="adj" fmla="val 47619"/>
            </a:avLst>
          </a:prstGeom>
          <a:solidFill>
            <a:srgbClr val="2F6690"/>
          </a:solidFill>
          <a:ln/>
        </p:spPr>
      </p:sp>
      <p:sp>
        <p:nvSpPr>
          <p:cNvPr id="14" name="Text 11"/>
          <p:cNvSpPr txBox="1"/>
          <p:nvPr/>
        </p:nvSpPr>
        <p:spPr>
          <a:xfrm>
            <a:off x="59436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p>
        </p:txBody>
      </p:sp>
      <p:sp>
        <p:nvSpPr>
          <p:cNvPr id="15" name="Text 12"/>
          <p:cNvSpPr txBox="1"/>
          <p:nvPr/>
        </p:nvSpPr>
        <p:spPr>
          <a:xfrm>
            <a:off x="7315200" y="2240280"/>
            <a:ext cx="2834640" cy="82296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Retention bonuses for six critical roles</a:t>
            </a:r>
            <a:endParaRPr lang="en-US" sz="1400" dirty="0"/>
          </a:p>
        </p:txBody>
      </p:sp>
      <p:sp>
        <p:nvSpPr>
          <p:cNvPr id="16" name="Text 13"/>
          <p:cNvSpPr txBox="1"/>
          <p:nvPr/>
        </p:nvSpPr>
        <p:spPr>
          <a:xfrm>
            <a:off x="10332720" y="2240280"/>
            <a:ext cx="1325880" cy="82296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HR lead</a:t>
            </a:r>
            <a:endParaRPr lang="en-US" sz="1400" dirty="0"/>
          </a:p>
        </p:txBody>
      </p:sp>
      <p:sp>
        <p:nvSpPr>
          <p:cNvPr id="17" name="Shape 14"/>
          <p:cNvSpPr/>
          <p:nvPr/>
        </p:nvSpPr>
        <p:spPr>
          <a:xfrm>
            <a:off x="548640" y="3264408"/>
            <a:ext cx="11094415" cy="0"/>
          </a:xfrm>
          <a:prstGeom prst="line">
            <a:avLst/>
          </a:prstGeom>
          <a:noFill/>
          <a:ln w="12700">
            <a:solidFill>
              <a:srgbClr val="DDE3EA"/>
            </a:solidFill>
            <a:prstDash val="solid"/>
          </a:ln>
        </p:spPr>
      </p:sp>
      <p:sp>
        <p:nvSpPr>
          <p:cNvPr id="18" name="Text 15"/>
          <p:cNvSpPr txBox="1"/>
          <p:nvPr/>
        </p:nvSpPr>
        <p:spPr>
          <a:xfrm>
            <a:off x="548640" y="3429000"/>
            <a:ext cx="3840480" cy="82296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Data migration takes longer than planned</a:t>
            </a:r>
            <a:endParaRPr lang="en-US" sz="1600" dirty="0"/>
          </a:p>
        </p:txBody>
      </p:sp>
      <p:sp>
        <p:nvSpPr>
          <p:cNvPr id="19" name="Shape 16"/>
          <p:cNvSpPr/>
          <p:nvPr/>
        </p:nvSpPr>
        <p:spPr>
          <a:xfrm>
            <a:off x="4572000" y="3648456"/>
            <a:ext cx="1097280" cy="384048"/>
          </a:xfrm>
          <a:prstGeom prst="roundRect">
            <a:avLst>
              <a:gd name="adj" fmla="val 47619"/>
            </a:avLst>
          </a:prstGeom>
          <a:solidFill>
            <a:srgbClr val="A9C3D9"/>
          </a:solidFill>
          <a:ln/>
        </p:spPr>
      </p:sp>
      <p:sp>
        <p:nvSpPr>
          <p:cNvPr id="20" name="Text 17"/>
          <p:cNvSpPr txBox="1"/>
          <p:nvPr/>
        </p:nvSpPr>
        <p:spPr>
          <a:xfrm>
            <a:off x="45720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p>
        </p:txBody>
      </p:sp>
      <p:sp>
        <p:nvSpPr>
          <p:cNvPr id="21" name="Shape 18"/>
          <p:cNvSpPr/>
          <p:nvPr/>
        </p:nvSpPr>
        <p:spPr>
          <a:xfrm>
            <a:off x="5943600" y="3648456"/>
            <a:ext cx="1097280" cy="384048"/>
          </a:xfrm>
          <a:prstGeom prst="roundRect">
            <a:avLst>
              <a:gd name="adj" fmla="val 47619"/>
            </a:avLst>
          </a:prstGeom>
          <a:solidFill>
            <a:srgbClr val="2F6690"/>
          </a:solidFill>
          <a:ln/>
        </p:spPr>
      </p:sp>
      <p:sp>
        <p:nvSpPr>
          <p:cNvPr id="22" name="Text 19"/>
          <p:cNvSpPr txBox="1"/>
          <p:nvPr/>
        </p:nvSpPr>
        <p:spPr>
          <a:xfrm>
            <a:off x="59436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p>
        </p:txBody>
      </p:sp>
      <p:sp>
        <p:nvSpPr>
          <p:cNvPr id="23" name="Text 20"/>
          <p:cNvSpPr txBox="1"/>
          <p:nvPr/>
        </p:nvSpPr>
        <p:spPr>
          <a:xfrm>
            <a:off x="7315200" y="3429000"/>
            <a:ext cx="2834640" cy="82296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Start migration in week 2; weekly checkpoint</a:t>
            </a:r>
            <a:endParaRPr lang="en-US" sz="1400" dirty="0"/>
          </a:p>
        </p:txBody>
      </p:sp>
      <p:sp>
        <p:nvSpPr>
          <p:cNvPr id="24" name="Text 21"/>
          <p:cNvSpPr txBox="1"/>
          <p:nvPr/>
        </p:nvSpPr>
        <p:spPr>
          <a:xfrm>
            <a:off x="10332720" y="3429000"/>
            <a:ext cx="1325880" cy="82296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IT lead</a:t>
            </a:r>
            <a:endParaRPr lang="en-US" sz="1400" dirty="0"/>
          </a:p>
        </p:txBody>
      </p:sp>
      <p:sp>
        <p:nvSpPr>
          <p:cNvPr id="25" name="Shape 22"/>
          <p:cNvSpPr/>
          <p:nvPr/>
        </p:nvSpPr>
        <p:spPr>
          <a:xfrm>
            <a:off x="548640" y="4453128"/>
            <a:ext cx="11094415" cy="0"/>
          </a:xfrm>
          <a:prstGeom prst="line">
            <a:avLst/>
          </a:prstGeom>
          <a:noFill/>
          <a:ln w="12700">
            <a:solidFill>
              <a:srgbClr val="DDE3EA"/>
            </a:solidFill>
            <a:prstDash val="solid"/>
          </a:ln>
        </p:spPr>
      </p:sp>
      <p:sp>
        <p:nvSpPr>
          <p:cNvPr id="26" name="Text 23"/>
          <p:cNvSpPr txBox="1"/>
          <p:nvPr/>
        </p:nvSpPr>
        <p:spPr>
          <a:xfrm>
            <a:off x="548640" y="4617720"/>
            <a:ext cx="3840480" cy="82296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Customers react badly to the new process</a:t>
            </a:r>
            <a:endParaRPr lang="en-US" sz="1600" dirty="0"/>
          </a:p>
        </p:txBody>
      </p:sp>
      <p:sp>
        <p:nvSpPr>
          <p:cNvPr id="27" name="Shape 24"/>
          <p:cNvSpPr/>
          <p:nvPr/>
        </p:nvSpPr>
        <p:spPr>
          <a:xfrm>
            <a:off x="4572000" y="4837176"/>
            <a:ext cx="1097280" cy="384048"/>
          </a:xfrm>
          <a:prstGeom prst="roundRect">
            <a:avLst>
              <a:gd name="adj" fmla="val 47619"/>
            </a:avLst>
          </a:prstGeom>
          <a:solidFill>
            <a:srgbClr val="BFC8D2"/>
          </a:solidFill>
          <a:ln/>
        </p:spPr>
      </p:sp>
      <p:sp>
        <p:nvSpPr>
          <p:cNvPr id="28" name="Text 25"/>
          <p:cNvSpPr txBox="1"/>
          <p:nvPr/>
        </p:nvSpPr>
        <p:spPr>
          <a:xfrm>
            <a:off x="4572000" y="4837176"/>
            <a:ext cx="1097280" cy="384048"/>
          </a:xfrm>
          <a:prstGeom prst="rect">
            <a:avLst/>
          </a:prstGeom>
          <a:noFill/>
          <a:ln/>
        </p:spPr>
        <p:txBody>
          <a:bodyPr wrap="square" lIns="0" tIns="0" rIns="0" bIns="0" rtlCol="0" anchor="ctr"/>
          <a:lstStyle/>
          <a:p>
            <a:pPr algn="ctr" indent="0" marL="0">
              <a:buNone/>
            </a:pPr>
            <a:r>
              <a:rPr lang="en-US" sz="1200" b="1" dirty="0">
                <a:solidFill>
                  <a:srgbClr val="13294B"/>
                </a:solidFill>
                <a:latin typeface="Calibri" pitchFamily="34" charset="0"/>
                <a:ea typeface="Calibri" pitchFamily="34" charset="-122"/>
                <a:cs typeface="Calibri" pitchFamily="34" charset="-120"/>
              </a:rPr>
              <a:t>Low</a:t>
            </a:r>
            <a:endParaRPr lang="en-US" sz="1200" dirty="0"/>
          </a:p>
        </p:txBody>
      </p:sp>
      <p:sp>
        <p:nvSpPr>
          <p:cNvPr id="29" name="Shape 26"/>
          <p:cNvSpPr/>
          <p:nvPr/>
        </p:nvSpPr>
        <p:spPr>
          <a:xfrm>
            <a:off x="5943600" y="4837176"/>
            <a:ext cx="1097280" cy="384048"/>
          </a:xfrm>
          <a:prstGeom prst="roundRect">
            <a:avLst>
              <a:gd name="adj" fmla="val 47619"/>
            </a:avLst>
          </a:prstGeom>
          <a:solidFill>
            <a:srgbClr val="A9C3D9"/>
          </a:solidFill>
          <a:ln/>
        </p:spPr>
      </p:sp>
      <p:sp>
        <p:nvSpPr>
          <p:cNvPr id="30" name="Text 27"/>
          <p:cNvSpPr txBox="1"/>
          <p:nvPr/>
        </p:nvSpPr>
        <p:spPr>
          <a:xfrm>
            <a:off x="5943600" y="483717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p>
        </p:txBody>
      </p:sp>
      <p:sp>
        <p:nvSpPr>
          <p:cNvPr id="31" name="Text 28"/>
          <p:cNvSpPr txBox="1"/>
          <p:nvPr/>
        </p:nvSpPr>
        <p:spPr>
          <a:xfrm>
            <a:off x="7315200" y="4617720"/>
            <a:ext cx="2834640" cy="822960"/>
          </a:xfrm>
          <a:prstGeom prst="rect">
            <a:avLst/>
          </a:prstGeom>
          <a:noFill/>
          <a:ln/>
        </p:spPr>
        <p:txBody>
          <a:bodyPr wrap="square" lIns="0" tIns="0" rIns="0" bIns="0" rtlCol="0" anchor="ctr"/>
          <a:lstStyle/>
          <a:p>
            <a:pPr indent="0" marL="0">
              <a:buNone/>
            </a:pPr>
            <a:r>
              <a:rPr lang="en-US" sz="1400" dirty="0">
                <a:solidFill>
                  <a:srgbClr val="4A5868"/>
                </a:solidFill>
                <a:latin typeface="Calibri" pitchFamily="34" charset="0"/>
                <a:ea typeface="Calibri" pitchFamily="34" charset="-122"/>
                <a:cs typeface="Calibri" pitchFamily="34" charset="-120"/>
              </a:rPr>
              <a:t>Pilot with friendly customers first</a:t>
            </a:r>
            <a:endParaRPr lang="en-US" sz="1400" dirty="0"/>
          </a:p>
        </p:txBody>
      </p:sp>
      <p:sp>
        <p:nvSpPr>
          <p:cNvPr id="32" name="Text 29"/>
          <p:cNvSpPr txBox="1"/>
          <p:nvPr/>
        </p:nvSpPr>
        <p:spPr>
          <a:xfrm>
            <a:off x="10332720" y="4617720"/>
            <a:ext cx="1325880" cy="82296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Sales lead</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08</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Tables and comparisons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Line options up side by side so the reader can see why one wins.</a:t>
            </a:r>
            <a:endParaRPr lang="en-US" sz="1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is the strongest on the three criteria that matter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assessment</a:t>
            </a:r>
            <a:endParaRPr lang="en-US" sz="1000" dirty="0"/>
          </a:p>
        </p:txBody>
      </p:sp>
      <p:sp>
        <p:nvSpPr>
          <p:cNvPr id="5" name="Shape 2"/>
          <p:cNvSpPr/>
          <p:nvPr/>
        </p:nvSpPr>
        <p:spPr>
          <a:xfrm>
            <a:off x="5989320" y="1691640"/>
            <a:ext cx="2377440" cy="4251960"/>
          </a:xfrm>
          <a:prstGeom prst="roundRect">
            <a:avLst>
              <a:gd name="adj" fmla="val 3077"/>
            </a:avLst>
          </a:prstGeom>
          <a:solidFill>
            <a:srgbClr val="E6EEF5"/>
          </a:solidFill>
          <a:ln/>
        </p:spPr>
      </p:sp>
      <p:sp>
        <p:nvSpPr>
          <p:cNvPr id="6" name="Text 3"/>
          <p:cNvSpPr txBox="1"/>
          <p:nvPr/>
        </p:nvSpPr>
        <p:spPr>
          <a:xfrm>
            <a:off x="3611880" y="1783080"/>
            <a:ext cx="2377440" cy="41148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Option A</a:t>
            </a:r>
            <a:endParaRPr lang="en-US" sz="1600" dirty="0"/>
          </a:p>
        </p:txBody>
      </p:sp>
      <p:sp>
        <p:nvSpPr>
          <p:cNvPr id="7" name="Text 4"/>
          <p:cNvSpPr txBox="1"/>
          <p:nvPr/>
        </p:nvSpPr>
        <p:spPr>
          <a:xfrm>
            <a:off x="5989320" y="1783080"/>
            <a:ext cx="2377440" cy="411480"/>
          </a:xfrm>
          <a:prstGeom prst="rect">
            <a:avLst/>
          </a:prstGeom>
          <a:noFill/>
          <a:ln/>
        </p:spPr>
        <p:txBody>
          <a:bodyPr wrap="square" lIns="0" tIns="0" rIns="0" bIns="0" rtlCol="0" anchor="t"/>
          <a:lstStyle/>
          <a:p>
            <a:pPr algn="ctr" indent="0" marL="0">
              <a:buNone/>
            </a:pPr>
            <a:r>
              <a:rPr lang="en-US" sz="1600" b="1" dirty="0">
                <a:solidFill>
                  <a:srgbClr val="2F6690"/>
                </a:solidFill>
                <a:latin typeface="Calibri" pitchFamily="34" charset="0"/>
                <a:ea typeface="Calibri" pitchFamily="34" charset="-122"/>
                <a:cs typeface="Calibri" pitchFamily="34" charset="-120"/>
              </a:rPr>
              <a:t>Option B</a:t>
            </a:r>
            <a:endParaRPr lang="en-US" sz="1600" dirty="0"/>
          </a:p>
        </p:txBody>
      </p:sp>
      <p:sp>
        <p:nvSpPr>
          <p:cNvPr id="8" name="Text 5"/>
          <p:cNvSpPr txBox="1"/>
          <p:nvPr/>
        </p:nvSpPr>
        <p:spPr>
          <a:xfrm>
            <a:off x="8366760" y="1783080"/>
            <a:ext cx="2377440" cy="41148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Option C</a:t>
            </a:r>
            <a:endParaRPr lang="en-US" sz="1600" dirty="0"/>
          </a:p>
        </p:txBody>
      </p:sp>
      <p:sp>
        <p:nvSpPr>
          <p:cNvPr id="9" name="Text 6"/>
          <p:cNvSpPr txBox="1"/>
          <p:nvPr/>
        </p:nvSpPr>
        <p:spPr>
          <a:xfrm>
            <a:off x="548640" y="2377440"/>
            <a:ext cx="2926080" cy="50292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Customer value</a:t>
            </a:r>
            <a:endParaRPr lang="en-US" sz="1600" dirty="0"/>
          </a:p>
        </p:txBody>
      </p:sp>
      <p:sp>
        <p:nvSpPr>
          <p:cNvPr id="10" name="Shape 7"/>
          <p:cNvSpPr/>
          <p:nvPr/>
        </p:nvSpPr>
        <p:spPr>
          <a:xfrm>
            <a:off x="4224528" y="2505456"/>
            <a:ext cx="219456" cy="237744"/>
          </a:xfrm>
          <a:prstGeom prst="rect">
            <a:avLst>
              <a:gd name="adj" fmla="val 33333"/>
            </a:avLst>
          </a:prstGeom>
          <a:solidFill>
            <a:srgbClr val="2F6690"/>
          </a:solidFill>
          <a:ln/>
        </p:spPr>
      </p:sp>
      <p:sp>
        <p:nvSpPr>
          <p:cNvPr id="11" name="Shape 8"/>
          <p:cNvSpPr/>
          <p:nvPr/>
        </p:nvSpPr>
        <p:spPr>
          <a:xfrm>
            <a:off x="4498848" y="2505456"/>
            <a:ext cx="219456" cy="237744"/>
          </a:xfrm>
          <a:prstGeom prst="rect">
            <a:avLst>
              <a:gd name="adj" fmla="val 33333"/>
            </a:avLst>
          </a:prstGeom>
          <a:solidFill>
            <a:srgbClr val="2F6690"/>
          </a:solidFill>
          <a:ln/>
        </p:spPr>
      </p:sp>
      <p:sp>
        <p:nvSpPr>
          <p:cNvPr id="12" name="Shape 9"/>
          <p:cNvSpPr/>
          <p:nvPr/>
        </p:nvSpPr>
        <p:spPr>
          <a:xfrm>
            <a:off x="4773168" y="2505456"/>
            <a:ext cx="219456" cy="237744"/>
          </a:xfrm>
          <a:prstGeom prst="rect">
            <a:avLst>
              <a:gd name="adj" fmla="val 33333"/>
            </a:avLst>
          </a:prstGeom>
          <a:solidFill>
            <a:srgbClr val="DDE3EA"/>
          </a:solidFill>
          <a:ln/>
        </p:spPr>
      </p:sp>
      <p:sp>
        <p:nvSpPr>
          <p:cNvPr id="13" name="Shape 10"/>
          <p:cNvSpPr/>
          <p:nvPr/>
        </p:nvSpPr>
        <p:spPr>
          <a:xfrm>
            <a:off x="5047488" y="2505456"/>
            <a:ext cx="219456" cy="237744"/>
          </a:xfrm>
          <a:prstGeom prst="rect">
            <a:avLst>
              <a:gd name="adj" fmla="val 33333"/>
            </a:avLst>
          </a:prstGeom>
          <a:solidFill>
            <a:srgbClr val="DDE3EA"/>
          </a:solidFill>
          <a:ln/>
        </p:spPr>
      </p:sp>
      <p:sp>
        <p:nvSpPr>
          <p:cNvPr id="14" name="Shape 11"/>
          <p:cNvSpPr/>
          <p:nvPr/>
        </p:nvSpPr>
        <p:spPr>
          <a:xfrm>
            <a:off x="6601968" y="2505456"/>
            <a:ext cx="219456" cy="237744"/>
          </a:xfrm>
          <a:prstGeom prst="rect">
            <a:avLst>
              <a:gd name="adj" fmla="val 33333"/>
            </a:avLst>
          </a:prstGeom>
          <a:solidFill>
            <a:srgbClr val="2F6690"/>
          </a:solidFill>
          <a:ln/>
        </p:spPr>
      </p:sp>
      <p:sp>
        <p:nvSpPr>
          <p:cNvPr id="15" name="Shape 12"/>
          <p:cNvSpPr/>
          <p:nvPr/>
        </p:nvSpPr>
        <p:spPr>
          <a:xfrm>
            <a:off x="6876288" y="2505456"/>
            <a:ext cx="219456" cy="237744"/>
          </a:xfrm>
          <a:prstGeom prst="rect">
            <a:avLst>
              <a:gd name="adj" fmla="val 33333"/>
            </a:avLst>
          </a:prstGeom>
          <a:solidFill>
            <a:srgbClr val="2F6690"/>
          </a:solidFill>
          <a:ln/>
        </p:spPr>
      </p:sp>
      <p:sp>
        <p:nvSpPr>
          <p:cNvPr id="16" name="Shape 13"/>
          <p:cNvSpPr/>
          <p:nvPr/>
        </p:nvSpPr>
        <p:spPr>
          <a:xfrm>
            <a:off x="7150608" y="2505456"/>
            <a:ext cx="219456" cy="237744"/>
          </a:xfrm>
          <a:prstGeom prst="rect">
            <a:avLst>
              <a:gd name="adj" fmla="val 33333"/>
            </a:avLst>
          </a:prstGeom>
          <a:solidFill>
            <a:srgbClr val="2F6690"/>
          </a:solidFill>
          <a:ln/>
        </p:spPr>
      </p:sp>
      <p:sp>
        <p:nvSpPr>
          <p:cNvPr id="17" name="Shape 14"/>
          <p:cNvSpPr/>
          <p:nvPr/>
        </p:nvSpPr>
        <p:spPr>
          <a:xfrm>
            <a:off x="7424928" y="2505456"/>
            <a:ext cx="219456" cy="237744"/>
          </a:xfrm>
          <a:prstGeom prst="rect">
            <a:avLst>
              <a:gd name="adj" fmla="val 33333"/>
            </a:avLst>
          </a:prstGeom>
          <a:solidFill>
            <a:srgbClr val="2F6690"/>
          </a:solidFill>
          <a:ln/>
        </p:spPr>
      </p:sp>
      <p:sp>
        <p:nvSpPr>
          <p:cNvPr id="18" name="Shape 15"/>
          <p:cNvSpPr/>
          <p:nvPr/>
        </p:nvSpPr>
        <p:spPr>
          <a:xfrm>
            <a:off x="8979408" y="2505456"/>
            <a:ext cx="219456" cy="237744"/>
          </a:xfrm>
          <a:prstGeom prst="rect">
            <a:avLst>
              <a:gd name="adj" fmla="val 33333"/>
            </a:avLst>
          </a:prstGeom>
          <a:solidFill>
            <a:srgbClr val="2F6690"/>
          </a:solidFill>
          <a:ln/>
        </p:spPr>
      </p:sp>
      <p:sp>
        <p:nvSpPr>
          <p:cNvPr id="19" name="Shape 16"/>
          <p:cNvSpPr/>
          <p:nvPr/>
        </p:nvSpPr>
        <p:spPr>
          <a:xfrm>
            <a:off x="9253728" y="2505456"/>
            <a:ext cx="219456" cy="237744"/>
          </a:xfrm>
          <a:prstGeom prst="rect">
            <a:avLst>
              <a:gd name="adj" fmla="val 33333"/>
            </a:avLst>
          </a:prstGeom>
          <a:solidFill>
            <a:srgbClr val="2F6690"/>
          </a:solidFill>
          <a:ln/>
        </p:spPr>
      </p:sp>
      <p:sp>
        <p:nvSpPr>
          <p:cNvPr id="20" name="Shape 17"/>
          <p:cNvSpPr/>
          <p:nvPr/>
        </p:nvSpPr>
        <p:spPr>
          <a:xfrm>
            <a:off x="9528048" y="2505456"/>
            <a:ext cx="219456" cy="237744"/>
          </a:xfrm>
          <a:prstGeom prst="rect">
            <a:avLst>
              <a:gd name="adj" fmla="val 33333"/>
            </a:avLst>
          </a:prstGeom>
          <a:solidFill>
            <a:srgbClr val="2F6690"/>
          </a:solidFill>
          <a:ln/>
        </p:spPr>
      </p:sp>
      <p:sp>
        <p:nvSpPr>
          <p:cNvPr id="21" name="Shape 18"/>
          <p:cNvSpPr/>
          <p:nvPr/>
        </p:nvSpPr>
        <p:spPr>
          <a:xfrm>
            <a:off x="9802368" y="2505456"/>
            <a:ext cx="219456" cy="237744"/>
          </a:xfrm>
          <a:prstGeom prst="rect">
            <a:avLst>
              <a:gd name="adj" fmla="val 33333"/>
            </a:avLst>
          </a:prstGeom>
          <a:solidFill>
            <a:srgbClr val="DDE3EA"/>
          </a:solidFill>
          <a:ln/>
        </p:spPr>
      </p:sp>
      <p:sp>
        <p:nvSpPr>
          <p:cNvPr id="22" name="Shape 19"/>
          <p:cNvSpPr/>
          <p:nvPr/>
        </p:nvSpPr>
        <p:spPr>
          <a:xfrm>
            <a:off x="548640" y="2980944"/>
            <a:ext cx="7894015" cy="0"/>
          </a:xfrm>
          <a:prstGeom prst="line">
            <a:avLst/>
          </a:prstGeom>
          <a:noFill/>
          <a:ln w="12700">
            <a:solidFill>
              <a:srgbClr val="DDE3EA"/>
            </a:solidFill>
            <a:prstDash val="solid"/>
          </a:ln>
        </p:spPr>
      </p:sp>
      <p:sp>
        <p:nvSpPr>
          <p:cNvPr id="23" name="Text 20"/>
          <p:cNvSpPr txBox="1"/>
          <p:nvPr/>
        </p:nvSpPr>
        <p:spPr>
          <a:xfrm>
            <a:off x="548640" y="3063240"/>
            <a:ext cx="2926080" cy="50292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Cost to build</a:t>
            </a:r>
            <a:endParaRPr lang="en-US" sz="1600" dirty="0"/>
          </a:p>
        </p:txBody>
      </p:sp>
      <p:sp>
        <p:nvSpPr>
          <p:cNvPr id="24" name="Shape 21"/>
          <p:cNvSpPr/>
          <p:nvPr/>
        </p:nvSpPr>
        <p:spPr>
          <a:xfrm>
            <a:off x="4224528" y="3191256"/>
            <a:ext cx="219456" cy="237744"/>
          </a:xfrm>
          <a:prstGeom prst="rect">
            <a:avLst>
              <a:gd name="adj" fmla="val 33333"/>
            </a:avLst>
          </a:prstGeom>
          <a:solidFill>
            <a:srgbClr val="2F6690"/>
          </a:solidFill>
          <a:ln/>
        </p:spPr>
      </p:sp>
      <p:sp>
        <p:nvSpPr>
          <p:cNvPr id="25" name="Shape 22"/>
          <p:cNvSpPr/>
          <p:nvPr/>
        </p:nvSpPr>
        <p:spPr>
          <a:xfrm>
            <a:off x="4498848" y="3191256"/>
            <a:ext cx="219456" cy="237744"/>
          </a:xfrm>
          <a:prstGeom prst="rect">
            <a:avLst>
              <a:gd name="adj" fmla="val 33333"/>
            </a:avLst>
          </a:prstGeom>
          <a:solidFill>
            <a:srgbClr val="2F6690"/>
          </a:solidFill>
          <a:ln/>
        </p:spPr>
      </p:sp>
      <p:sp>
        <p:nvSpPr>
          <p:cNvPr id="26" name="Shape 23"/>
          <p:cNvSpPr/>
          <p:nvPr/>
        </p:nvSpPr>
        <p:spPr>
          <a:xfrm>
            <a:off x="4773168" y="3191256"/>
            <a:ext cx="219456" cy="237744"/>
          </a:xfrm>
          <a:prstGeom prst="rect">
            <a:avLst>
              <a:gd name="adj" fmla="val 33333"/>
            </a:avLst>
          </a:prstGeom>
          <a:solidFill>
            <a:srgbClr val="2F6690"/>
          </a:solidFill>
          <a:ln/>
        </p:spPr>
      </p:sp>
      <p:sp>
        <p:nvSpPr>
          <p:cNvPr id="27" name="Shape 24"/>
          <p:cNvSpPr/>
          <p:nvPr/>
        </p:nvSpPr>
        <p:spPr>
          <a:xfrm>
            <a:off x="5047488" y="3191256"/>
            <a:ext cx="219456" cy="237744"/>
          </a:xfrm>
          <a:prstGeom prst="rect">
            <a:avLst>
              <a:gd name="adj" fmla="val 33333"/>
            </a:avLst>
          </a:prstGeom>
          <a:solidFill>
            <a:srgbClr val="DDE3EA"/>
          </a:solidFill>
          <a:ln/>
        </p:spPr>
      </p:sp>
      <p:sp>
        <p:nvSpPr>
          <p:cNvPr id="28" name="Shape 25"/>
          <p:cNvSpPr/>
          <p:nvPr/>
        </p:nvSpPr>
        <p:spPr>
          <a:xfrm>
            <a:off x="6601968" y="3191256"/>
            <a:ext cx="219456" cy="237744"/>
          </a:xfrm>
          <a:prstGeom prst="rect">
            <a:avLst>
              <a:gd name="adj" fmla="val 33333"/>
            </a:avLst>
          </a:prstGeom>
          <a:solidFill>
            <a:srgbClr val="2F6690"/>
          </a:solidFill>
          <a:ln/>
        </p:spPr>
      </p:sp>
      <p:sp>
        <p:nvSpPr>
          <p:cNvPr id="29" name="Shape 26"/>
          <p:cNvSpPr/>
          <p:nvPr/>
        </p:nvSpPr>
        <p:spPr>
          <a:xfrm>
            <a:off x="6876288" y="3191256"/>
            <a:ext cx="219456" cy="237744"/>
          </a:xfrm>
          <a:prstGeom prst="rect">
            <a:avLst>
              <a:gd name="adj" fmla="val 33333"/>
            </a:avLst>
          </a:prstGeom>
          <a:solidFill>
            <a:srgbClr val="2F6690"/>
          </a:solidFill>
          <a:ln/>
        </p:spPr>
      </p:sp>
      <p:sp>
        <p:nvSpPr>
          <p:cNvPr id="30" name="Shape 27"/>
          <p:cNvSpPr/>
          <p:nvPr/>
        </p:nvSpPr>
        <p:spPr>
          <a:xfrm>
            <a:off x="7150608" y="3191256"/>
            <a:ext cx="219456" cy="237744"/>
          </a:xfrm>
          <a:prstGeom prst="rect">
            <a:avLst>
              <a:gd name="adj" fmla="val 33333"/>
            </a:avLst>
          </a:prstGeom>
          <a:solidFill>
            <a:srgbClr val="2F6690"/>
          </a:solidFill>
          <a:ln/>
        </p:spPr>
      </p:sp>
      <p:sp>
        <p:nvSpPr>
          <p:cNvPr id="31" name="Shape 28"/>
          <p:cNvSpPr/>
          <p:nvPr/>
        </p:nvSpPr>
        <p:spPr>
          <a:xfrm>
            <a:off x="7424928" y="3191256"/>
            <a:ext cx="219456" cy="237744"/>
          </a:xfrm>
          <a:prstGeom prst="rect">
            <a:avLst>
              <a:gd name="adj" fmla="val 33333"/>
            </a:avLst>
          </a:prstGeom>
          <a:solidFill>
            <a:srgbClr val="DDE3EA"/>
          </a:solidFill>
          <a:ln/>
        </p:spPr>
      </p:sp>
      <p:sp>
        <p:nvSpPr>
          <p:cNvPr id="32" name="Shape 29"/>
          <p:cNvSpPr/>
          <p:nvPr/>
        </p:nvSpPr>
        <p:spPr>
          <a:xfrm>
            <a:off x="8979408" y="3191256"/>
            <a:ext cx="219456" cy="237744"/>
          </a:xfrm>
          <a:prstGeom prst="rect">
            <a:avLst>
              <a:gd name="adj" fmla="val 33333"/>
            </a:avLst>
          </a:prstGeom>
          <a:solidFill>
            <a:srgbClr val="2F6690"/>
          </a:solidFill>
          <a:ln/>
        </p:spPr>
      </p:sp>
      <p:sp>
        <p:nvSpPr>
          <p:cNvPr id="33" name="Shape 30"/>
          <p:cNvSpPr/>
          <p:nvPr/>
        </p:nvSpPr>
        <p:spPr>
          <a:xfrm>
            <a:off x="9253728" y="3191256"/>
            <a:ext cx="219456" cy="237744"/>
          </a:xfrm>
          <a:prstGeom prst="rect">
            <a:avLst>
              <a:gd name="adj" fmla="val 33333"/>
            </a:avLst>
          </a:prstGeom>
          <a:solidFill>
            <a:srgbClr val="DDE3EA"/>
          </a:solidFill>
          <a:ln/>
        </p:spPr>
      </p:sp>
      <p:sp>
        <p:nvSpPr>
          <p:cNvPr id="34" name="Shape 31"/>
          <p:cNvSpPr/>
          <p:nvPr/>
        </p:nvSpPr>
        <p:spPr>
          <a:xfrm>
            <a:off x="9528048" y="3191256"/>
            <a:ext cx="219456" cy="237744"/>
          </a:xfrm>
          <a:prstGeom prst="rect">
            <a:avLst>
              <a:gd name="adj" fmla="val 33333"/>
            </a:avLst>
          </a:prstGeom>
          <a:solidFill>
            <a:srgbClr val="DDE3EA"/>
          </a:solidFill>
          <a:ln/>
        </p:spPr>
      </p:sp>
      <p:sp>
        <p:nvSpPr>
          <p:cNvPr id="35" name="Shape 32"/>
          <p:cNvSpPr/>
          <p:nvPr/>
        </p:nvSpPr>
        <p:spPr>
          <a:xfrm>
            <a:off x="9802368" y="3191256"/>
            <a:ext cx="219456" cy="237744"/>
          </a:xfrm>
          <a:prstGeom prst="rect">
            <a:avLst>
              <a:gd name="adj" fmla="val 33333"/>
            </a:avLst>
          </a:prstGeom>
          <a:solidFill>
            <a:srgbClr val="DDE3EA"/>
          </a:solidFill>
          <a:ln/>
        </p:spPr>
      </p:sp>
      <p:sp>
        <p:nvSpPr>
          <p:cNvPr id="36" name="Shape 33"/>
          <p:cNvSpPr/>
          <p:nvPr/>
        </p:nvSpPr>
        <p:spPr>
          <a:xfrm>
            <a:off x="548640" y="3666744"/>
            <a:ext cx="7894015" cy="0"/>
          </a:xfrm>
          <a:prstGeom prst="line">
            <a:avLst/>
          </a:prstGeom>
          <a:noFill/>
          <a:ln w="12700">
            <a:solidFill>
              <a:srgbClr val="DDE3EA"/>
            </a:solidFill>
            <a:prstDash val="solid"/>
          </a:ln>
        </p:spPr>
      </p:sp>
      <p:sp>
        <p:nvSpPr>
          <p:cNvPr id="37" name="Text 34"/>
          <p:cNvSpPr txBox="1"/>
          <p:nvPr/>
        </p:nvSpPr>
        <p:spPr>
          <a:xfrm>
            <a:off x="548640" y="3749040"/>
            <a:ext cx="2926080" cy="50292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Speed to launch</a:t>
            </a:r>
            <a:endParaRPr lang="en-US" sz="1600" dirty="0"/>
          </a:p>
        </p:txBody>
      </p:sp>
      <p:sp>
        <p:nvSpPr>
          <p:cNvPr id="38" name="Shape 35"/>
          <p:cNvSpPr/>
          <p:nvPr/>
        </p:nvSpPr>
        <p:spPr>
          <a:xfrm>
            <a:off x="4224528" y="3877056"/>
            <a:ext cx="219456" cy="237744"/>
          </a:xfrm>
          <a:prstGeom prst="rect">
            <a:avLst>
              <a:gd name="adj" fmla="val 33333"/>
            </a:avLst>
          </a:prstGeom>
          <a:solidFill>
            <a:srgbClr val="2F6690"/>
          </a:solidFill>
          <a:ln/>
        </p:spPr>
      </p:sp>
      <p:sp>
        <p:nvSpPr>
          <p:cNvPr id="39" name="Shape 36"/>
          <p:cNvSpPr/>
          <p:nvPr/>
        </p:nvSpPr>
        <p:spPr>
          <a:xfrm>
            <a:off x="4498848" y="3877056"/>
            <a:ext cx="219456" cy="237744"/>
          </a:xfrm>
          <a:prstGeom prst="rect">
            <a:avLst>
              <a:gd name="adj" fmla="val 33333"/>
            </a:avLst>
          </a:prstGeom>
          <a:solidFill>
            <a:srgbClr val="DDE3EA"/>
          </a:solidFill>
          <a:ln/>
        </p:spPr>
      </p:sp>
      <p:sp>
        <p:nvSpPr>
          <p:cNvPr id="40" name="Shape 37"/>
          <p:cNvSpPr/>
          <p:nvPr/>
        </p:nvSpPr>
        <p:spPr>
          <a:xfrm>
            <a:off x="4773168" y="3877056"/>
            <a:ext cx="219456" cy="237744"/>
          </a:xfrm>
          <a:prstGeom prst="rect">
            <a:avLst>
              <a:gd name="adj" fmla="val 33333"/>
            </a:avLst>
          </a:prstGeom>
          <a:solidFill>
            <a:srgbClr val="DDE3EA"/>
          </a:solidFill>
          <a:ln/>
        </p:spPr>
      </p:sp>
      <p:sp>
        <p:nvSpPr>
          <p:cNvPr id="41" name="Shape 38"/>
          <p:cNvSpPr/>
          <p:nvPr/>
        </p:nvSpPr>
        <p:spPr>
          <a:xfrm>
            <a:off x="5047488" y="3877056"/>
            <a:ext cx="219456" cy="237744"/>
          </a:xfrm>
          <a:prstGeom prst="rect">
            <a:avLst>
              <a:gd name="adj" fmla="val 33333"/>
            </a:avLst>
          </a:prstGeom>
          <a:solidFill>
            <a:srgbClr val="DDE3EA"/>
          </a:solidFill>
          <a:ln/>
        </p:spPr>
      </p:sp>
      <p:sp>
        <p:nvSpPr>
          <p:cNvPr id="42" name="Shape 39"/>
          <p:cNvSpPr/>
          <p:nvPr/>
        </p:nvSpPr>
        <p:spPr>
          <a:xfrm>
            <a:off x="6601968" y="3877056"/>
            <a:ext cx="219456" cy="237744"/>
          </a:xfrm>
          <a:prstGeom prst="rect">
            <a:avLst>
              <a:gd name="adj" fmla="val 33333"/>
            </a:avLst>
          </a:prstGeom>
          <a:solidFill>
            <a:srgbClr val="2F6690"/>
          </a:solidFill>
          <a:ln/>
        </p:spPr>
      </p:sp>
      <p:sp>
        <p:nvSpPr>
          <p:cNvPr id="43" name="Shape 40"/>
          <p:cNvSpPr/>
          <p:nvPr/>
        </p:nvSpPr>
        <p:spPr>
          <a:xfrm>
            <a:off x="6876288" y="3877056"/>
            <a:ext cx="219456" cy="237744"/>
          </a:xfrm>
          <a:prstGeom prst="rect">
            <a:avLst>
              <a:gd name="adj" fmla="val 33333"/>
            </a:avLst>
          </a:prstGeom>
          <a:solidFill>
            <a:srgbClr val="2F6690"/>
          </a:solidFill>
          <a:ln/>
        </p:spPr>
      </p:sp>
      <p:sp>
        <p:nvSpPr>
          <p:cNvPr id="44" name="Shape 41"/>
          <p:cNvSpPr/>
          <p:nvPr/>
        </p:nvSpPr>
        <p:spPr>
          <a:xfrm>
            <a:off x="7150608" y="3877056"/>
            <a:ext cx="219456" cy="237744"/>
          </a:xfrm>
          <a:prstGeom prst="rect">
            <a:avLst>
              <a:gd name="adj" fmla="val 33333"/>
            </a:avLst>
          </a:prstGeom>
          <a:solidFill>
            <a:srgbClr val="2F6690"/>
          </a:solidFill>
          <a:ln/>
        </p:spPr>
      </p:sp>
      <p:sp>
        <p:nvSpPr>
          <p:cNvPr id="45" name="Shape 42"/>
          <p:cNvSpPr/>
          <p:nvPr/>
        </p:nvSpPr>
        <p:spPr>
          <a:xfrm>
            <a:off x="7424928" y="3877056"/>
            <a:ext cx="219456" cy="237744"/>
          </a:xfrm>
          <a:prstGeom prst="rect">
            <a:avLst>
              <a:gd name="adj" fmla="val 33333"/>
            </a:avLst>
          </a:prstGeom>
          <a:solidFill>
            <a:srgbClr val="2F6690"/>
          </a:solidFill>
          <a:ln/>
        </p:spPr>
      </p:sp>
      <p:sp>
        <p:nvSpPr>
          <p:cNvPr id="46" name="Shape 43"/>
          <p:cNvSpPr/>
          <p:nvPr/>
        </p:nvSpPr>
        <p:spPr>
          <a:xfrm>
            <a:off x="8979408" y="3877056"/>
            <a:ext cx="219456" cy="237744"/>
          </a:xfrm>
          <a:prstGeom prst="rect">
            <a:avLst>
              <a:gd name="adj" fmla="val 33333"/>
            </a:avLst>
          </a:prstGeom>
          <a:solidFill>
            <a:srgbClr val="2F6690"/>
          </a:solidFill>
          <a:ln/>
        </p:spPr>
      </p:sp>
      <p:sp>
        <p:nvSpPr>
          <p:cNvPr id="47" name="Shape 44"/>
          <p:cNvSpPr/>
          <p:nvPr/>
        </p:nvSpPr>
        <p:spPr>
          <a:xfrm>
            <a:off x="9253728" y="3877056"/>
            <a:ext cx="219456" cy="237744"/>
          </a:xfrm>
          <a:prstGeom prst="rect">
            <a:avLst>
              <a:gd name="adj" fmla="val 33333"/>
            </a:avLst>
          </a:prstGeom>
          <a:solidFill>
            <a:srgbClr val="2F6690"/>
          </a:solidFill>
          <a:ln/>
        </p:spPr>
      </p:sp>
      <p:sp>
        <p:nvSpPr>
          <p:cNvPr id="48" name="Shape 45"/>
          <p:cNvSpPr/>
          <p:nvPr/>
        </p:nvSpPr>
        <p:spPr>
          <a:xfrm>
            <a:off x="9528048" y="3877056"/>
            <a:ext cx="219456" cy="237744"/>
          </a:xfrm>
          <a:prstGeom prst="rect">
            <a:avLst>
              <a:gd name="adj" fmla="val 33333"/>
            </a:avLst>
          </a:prstGeom>
          <a:solidFill>
            <a:srgbClr val="DDE3EA"/>
          </a:solidFill>
          <a:ln/>
        </p:spPr>
      </p:sp>
      <p:sp>
        <p:nvSpPr>
          <p:cNvPr id="49" name="Shape 46"/>
          <p:cNvSpPr/>
          <p:nvPr/>
        </p:nvSpPr>
        <p:spPr>
          <a:xfrm>
            <a:off x="9802368" y="3877056"/>
            <a:ext cx="219456" cy="237744"/>
          </a:xfrm>
          <a:prstGeom prst="rect">
            <a:avLst>
              <a:gd name="adj" fmla="val 33333"/>
            </a:avLst>
          </a:prstGeom>
          <a:solidFill>
            <a:srgbClr val="DDE3EA"/>
          </a:solidFill>
          <a:ln/>
        </p:spPr>
      </p:sp>
      <p:sp>
        <p:nvSpPr>
          <p:cNvPr id="50" name="Shape 47"/>
          <p:cNvSpPr/>
          <p:nvPr/>
        </p:nvSpPr>
        <p:spPr>
          <a:xfrm>
            <a:off x="548640" y="4352544"/>
            <a:ext cx="7894015" cy="0"/>
          </a:xfrm>
          <a:prstGeom prst="line">
            <a:avLst/>
          </a:prstGeom>
          <a:noFill/>
          <a:ln w="12700">
            <a:solidFill>
              <a:srgbClr val="DDE3EA"/>
            </a:solidFill>
            <a:prstDash val="solid"/>
          </a:ln>
        </p:spPr>
      </p:sp>
      <p:sp>
        <p:nvSpPr>
          <p:cNvPr id="51" name="Text 48"/>
          <p:cNvSpPr txBox="1"/>
          <p:nvPr/>
        </p:nvSpPr>
        <p:spPr>
          <a:xfrm>
            <a:off x="548640" y="4434840"/>
            <a:ext cx="2926080" cy="50292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Fit with strategy</a:t>
            </a:r>
            <a:endParaRPr lang="en-US" sz="1600" dirty="0"/>
          </a:p>
        </p:txBody>
      </p:sp>
      <p:sp>
        <p:nvSpPr>
          <p:cNvPr id="52" name="Shape 49"/>
          <p:cNvSpPr/>
          <p:nvPr/>
        </p:nvSpPr>
        <p:spPr>
          <a:xfrm>
            <a:off x="4224528" y="4562856"/>
            <a:ext cx="219456" cy="237744"/>
          </a:xfrm>
          <a:prstGeom prst="rect">
            <a:avLst>
              <a:gd name="adj" fmla="val 33333"/>
            </a:avLst>
          </a:prstGeom>
          <a:solidFill>
            <a:srgbClr val="2F6690"/>
          </a:solidFill>
          <a:ln/>
        </p:spPr>
      </p:sp>
      <p:sp>
        <p:nvSpPr>
          <p:cNvPr id="53" name="Shape 50"/>
          <p:cNvSpPr/>
          <p:nvPr/>
        </p:nvSpPr>
        <p:spPr>
          <a:xfrm>
            <a:off x="4498848" y="4562856"/>
            <a:ext cx="219456" cy="237744"/>
          </a:xfrm>
          <a:prstGeom prst="rect">
            <a:avLst>
              <a:gd name="adj" fmla="val 33333"/>
            </a:avLst>
          </a:prstGeom>
          <a:solidFill>
            <a:srgbClr val="2F6690"/>
          </a:solidFill>
          <a:ln/>
        </p:spPr>
      </p:sp>
      <p:sp>
        <p:nvSpPr>
          <p:cNvPr id="54" name="Shape 51"/>
          <p:cNvSpPr/>
          <p:nvPr/>
        </p:nvSpPr>
        <p:spPr>
          <a:xfrm>
            <a:off x="4773168" y="4562856"/>
            <a:ext cx="219456" cy="237744"/>
          </a:xfrm>
          <a:prstGeom prst="rect">
            <a:avLst>
              <a:gd name="adj" fmla="val 33333"/>
            </a:avLst>
          </a:prstGeom>
          <a:solidFill>
            <a:srgbClr val="DDE3EA"/>
          </a:solidFill>
          <a:ln/>
        </p:spPr>
      </p:sp>
      <p:sp>
        <p:nvSpPr>
          <p:cNvPr id="55" name="Shape 52"/>
          <p:cNvSpPr/>
          <p:nvPr/>
        </p:nvSpPr>
        <p:spPr>
          <a:xfrm>
            <a:off x="5047488" y="4562856"/>
            <a:ext cx="219456" cy="237744"/>
          </a:xfrm>
          <a:prstGeom prst="rect">
            <a:avLst>
              <a:gd name="adj" fmla="val 33333"/>
            </a:avLst>
          </a:prstGeom>
          <a:solidFill>
            <a:srgbClr val="DDE3EA"/>
          </a:solidFill>
          <a:ln/>
        </p:spPr>
      </p:sp>
      <p:sp>
        <p:nvSpPr>
          <p:cNvPr id="56" name="Shape 53"/>
          <p:cNvSpPr/>
          <p:nvPr/>
        </p:nvSpPr>
        <p:spPr>
          <a:xfrm>
            <a:off x="6601968" y="4562856"/>
            <a:ext cx="219456" cy="237744"/>
          </a:xfrm>
          <a:prstGeom prst="rect">
            <a:avLst>
              <a:gd name="adj" fmla="val 33333"/>
            </a:avLst>
          </a:prstGeom>
          <a:solidFill>
            <a:srgbClr val="2F6690"/>
          </a:solidFill>
          <a:ln/>
        </p:spPr>
      </p:sp>
      <p:sp>
        <p:nvSpPr>
          <p:cNvPr id="57" name="Shape 54"/>
          <p:cNvSpPr/>
          <p:nvPr/>
        </p:nvSpPr>
        <p:spPr>
          <a:xfrm>
            <a:off x="6876288" y="4562856"/>
            <a:ext cx="219456" cy="237744"/>
          </a:xfrm>
          <a:prstGeom prst="rect">
            <a:avLst>
              <a:gd name="adj" fmla="val 33333"/>
            </a:avLst>
          </a:prstGeom>
          <a:solidFill>
            <a:srgbClr val="2F6690"/>
          </a:solidFill>
          <a:ln/>
        </p:spPr>
      </p:sp>
      <p:sp>
        <p:nvSpPr>
          <p:cNvPr id="58" name="Shape 55"/>
          <p:cNvSpPr/>
          <p:nvPr/>
        </p:nvSpPr>
        <p:spPr>
          <a:xfrm>
            <a:off x="7150608" y="4562856"/>
            <a:ext cx="219456" cy="237744"/>
          </a:xfrm>
          <a:prstGeom prst="rect">
            <a:avLst>
              <a:gd name="adj" fmla="val 33333"/>
            </a:avLst>
          </a:prstGeom>
          <a:solidFill>
            <a:srgbClr val="2F6690"/>
          </a:solidFill>
          <a:ln/>
        </p:spPr>
      </p:sp>
      <p:sp>
        <p:nvSpPr>
          <p:cNvPr id="59" name="Shape 56"/>
          <p:cNvSpPr/>
          <p:nvPr/>
        </p:nvSpPr>
        <p:spPr>
          <a:xfrm>
            <a:off x="7424928" y="4562856"/>
            <a:ext cx="219456" cy="237744"/>
          </a:xfrm>
          <a:prstGeom prst="rect">
            <a:avLst>
              <a:gd name="adj" fmla="val 33333"/>
            </a:avLst>
          </a:prstGeom>
          <a:solidFill>
            <a:srgbClr val="2F6690"/>
          </a:solidFill>
          <a:ln/>
        </p:spPr>
      </p:sp>
      <p:sp>
        <p:nvSpPr>
          <p:cNvPr id="60" name="Shape 57"/>
          <p:cNvSpPr/>
          <p:nvPr/>
        </p:nvSpPr>
        <p:spPr>
          <a:xfrm>
            <a:off x="8979408" y="4562856"/>
            <a:ext cx="219456" cy="237744"/>
          </a:xfrm>
          <a:prstGeom prst="rect">
            <a:avLst>
              <a:gd name="adj" fmla="val 33333"/>
            </a:avLst>
          </a:prstGeom>
          <a:solidFill>
            <a:srgbClr val="2F6690"/>
          </a:solidFill>
          <a:ln/>
        </p:spPr>
      </p:sp>
      <p:sp>
        <p:nvSpPr>
          <p:cNvPr id="61" name="Shape 58"/>
          <p:cNvSpPr/>
          <p:nvPr/>
        </p:nvSpPr>
        <p:spPr>
          <a:xfrm>
            <a:off x="9253728" y="4562856"/>
            <a:ext cx="219456" cy="237744"/>
          </a:xfrm>
          <a:prstGeom prst="rect">
            <a:avLst>
              <a:gd name="adj" fmla="val 33333"/>
            </a:avLst>
          </a:prstGeom>
          <a:solidFill>
            <a:srgbClr val="2F6690"/>
          </a:solidFill>
          <a:ln/>
        </p:spPr>
      </p:sp>
      <p:sp>
        <p:nvSpPr>
          <p:cNvPr id="62" name="Shape 59"/>
          <p:cNvSpPr/>
          <p:nvPr/>
        </p:nvSpPr>
        <p:spPr>
          <a:xfrm>
            <a:off x="9528048" y="4562856"/>
            <a:ext cx="219456" cy="237744"/>
          </a:xfrm>
          <a:prstGeom prst="rect">
            <a:avLst>
              <a:gd name="adj" fmla="val 33333"/>
            </a:avLst>
          </a:prstGeom>
          <a:solidFill>
            <a:srgbClr val="2F6690"/>
          </a:solidFill>
          <a:ln/>
        </p:spPr>
      </p:sp>
      <p:sp>
        <p:nvSpPr>
          <p:cNvPr id="63" name="Shape 60"/>
          <p:cNvSpPr/>
          <p:nvPr/>
        </p:nvSpPr>
        <p:spPr>
          <a:xfrm>
            <a:off x="9802368" y="4562856"/>
            <a:ext cx="219456" cy="237744"/>
          </a:xfrm>
          <a:prstGeom prst="rect">
            <a:avLst>
              <a:gd name="adj" fmla="val 33333"/>
            </a:avLst>
          </a:prstGeom>
          <a:solidFill>
            <a:srgbClr val="DDE3EA"/>
          </a:solidFill>
          <a:ln/>
        </p:spPr>
      </p:sp>
      <p:sp>
        <p:nvSpPr>
          <p:cNvPr id="64" name="Shape 61"/>
          <p:cNvSpPr/>
          <p:nvPr/>
        </p:nvSpPr>
        <p:spPr>
          <a:xfrm>
            <a:off x="548640" y="5038344"/>
            <a:ext cx="7894015" cy="0"/>
          </a:xfrm>
          <a:prstGeom prst="line">
            <a:avLst/>
          </a:prstGeom>
          <a:noFill/>
          <a:ln w="12700">
            <a:solidFill>
              <a:srgbClr val="DDE3EA"/>
            </a:solidFill>
            <a:prstDash val="solid"/>
          </a:ln>
        </p:spPr>
      </p:sp>
      <p:sp>
        <p:nvSpPr>
          <p:cNvPr id="65" name="Text 62"/>
          <p:cNvSpPr txBox="1"/>
          <p:nvPr/>
        </p:nvSpPr>
        <p:spPr>
          <a:xfrm>
            <a:off x="548640" y="5120640"/>
            <a:ext cx="2926080" cy="50292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Risk</a:t>
            </a:r>
            <a:endParaRPr lang="en-US" sz="1600" dirty="0"/>
          </a:p>
        </p:txBody>
      </p:sp>
      <p:sp>
        <p:nvSpPr>
          <p:cNvPr id="66" name="Shape 63"/>
          <p:cNvSpPr/>
          <p:nvPr/>
        </p:nvSpPr>
        <p:spPr>
          <a:xfrm>
            <a:off x="4224528" y="5248656"/>
            <a:ext cx="219456" cy="237744"/>
          </a:xfrm>
          <a:prstGeom prst="rect">
            <a:avLst>
              <a:gd name="adj" fmla="val 33333"/>
            </a:avLst>
          </a:prstGeom>
          <a:solidFill>
            <a:srgbClr val="2F6690"/>
          </a:solidFill>
          <a:ln/>
        </p:spPr>
      </p:sp>
      <p:sp>
        <p:nvSpPr>
          <p:cNvPr id="67" name="Shape 64"/>
          <p:cNvSpPr/>
          <p:nvPr/>
        </p:nvSpPr>
        <p:spPr>
          <a:xfrm>
            <a:off x="4498848" y="5248656"/>
            <a:ext cx="219456" cy="237744"/>
          </a:xfrm>
          <a:prstGeom prst="rect">
            <a:avLst>
              <a:gd name="adj" fmla="val 33333"/>
            </a:avLst>
          </a:prstGeom>
          <a:solidFill>
            <a:srgbClr val="2F6690"/>
          </a:solidFill>
          <a:ln/>
        </p:spPr>
      </p:sp>
      <p:sp>
        <p:nvSpPr>
          <p:cNvPr id="68" name="Shape 65"/>
          <p:cNvSpPr/>
          <p:nvPr/>
        </p:nvSpPr>
        <p:spPr>
          <a:xfrm>
            <a:off x="4773168" y="5248656"/>
            <a:ext cx="219456" cy="237744"/>
          </a:xfrm>
          <a:prstGeom prst="rect">
            <a:avLst>
              <a:gd name="adj" fmla="val 33333"/>
            </a:avLst>
          </a:prstGeom>
          <a:solidFill>
            <a:srgbClr val="2F6690"/>
          </a:solidFill>
          <a:ln/>
        </p:spPr>
      </p:sp>
      <p:sp>
        <p:nvSpPr>
          <p:cNvPr id="69" name="Shape 66"/>
          <p:cNvSpPr/>
          <p:nvPr/>
        </p:nvSpPr>
        <p:spPr>
          <a:xfrm>
            <a:off x="5047488" y="5248656"/>
            <a:ext cx="219456" cy="237744"/>
          </a:xfrm>
          <a:prstGeom prst="rect">
            <a:avLst>
              <a:gd name="adj" fmla="val 33333"/>
            </a:avLst>
          </a:prstGeom>
          <a:solidFill>
            <a:srgbClr val="DDE3EA"/>
          </a:solidFill>
          <a:ln/>
        </p:spPr>
      </p:sp>
      <p:sp>
        <p:nvSpPr>
          <p:cNvPr id="70" name="Shape 67"/>
          <p:cNvSpPr/>
          <p:nvPr/>
        </p:nvSpPr>
        <p:spPr>
          <a:xfrm>
            <a:off x="6601968" y="5248656"/>
            <a:ext cx="219456" cy="237744"/>
          </a:xfrm>
          <a:prstGeom prst="rect">
            <a:avLst>
              <a:gd name="adj" fmla="val 33333"/>
            </a:avLst>
          </a:prstGeom>
          <a:solidFill>
            <a:srgbClr val="2F6690"/>
          </a:solidFill>
          <a:ln/>
        </p:spPr>
      </p:sp>
      <p:sp>
        <p:nvSpPr>
          <p:cNvPr id="71" name="Shape 68"/>
          <p:cNvSpPr/>
          <p:nvPr/>
        </p:nvSpPr>
        <p:spPr>
          <a:xfrm>
            <a:off x="6876288" y="5248656"/>
            <a:ext cx="219456" cy="237744"/>
          </a:xfrm>
          <a:prstGeom prst="rect">
            <a:avLst>
              <a:gd name="adj" fmla="val 33333"/>
            </a:avLst>
          </a:prstGeom>
          <a:solidFill>
            <a:srgbClr val="2F6690"/>
          </a:solidFill>
          <a:ln/>
        </p:spPr>
      </p:sp>
      <p:sp>
        <p:nvSpPr>
          <p:cNvPr id="72" name="Shape 69"/>
          <p:cNvSpPr/>
          <p:nvPr/>
        </p:nvSpPr>
        <p:spPr>
          <a:xfrm>
            <a:off x="7150608" y="5248656"/>
            <a:ext cx="219456" cy="237744"/>
          </a:xfrm>
          <a:prstGeom prst="rect">
            <a:avLst>
              <a:gd name="adj" fmla="val 33333"/>
            </a:avLst>
          </a:prstGeom>
          <a:solidFill>
            <a:srgbClr val="2F6690"/>
          </a:solidFill>
          <a:ln/>
        </p:spPr>
      </p:sp>
      <p:sp>
        <p:nvSpPr>
          <p:cNvPr id="73" name="Shape 70"/>
          <p:cNvSpPr/>
          <p:nvPr/>
        </p:nvSpPr>
        <p:spPr>
          <a:xfrm>
            <a:off x="7424928" y="5248656"/>
            <a:ext cx="219456" cy="237744"/>
          </a:xfrm>
          <a:prstGeom prst="rect">
            <a:avLst>
              <a:gd name="adj" fmla="val 33333"/>
            </a:avLst>
          </a:prstGeom>
          <a:solidFill>
            <a:srgbClr val="DDE3EA"/>
          </a:solidFill>
          <a:ln/>
        </p:spPr>
      </p:sp>
      <p:sp>
        <p:nvSpPr>
          <p:cNvPr id="74" name="Shape 71"/>
          <p:cNvSpPr/>
          <p:nvPr/>
        </p:nvSpPr>
        <p:spPr>
          <a:xfrm>
            <a:off x="8979408" y="5248656"/>
            <a:ext cx="219456" cy="237744"/>
          </a:xfrm>
          <a:prstGeom prst="rect">
            <a:avLst>
              <a:gd name="adj" fmla="val 33333"/>
            </a:avLst>
          </a:prstGeom>
          <a:solidFill>
            <a:srgbClr val="2F6690"/>
          </a:solidFill>
          <a:ln/>
        </p:spPr>
      </p:sp>
      <p:sp>
        <p:nvSpPr>
          <p:cNvPr id="75" name="Shape 72"/>
          <p:cNvSpPr/>
          <p:nvPr/>
        </p:nvSpPr>
        <p:spPr>
          <a:xfrm>
            <a:off x="9253728" y="5248656"/>
            <a:ext cx="219456" cy="237744"/>
          </a:xfrm>
          <a:prstGeom prst="rect">
            <a:avLst>
              <a:gd name="adj" fmla="val 33333"/>
            </a:avLst>
          </a:prstGeom>
          <a:solidFill>
            <a:srgbClr val="DDE3EA"/>
          </a:solidFill>
          <a:ln/>
        </p:spPr>
      </p:sp>
      <p:sp>
        <p:nvSpPr>
          <p:cNvPr id="76" name="Shape 73"/>
          <p:cNvSpPr/>
          <p:nvPr/>
        </p:nvSpPr>
        <p:spPr>
          <a:xfrm>
            <a:off x="9528048" y="5248656"/>
            <a:ext cx="219456" cy="237744"/>
          </a:xfrm>
          <a:prstGeom prst="rect">
            <a:avLst>
              <a:gd name="adj" fmla="val 33333"/>
            </a:avLst>
          </a:prstGeom>
          <a:solidFill>
            <a:srgbClr val="DDE3EA"/>
          </a:solidFill>
          <a:ln/>
        </p:spPr>
      </p:sp>
      <p:sp>
        <p:nvSpPr>
          <p:cNvPr id="77" name="Shape 74"/>
          <p:cNvSpPr/>
          <p:nvPr/>
        </p:nvSpPr>
        <p:spPr>
          <a:xfrm>
            <a:off x="9802368" y="5248656"/>
            <a:ext cx="219456" cy="237744"/>
          </a:xfrm>
          <a:prstGeom prst="rect">
            <a:avLst>
              <a:gd name="adj" fmla="val 33333"/>
            </a:avLst>
          </a:prstGeom>
          <a:solidFill>
            <a:srgbClr val="DDE3EA"/>
          </a:solidFill>
          <a:ln/>
        </p:spPr>
      </p:sp>
      <p:sp>
        <p:nvSpPr>
          <p:cNvPr id="78" name="Shape 75"/>
          <p:cNvSpPr/>
          <p:nvPr/>
        </p:nvSpPr>
        <p:spPr>
          <a:xfrm>
            <a:off x="8732520" y="2377440"/>
            <a:ext cx="2907792" cy="3108960"/>
          </a:xfrm>
          <a:prstGeom prst="roundRect">
            <a:avLst>
              <a:gd name="adj" fmla="val 2516"/>
            </a:avLst>
          </a:prstGeom>
          <a:solidFill>
            <a:srgbClr val="F2F5F8"/>
          </a:solidFill>
          <a:ln/>
        </p:spPr>
      </p:sp>
      <p:sp>
        <p:nvSpPr>
          <p:cNvPr id="79" name="Text 76"/>
          <p:cNvSpPr txBox="1"/>
          <p:nvPr/>
        </p:nvSpPr>
        <p:spPr>
          <a:xfrm>
            <a:off x="8961120" y="2560320"/>
            <a:ext cx="2468880" cy="2743200"/>
          </a:xfrm>
          <a:prstGeom prst="rect">
            <a:avLst/>
          </a:prstGeom>
          <a:noFill/>
          <a:ln/>
        </p:spPr>
        <p:txBody>
          <a:bodyPr wrap="square" lIns="0" tIns="0" rIns="0" bIns="0" rtlCol="0" anchor="t"/>
          <a:lstStyle/>
          <a:p>
            <a:pPr indent="0" marL="0">
              <a:buNone/>
            </a:pPr>
            <a:r>
              <a:rPr lang="en-US" sz="1500" b="1" dirty="0">
                <a:solidFill>
                  <a:srgbClr val="2F6690"/>
                </a:solidFill>
                <a:latin typeface="Calibri" pitchFamily="34" charset="0"/>
                <a:ea typeface="Calibri" pitchFamily="34" charset="-122"/>
                <a:cs typeface="Calibri" pitchFamily="34" charset="-120"/>
              </a:rPr>
              <a:t>Why B</a:t>
            </a:r>
            <a:endParaRPr lang="en-US" sz="1500" dirty="0"/>
          </a:p>
          <a:p>
            <a:pPr indent="0" marL="0">
              <a:buNone/>
            </a:pPr>
            <a:r>
              <a:rPr lang="en-US" sz="1500" dirty="0">
                <a:solidFill>
                  <a:srgbClr val="13294B"/>
                </a:solidFill>
                <a:latin typeface="Calibri" pitchFamily="34" charset="0"/>
                <a:ea typeface="Calibri" pitchFamily="34" charset="-122"/>
                <a:cs typeface="Calibri" pitchFamily="34" charset="-120"/>
              </a:rPr>
              <a:t>Strongest on customer value, speed, and fit. It costs more than A, but pays back in year two.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Weighted by what matters to us, Option B scores 4.2 out of 5, well ahead of the alternatives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scoring, 1 = poor, 5 = excellent</a:t>
            </a:r>
            <a:endParaRPr lang="en-US" sz="1000" dirty="0"/>
          </a:p>
        </p:txBody>
      </p:sp>
      <p:graphicFrame>
        <p:nvGraphicFramePr>
          <p:cNvPr id="10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566928">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Criterion</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Weight</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Option A</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Option B</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Option C</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566928">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Customer value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30%</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5</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4</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Cost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4</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Speed</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20%</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4</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Strategic fit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5</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Risk</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4</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66928">
                <a:tc>
                  <a:txBody>
                    <a:bodyPr/>
                    <a:lstStyle/>
                    <a:p>
                      <a:pPr indent="0" marL="0">
                        <a:buNone/>
                      </a:pPr>
                      <a:r>
                        <a:rPr lang="en-US" sz="1600" b="1" dirty="0">
                          <a:solidFill>
                            <a:srgbClr val="13294B"/>
                          </a:solidFill>
                          <a:latin typeface="Calibri" pitchFamily="34" charset="0"/>
                          <a:ea typeface="Calibri" pitchFamily="34" charset="-122"/>
                          <a:cs typeface="Calibri" pitchFamily="34" charset="-120"/>
                        </a:rPr>
                        <a:t>Weighted score</a:t>
                      </a:r>
                      <a:endParaRPr lang="en-US" sz="16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1200" b="1" dirty="0">
                          <a:solidFill>
                            <a:srgbClr val="13294B"/>
                          </a:solidFill>
                          <a:latin typeface="Calibri" pitchFamily="34" charset="0"/>
                          <a:ea typeface="Calibri" pitchFamily="34" charset="-122"/>
                          <a:cs typeface="Calibri" pitchFamily="34" charset="-120"/>
                        </a:rPr>
                        <a:t>100%</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3.2</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200" b="1" dirty="0">
                          <a:solidFill>
                            <a:srgbClr val="FFFFFF"/>
                          </a:solidFill>
                          <a:latin typeface="Calibri" pitchFamily="34" charset="0"/>
                          <a:ea typeface="Calibri" pitchFamily="34" charset="-122"/>
                          <a:cs typeface="Calibri" pitchFamily="34" charset="-120"/>
                        </a:rPr>
                        <a:t>4.2</a:t>
                      </a:r>
                      <a:endParaRPr lang="en-US" sz="2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3.0</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Building in-house gives us control, but it takes a year longer than buying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review</a:t>
            </a:r>
            <a:endParaRPr lang="en-US" sz="1000" dirty="0"/>
          </a:p>
        </p:txBody>
      </p:sp>
      <p:sp>
        <p:nvSpPr>
          <p:cNvPr id="5" name="Text 2"/>
          <p:cNvSpPr txBox="1"/>
          <p:nvPr/>
        </p:nvSpPr>
        <p:spPr>
          <a:xfrm>
            <a:off x="548640" y="1737360"/>
            <a:ext cx="5440680" cy="457200"/>
          </a:xfrm>
          <a:prstGeom prst="rect">
            <a:avLst/>
          </a:prstGeom>
          <a:noFill/>
          <a:ln/>
        </p:spPr>
        <p:txBody>
          <a:bodyPr wrap="square" lIns="0" tIns="0" rIns="0" bIns="0" rtlCol="0" anchor="t"/>
          <a:lstStyle/>
          <a:p>
            <a:pPr indent="0" marL="0">
              <a:buNone/>
            </a:pPr>
            <a:r>
              <a:rPr lang="en-US" sz="2000" b="1" dirty="0">
                <a:solidFill>
                  <a:srgbClr val="2F6690"/>
                </a:solidFill>
                <a:latin typeface="Calibri" pitchFamily="34" charset="0"/>
                <a:ea typeface="Calibri" pitchFamily="34" charset="-122"/>
                <a:cs typeface="Calibri" pitchFamily="34" charset="-120"/>
              </a:rPr>
              <a:t>Build in-house</a:t>
            </a:r>
            <a:endParaRPr lang="en-US" sz="2000" dirty="0"/>
          </a:p>
        </p:txBody>
      </p:sp>
      <p:sp>
        <p:nvSpPr>
          <p:cNvPr id="6" name="Shape 3"/>
          <p:cNvSpPr/>
          <p:nvPr/>
        </p:nvSpPr>
        <p:spPr>
          <a:xfrm>
            <a:off x="548640" y="2286000"/>
            <a:ext cx="5440680" cy="1783080"/>
          </a:xfrm>
          <a:prstGeom prst="roundRect">
            <a:avLst>
              <a:gd name="adj" fmla="val 4103"/>
            </a:avLst>
          </a:prstGeom>
          <a:solidFill>
            <a:srgbClr val="F2F5F8"/>
          </a:solidFill>
          <a:ln/>
        </p:spPr>
      </p:sp>
      <p:sp>
        <p:nvSpPr>
          <p:cNvPr id="7" name="Text 4"/>
          <p:cNvSpPr txBox="1"/>
          <p:nvPr/>
        </p:nvSpPr>
        <p:spPr>
          <a:xfrm>
            <a:off x="73152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Calibri" pitchFamily="34" charset="0"/>
                <a:ea typeface="Calibri" pitchFamily="34" charset="-122"/>
                <a:cs typeface="Calibri" pitchFamily="34" charset="-120"/>
              </a:rPr>
              <a:t>+</a:t>
            </a:r>
            <a:endParaRPr lang="en-US" sz="3000" dirty="0"/>
          </a:p>
        </p:txBody>
      </p:sp>
      <p:sp>
        <p:nvSpPr>
          <p:cNvPr id="8" name="Text 5"/>
          <p:cNvSpPr txBox="1"/>
          <p:nvPr/>
        </p:nvSpPr>
        <p:spPr>
          <a:xfrm>
            <a:off x="128016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Full control of the roadmap</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No license fees after year two</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Builds a capability we keep</a:t>
            </a:r>
            <a:endParaRPr lang="en-US" sz="1500" dirty="0"/>
          </a:p>
        </p:txBody>
      </p:sp>
      <p:sp>
        <p:nvSpPr>
          <p:cNvPr id="9" name="Shape 6"/>
          <p:cNvSpPr/>
          <p:nvPr/>
        </p:nvSpPr>
        <p:spPr>
          <a:xfrm>
            <a:off x="548640" y="4206240"/>
            <a:ext cx="5440680" cy="1783080"/>
          </a:xfrm>
          <a:prstGeom prst="roundRect">
            <a:avLst>
              <a:gd name="adj" fmla="val 4103"/>
            </a:avLst>
          </a:prstGeom>
          <a:solidFill>
            <a:srgbClr val="E6EEF5"/>
          </a:solidFill>
          <a:ln/>
        </p:spPr>
      </p:sp>
      <p:sp>
        <p:nvSpPr>
          <p:cNvPr id="10" name="Text 7"/>
          <p:cNvSpPr txBox="1"/>
          <p:nvPr/>
        </p:nvSpPr>
        <p:spPr>
          <a:xfrm>
            <a:off x="731520" y="4224528"/>
            <a:ext cx="457200" cy="548640"/>
          </a:xfrm>
          <a:prstGeom prst="rect">
            <a:avLst/>
          </a:prstGeom>
          <a:noFill/>
          <a:ln/>
        </p:spPr>
        <p:txBody>
          <a:bodyPr wrap="square" lIns="0" tIns="0" rIns="0" bIns="0" rtlCol="0" anchor="t"/>
          <a:lstStyle/>
          <a:p>
            <a:pPr indent="0" marL="0">
              <a:buNone/>
            </a:pPr>
            <a:r>
              <a:rPr lang="en-US" sz="3000" b="1" dirty="0">
                <a:solidFill>
                  <a:srgbClr val="2F6690"/>
                </a:solidFill>
                <a:latin typeface="Calibri" pitchFamily="34" charset="0"/>
                <a:ea typeface="Calibri" pitchFamily="34" charset="-122"/>
                <a:cs typeface="Calibri" pitchFamily="34" charset="-120"/>
              </a:rPr>
              <a:t>–</a:t>
            </a:r>
            <a:endParaRPr lang="en-US" sz="3000" dirty="0"/>
          </a:p>
        </p:txBody>
      </p:sp>
      <p:sp>
        <p:nvSpPr>
          <p:cNvPr id="11" name="Text 8"/>
          <p:cNvSpPr txBox="1"/>
          <p:nvPr/>
        </p:nvSpPr>
        <p:spPr>
          <a:xfrm>
            <a:off x="128016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12–18 months to launch</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Needs eight new hires</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Higher execution risk</a:t>
            </a:r>
            <a:endParaRPr lang="en-US" sz="1500" dirty="0"/>
          </a:p>
        </p:txBody>
      </p:sp>
      <p:sp>
        <p:nvSpPr>
          <p:cNvPr id="12" name="Text 9"/>
          <p:cNvSpPr txBox="1"/>
          <p:nvPr/>
        </p:nvSpPr>
        <p:spPr>
          <a:xfrm>
            <a:off x="6172200" y="1737360"/>
            <a:ext cx="544068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Buy a platform</a:t>
            </a:r>
            <a:endParaRPr lang="en-US" sz="2000" dirty="0"/>
          </a:p>
        </p:txBody>
      </p:sp>
      <p:sp>
        <p:nvSpPr>
          <p:cNvPr id="13" name="Shape 10"/>
          <p:cNvSpPr/>
          <p:nvPr/>
        </p:nvSpPr>
        <p:spPr>
          <a:xfrm>
            <a:off x="6172200" y="2286000"/>
            <a:ext cx="5440680" cy="1783080"/>
          </a:xfrm>
          <a:prstGeom prst="roundRect">
            <a:avLst>
              <a:gd name="adj" fmla="val 4103"/>
            </a:avLst>
          </a:prstGeom>
          <a:solidFill>
            <a:srgbClr val="F2F5F8"/>
          </a:solidFill>
          <a:ln/>
        </p:spPr>
      </p:sp>
      <p:sp>
        <p:nvSpPr>
          <p:cNvPr id="14" name="Text 11"/>
          <p:cNvSpPr txBox="1"/>
          <p:nvPr/>
        </p:nvSpPr>
        <p:spPr>
          <a:xfrm>
            <a:off x="635508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Calibri" pitchFamily="34" charset="0"/>
                <a:ea typeface="Calibri" pitchFamily="34" charset="-122"/>
                <a:cs typeface="Calibri" pitchFamily="34" charset="-120"/>
              </a:rPr>
              <a:t>+</a:t>
            </a:r>
            <a:endParaRPr lang="en-US" sz="3000" dirty="0"/>
          </a:p>
        </p:txBody>
      </p:sp>
      <p:sp>
        <p:nvSpPr>
          <p:cNvPr id="15" name="Text 12"/>
          <p:cNvSpPr txBox="1"/>
          <p:nvPr/>
        </p:nvSpPr>
        <p:spPr>
          <a:xfrm>
            <a:off x="690372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Live in four months</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Proven at similar companies</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Vendor carries the upgrade cost</a:t>
            </a:r>
            <a:endParaRPr lang="en-US" sz="1500" dirty="0"/>
          </a:p>
        </p:txBody>
      </p:sp>
      <p:sp>
        <p:nvSpPr>
          <p:cNvPr id="16" name="Shape 13"/>
          <p:cNvSpPr/>
          <p:nvPr/>
        </p:nvSpPr>
        <p:spPr>
          <a:xfrm>
            <a:off x="6172200" y="4206240"/>
            <a:ext cx="5440680" cy="1783080"/>
          </a:xfrm>
          <a:prstGeom prst="roundRect">
            <a:avLst>
              <a:gd name="adj" fmla="val 4103"/>
            </a:avLst>
          </a:prstGeom>
          <a:solidFill>
            <a:srgbClr val="E6EEF5"/>
          </a:solidFill>
          <a:ln/>
        </p:spPr>
      </p:sp>
      <p:sp>
        <p:nvSpPr>
          <p:cNvPr id="17" name="Text 14"/>
          <p:cNvSpPr txBox="1"/>
          <p:nvPr/>
        </p:nvSpPr>
        <p:spPr>
          <a:xfrm>
            <a:off x="6355080" y="4224528"/>
            <a:ext cx="457200" cy="548640"/>
          </a:xfrm>
          <a:prstGeom prst="rect">
            <a:avLst/>
          </a:prstGeom>
          <a:noFill/>
          <a:ln/>
        </p:spPr>
        <p:txBody>
          <a:bodyPr wrap="square" lIns="0" tIns="0" rIns="0" bIns="0" rtlCol="0" anchor="t"/>
          <a:lstStyle/>
          <a:p>
            <a:pPr indent="0" marL="0">
              <a:buNone/>
            </a:pPr>
            <a:r>
              <a:rPr lang="en-US" sz="3000" b="1" dirty="0">
                <a:solidFill>
                  <a:srgbClr val="2F6690"/>
                </a:solidFill>
                <a:latin typeface="Calibri" pitchFamily="34" charset="0"/>
                <a:ea typeface="Calibri" pitchFamily="34" charset="-122"/>
                <a:cs typeface="Calibri" pitchFamily="34" charset="-120"/>
              </a:rPr>
              <a:t>–</a:t>
            </a:r>
            <a:endParaRPr lang="en-US" sz="3000" dirty="0"/>
          </a:p>
        </p:txBody>
      </p:sp>
      <p:sp>
        <p:nvSpPr>
          <p:cNvPr id="18" name="Text 15"/>
          <p:cNvSpPr txBox="1"/>
          <p:nvPr/>
        </p:nvSpPr>
        <p:spPr>
          <a:xfrm>
            <a:off x="690372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License fees every year</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Limited customization</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Dependent on one vendor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We're the only player that offers all four things customers say they value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review</a:t>
            </a:r>
            <a:endParaRPr lang="en-US" sz="1000" dirty="0"/>
          </a:p>
        </p:txBody>
      </p:sp>
      <p:graphicFrame>
        <p:nvGraphicFramePr>
          <p:cNvPr id="10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640080">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What customers value</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Competitor A</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Competitor B</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Competitor C</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Us</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2F6690"/>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Same-day delivery</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F6690"/>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No minimum order</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F6690"/>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Membership discount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F6690"/>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Local products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F6690"/>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Live order tracking</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3294B"/>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BFC8D2"/>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F6690"/>
                          </a:solidFill>
                          <a:latin typeface="Calibri" pitchFamily="34" charset="0"/>
                          <a:ea typeface="Calibri" pitchFamily="34" charset="-122"/>
                          <a:cs typeface="Calibri" pitchFamily="34" charset="-120"/>
                        </a:rPr>
                        <a:t>✓</a:t>
                      </a:r>
                      <a:endParaRPr lang="en-US" sz="20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customers should land on the middle tier, which is where we make the most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pricing</a:t>
            </a:r>
            <a:endParaRPr lang="en-US" sz="1000" dirty="0"/>
          </a:p>
        </p:txBody>
      </p:sp>
      <p:sp>
        <p:nvSpPr>
          <p:cNvPr id="5" name="Shape 2"/>
          <p:cNvSpPr/>
          <p:nvPr/>
        </p:nvSpPr>
        <p:spPr>
          <a:xfrm>
            <a:off x="822960" y="1965960"/>
            <a:ext cx="3383280" cy="3749040"/>
          </a:xfrm>
          <a:prstGeom prst="roundRect">
            <a:avLst>
              <a:gd name="adj" fmla="val 2162"/>
            </a:avLst>
          </a:prstGeom>
          <a:solidFill>
            <a:srgbClr val="F2F5F8"/>
          </a:solidFill>
          <a:ln/>
        </p:spPr>
      </p:sp>
      <p:sp>
        <p:nvSpPr>
          <p:cNvPr id="6" name="Text 3"/>
          <p:cNvSpPr txBox="1"/>
          <p:nvPr/>
        </p:nvSpPr>
        <p:spPr>
          <a:xfrm>
            <a:off x="1097280" y="2468880"/>
            <a:ext cx="283464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Basic</a:t>
            </a:r>
            <a:endParaRPr lang="en-US" sz="2000" dirty="0"/>
          </a:p>
        </p:txBody>
      </p:sp>
      <p:sp>
        <p:nvSpPr>
          <p:cNvPr id="7" name="Text 4"/>
          <p:cNvSpPr txBox="1"/>
          <p:nvPr/>
        </p:nvSpPr>
        <p:spPr>
          <a:xfrm>
            <a:off x="1097280" y="2926080"/>
            <a:ext cx="2834640" cy="822960"/>
          </a:xfrm>
          <a:prstGeom prst="rect">
            <a:avLst/>
          </a:prstGeom>
          <a:noFill/>
          <a:ln/>
        </p:spPr>
        <p:txBody>
          <a:bodyPr wrap="square" lIns="0" tIns="0" rIns="0" bIns="0" rtlCol="0" anchor="t"/>
          <a:lstStyle/>
          <a:p>
            <a:pPr indent="0" marL="0">
              <a:buNone/>
            </a:pPr>
            <a:r>
              <a:rPr lang="en-US" sz="4400" b="1" dirty="0">
                <a:solidFill>
                  <a:srgbClr val="13294B"/>
                </a:solidFill>
                <a:latin typeface="Cambria" pitchFamily="34" charset="0"/>
                <a:ea typeface="Cambria" pitchFamily="34" charset="-122"/>
                <a:cs typeface="Cambria" pitchFamily="34" charset="-120"/>
              </a:rPr>
              <a:t>$29</a:t>
            </a:r>
            <a:pPr indent="0" marL="0">
              <a:buNone/>
            </a:pPr>
            <a:r>
              <a:rPr lang="en-US" sz="1400" dirty="0">
                <a:solidFill>
                  <a:srgbClr val="13294B"/>
                </a:solidFill>
                <a:latin typeface="Cambria" pitchFamily="34" charset="0"/>
                <a:ea typeface="Cambria" pitchFamily="34" charset="-122"/>
                <a:cs typeface="Cambria" pitchFamily="34" charset="-120"/>
              </a:rPr>
              <a:t> / month</a:t>
            </a:r>
            <a:endParaRPr lang="en-US" sz="1400" dirty="0"/>
          </a:p>
        </p:txBody>
      </p:sp>
      <p:sp>
        <p:nvSpPr>
          <p:cNvPr id="8" name="Text 5"/>
          <p:cNvSpPr txBox="1"/>
          <p:nvPr/>
        </p:nvSpPr>
        <p:spPr>
          <a:xfrm>
            <a:off x="109728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Feature 1</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Feature 2</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Email support</a:t>
            </a:r>
            <a:endParaRPr lang="en-US" sz="1500" dirty="0"/>
          </a:p>
        </p:txBody>
      </p:sp>
      <p:sp>
        <p:nvSpPr>
          <p:cNvPr id="9" name="Shape 6"/>
          <p:cNvSpPr/>
          <p:nvPr/>
        </p:nvSpPr>
        <p:spPr>
          <a:xfrm>
            <a:off x="4526280" y="1691640"/>
            <a:ext cx="3383280" cy="4251960"/>
          </a:xfrm>
          <a:prstGeom prst="roundRect">
            <a:avLst>
              <a:gd name="adj" fmla="val 2162"/>
            </a:avLst>
          </a:prstGeom>
          <a:solidFill>
            <a:srgbClr val="2F6690"/>
          </a:solidFill>
          <a:ln/>
        </p:spPr>
      </p:sp>
      <p:sp>
        <p:nvSpPr>
          <p:cNvPr id="10" name="Text 7"/>
          <p:cNvSpPr txBox="1"/>
          <p:nvPr/>
        </p:nvSpPr>
        <p:spPr>
          <a:xfrm>
            <a:off x="4800600" y="1874520"/>
            <a:ext cx="2834640" cy="274320"/>
          </a:xfrm>
          <a:prstGeom prst="rect">
            <a:avLst/>
          </a:prstGeom>
          <a:noFill/>
          <a:ln/>
        </p:spPr>
        <p:txBody>
          <a:bodyPr wrap="square" lIns="0" tIns="0" rIns="0" bIns="0" rtlCol="0" anchor="t"/>
          <a:lstStyle/>
          <a:p>
            <a:pPr indent="0" marL="0">
              <a:buNone/>
            </a:pPr>
            <a:r>
              <a:rPr lang="en-US" sz="1100" b="1" spc="200" kern="0" dirty="0">
                <a:solidFill>
                  <a:srgbClr val="DCE7F1"/>
                </a:solidFill>
                <a:latin typeface="Calibri" pitchFamily="34" charset="0"/>
                <a:ea typeface="Calibri" pitchFamily="34" charset="-122"/>
                <a:cs typeface="Calibri" pitchFamily="34" charset="-120"/>
              </a:rPr>
              <a:t>MOST POPULAR</a:t>
            </a:r>
            <a:endParaRPr lang="en-US" sz="1100" dirty="0"/>
          </a:p>
        </p:txBody>
      </p:sp>
      <p:sp>
        <p:nvSpPr>
          <p:cNvPr id="11" name="Text 8"/>
          <p:cNvSpPr txBox="1"/>
          <p:nvPr/>
        </p:nvSpPr>
        <p:spPr>
          <a:xfrm>
            <a:off x="4800600" y="2194560"/>
            <a:ext cx="2834640" cy="41148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Standard</a:t>
            </a:r>
            <a:endParaRPr lang="en-US" sz="2000" dirty="0"/>
          </a:p>
        </p:txBody>
      </p:sp>
      <p:sp>
        <p:nvSpPr>
          <p:cNvPr id="12" name="Text 9"/>
          <p:cNvSpPr txBox="1"/>
          <p:nvPr/>
        </p:nvSpPr>
        <p:spPr>
          <a:xfrm>
            <a:off x="4800600" y="2651760"/>
            <a:ext cx="2834640" cy="82296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$79</a:t>
            </a:r>
            <a:pPr indent="0" marL="0">
              <a:buNone/>
            </a:pPr>
            <a:r>
              <a:rPr lang="en-US" sz="1400" dirty="0">
                <a:solidFill>
                  <a:srgbClr val="FFFFFF"/>
                </a:solidFill>
                <a:latin typeface="Cambria" pitchFamily="34" charset="0"/>
                <a:ea typeface="Cambria" pitchFamily="34" charset="-122"/>
                <a:cs typeface="Cambria" pitchFamily="34" charset="-120"/>
              </a:rPr>
              <a:t> / month</a:t>
            </a:r>
            <a:endParaRPr lang="en-US" sz="1400" dirty="0"/>
          </a:p>
        </p:txBody>
      </p:sp>
      <p:sp>
        <p:nvSpPr>
          <p:cNvPr id="13" name="Text 10"/>
          <p:cNvSpPr txBox="1"/>
          <p:nvPr/>
        </p:nvSpPr>
        <p:spPr>
          <a:xfrm>
            <a:off x="4800600" y="3611880"/>
            <a:ext cx="2834640" cy="21488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Everything in Basic</a:t>
            </a:r>
            <a:endParaRPr lang="en-US" sz="1500" dirty="0"/>
          </a:p>
          <a:p>
            <a:pPr marL="342900" indent="-3429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Feature 3</a:t>
            </a:r>
            <a:endParaRPr lang="en-US" sz="1500" dirty="0"/>
          </a:p>
          <a:p>
            <a:pPr marL="342900" indent="-3429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Feature 4</a:t>
            </a:r>
            <a:endParaRPr lang="en-US" sz="1500" dirty="0"/>
          </a:p>
          <a:p>
            <a:pPr marL="342900" indent="-342900">
              <a:spcAft>
                <a:spcPts val="600"/>
              </a:spcAft>
              <a:buSzPct val="100000"/>
              <a:buChar char="•"/>
            </a:pPr>
            <a:r>
              <a:rPr lang="en-US" sz="1500" dirty="0">
                <a:solidFill>
                  <a:srgbClr val="FFFFFF"/>
                </a:solidFill>
                <a:latin typeface="Calibri" pitchFamily="34" charset="0"/>
                <a:ea typeface="Calibri" pitchFamily="34" charset="-122"/>
                <a:cs typeface="Calibri" pitchFamily="34" charset="-120"/>
              </a:rPr>
              <a:t>Priority support</a:t>
            </a:r>
            <a:endParaRPr lang="en-US" sz="1500" dirty="0"/>
          </a:p>
        </p:txBody>
      </p:sp>
      <p:sp>
        <p:nvSpPr>
          <p:cNvPr id="14" name="Shape 11"/>
          <p:cNvSpPr/>
          <p:nvPr/>
        </p:nvSpPr>
        <p:spPr>
          <a:xfrm>
            <a:off x="8229600" y="1965960"/>
            <a:ext cx="3383280" cy="3749040"/>
          </a:xfrm>
          <a:prstGeom prst="roundRect">
            <a:avLst>
              <a:gd name="adj" fmla="val 2162"/>
            </a:avLst>
          </a:prstGeom>
          <a:solidFill>
            <a:srgbClr val="F2F5F8"/>
          </a:solidFill>
          <a:ln/>
        </p:spPr>
      </p:sp>
      <p:sp>
        <p:nvSpPr>
          <p:cNvPr id="15" name="Text 12"/>
          <p:cNvSpPr txBox="1"/>
          <p:nvPr/>
        </p:nvSpPr>
        <p:spPr>
          <a:xfrm>
            <a:off x="8503920" y="2468880"/>
            <a:ext cx="283464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Premium</a:t>
            </a:r>
            <a:endParaRPr lang="en-US" sz="2000" dirty="0"/>
          </a:p>
        </p:txBody>
      </p:sp>
      <p:sp>
        <p:nvSpPr>
          <p:cNvPr id="16" name="Text 13"/>
          <p:cNvSpPr txBox="1"/>
          <p:nvPr/>
        </p:nvSpPr>
        <p:spPr>
          <a:xfrm>
            <a:off x="8503920" y="2926080"/>
            <a:ext cx="2834640" cy="822960"/>
          </a:xfrm>
          <a:prstGeom prst="rect">
            <a:avLst/>
          </a:prstGeom>
          <a:noFill/>
          <a:ln/>
        </p:spPr>
        <p:txBody>
          <a:bodyPr wrap="square" lIns="0" tIns="0" rIns="0" bIns="0" rtlCol="0" anchor="t"/>
          <a:lstStyle/>
          <a:p>
            <a:pPr indent="0" marL="0">
              <a:buNone/>
            </a:pPr>
            <a:r>
              <a:rPr lang="en-US" sz="4400" b="1" dirty="0">
                <a:solidFill>
                  <a:srgbClr val="13294B"/>
                </a:solidFill>
                <a:latin typeface="Cambria" pitchFamily="34" charset="0"/>
                <a:ea typeface="Cambria" pitchFamily="34" charset="-122"/>
                <a:cs typeface="Cambria" pitchFamily="34" charset="-120"/>
              </a:rPr>
              <a:t>$199</a:t>
            </a:r>
            <a:pPr indent="0" marL="0">
              <a:buNone/>
            </a:pPr>
            <a:r>
              <a:rPr lang="en-US" sz="1400" dirty="0">
                <a:solidFill>
                  <a:srgbClr val="13294B"/>
                </a:solidFill>
                <a:latin typeface="Cambria" pitchFamily="34" charset="0"/>
                <a:ea typeface="Cambria" pitchFamily="34" charset="-122"/>
                <a:cs typeface="Cambria" pitchFamily="34" charset="-120"/>
              </a:rPr>
              <a:t> / month</a:t>
            </a:r>
            <a:endParaRPr lang="en-US" sz="1400" dirty="0"/>
          </a:p>
        </p:txBody>
      </p:sp>
      <p:sp>
        <p:nvSpPr>
          <p:cNvPr id="17" name="Text 14"/>
          <p:cNvSpPr txBox="1"/>
          <p:nvPr/>
        </p:nvSpPr>
        <p:spPr>
          <a:xfrm>
            <a:off x="850392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Everything in Standard</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Feature 5</a:t>
            </a:r>
            <a:endParaRPr lang="en-US" sz="1500" dirty="0"/>
          </a:p>
          <a:p>
            <a:pPr marL="342900" indent="-342900">
              <a:spcAft>
                <a:spcPts val="600"/>
              </a:spcAft>
              <a:buSzPct val="100000"/>
              <a:buChar char="•"/>
            </a:pPr>
            <a:r>
              <a:rPr lang="en-US" sz="1500" dirty="0">
                <a:solidFill>
                  <a:srgbClr val="13294B"/>
                </a:solidFill>
                <a:latin typeface="Calibri" pitchFamily="34" charset="0"/>
                <a:ea typeface="Calibri" pitchFamily="34" charset="-122"/>
                <a:cs typeface="Calibri" pitchFamily="34" charset="-120"/>
              </a:rPr>
              <a:t>Dedicated manager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trail the best-in-class peer on cost per unit by 18%, the widest gap of any metric</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 five peers</a:t>
            </a:r>
            <a:endParaRPr lang="en-US" sz="1000" dirty="0"/>
          </a:p>
        </p:txBody>
      </p:sp>
      <p:sp>
        <p:nvSpPr>
          <p:cNvPr id="5" name="Text 2"/>
          <p:cNvSpPr txBox="1"/>
          <p:nvPr/>
        </p:nvSpPr>
        <p:spPr>
          <a:xfrm>
            <a:off x="548640" y="1783080"/>
            <a:ext cx="329184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Metric</a:t>
            </a:r>
            <a:endParaRPr lang="en-US" sz="1300" dirty="0"/>
          </a:p>
        </p:txBody>
      </p:sp>
      <p:sp>
        <p:nvSpPr>
          <p:cNvPr id="6" name="Text 3"/>
          <p:cNvSpPr txBox="1"/>
          <p:nvPr/>
        </p:nvSpPr>
        <p:spPr>
          <a:xfrm>
            <a:off x="4023360" y="1783080"/>
            <a:ext cx="146304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Us</a:t>
            </a:r>
            <a:endParaRPr lang="en-US" sz="1300" dirty="0"/>
          </a:p>
        </p:txBody>
      </p:sp>
      <p:sp>
        <p:nvSpPr>
          <p:cNvPr id="7" name="Text 4"/>
          <p:cNvSpPr txBox="1"/>
          <p:nvPr/>
        </p:nvSpPr>
        <p:spPr>
          <a:xfrm>
            <a:off x="5577840" y="1783080"/>
            <a:ext cx="155448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Peer median</a:t>
            </a:r>
            <a:endParaRPr lang="en-US" sz="1300" dirty="0"/>
          </a:p>
        </p:txBody>
      </p:sp>
      <p:sp>
        <p:nvSpPr>
          <p:cNvPr id="8" name="Text 5"/>
          <p:cNvSpPr txBox="1"/>
          <p:nvPr/>
        </p:nvSpPr>
        <p:spPr>
          <a:xfrm>
            <a:off x="7223760" y="1783080"/>
            <a:ext cx="164592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Best in class</a:t>
            </a:r>
            <a:endParaRPr lang="en-US" sz="1300" dirty="0"/>
          </a:p>
        </p:txBody>
      </p:sp>
      <p:sp>
        <p:nvSpPr>
          <p:cNvPr id="9" name="Text 6"/>
          <p:cNvSpPr txBox="1"/>
          <p:nvPr/>
        </p:nvSpPr>
        <p:spPr>
          <a:xfrm>
            <a:off x="8961120" y="1783080"/>
            <a:ext cx="2286000" cy="320040"/>
          </a:xfrm>
          <a:prstGeom prst="rect">
            <a:avLst/>
          </a:prstGeom>
          <a:noFill/>
          <a:ln/>
        </p:spPr>
        <p:txBody>
          <a:bodyPr wrap="square" lIns="0" tIns="0" rIns="0" bIns="0" rtlCol="0" anchor="t"/>
          <a:lstStyle/>
          <a:p>
            <a:pPr indent="0" marL="0">
              <a:buNone/>
            </a:pPr>
            <a:r>
              <a:rPr lang="en-US" sz="1300" b="1" dirty="0">
                <a:solidFill>
                  <a:srgbClr val="7F8C9A"/>
                </a:solidFill>
                <a:latin typeface="Calibri" pitchFamily="34" charset="0"/>
                <a:ea typeface="Calibri" pitchFamily="34" charset="-122"/>
                <a:cs typeface="Calibri" pitchFamily="34" charset="-120"/>
              </a:rPr>
              <a:t>Gap to best</a:t>
            </a:r>
            <a:endParaRPr lang="en-US" sz="1300" dirty="0"/>
          </a:p>
        </p:txBody>
      </p:sp>
      <p:sp>
        <p:nvSpPr>
          <p:cNvPr id="10" name="Text 7"/>
          <p:cNvSpPr txBox="1"/>
          <p:nvPr/>
        </p:nvSpPr>
        <p:spPr>
          <a:xfrm>
            <a:off x="548640" y="2286000"/>
            <a:ext cx="3291840" cy="548640"/>
          </a:xfrm>
          <a:prstGeom prst="rect">
            <a:avLst/>
          </a:prstGeom>
          <a:noFill/>
          <a:ln/>
        </p:spPr>
        <p:txBody>
          <a:bodyPr wrap="square" lIns="0" tIns="0" rIns="0" bIns="0" rtlCol="0" anchor="ctr"/>
          <a:lstStyle/>
          <a:p>
            <a:pPr indent="0" marL="0">
              <a:buNone/>
            </a:pPr>
            <a:r>
              <a:rPr lang="en-US" sz="1600" b="1" dirty="0">
                <a:solidFill>
                  <a:srgbClr val="13294B"/>
                </a:solidFill>
                <a:latin typeface="Calibri" pitchFamily="34" charset="0"/>
                <a:ea typeface="Calibri" pitchFamily="34" charset="-122"/>
                <a:cs typeface="Calibri" pitchFamily="34" charset="-120"/>
              </a:rPr>
              <a:t>Cost per unit</a:t>
            </a:r>
            <a:endParaRPr lang="en-US" sz="1600" dirty="0"/>
          </a:p>
        </p:txBody>
      </p:sp>
      <p:sp>
        <p:nvSpPr>
          <p:cNvPr id="11" name="Text 8"/>
          <p:cNvSpPr txBox="1"/>
          <p:nvPr/>
        </p:nvSpPr>
        <p:spPr>
          <a:xfrm>
            <a:off x="4023360" y="2286000"/>
            <a:ext cx="146304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$12.40</a:t>
            </a:r>
            <a:endParaRPr lang="en-US" sz="1800" dirty="0"/>
          </a:p>
        </p:txBody>
      </p:sp>
      <p:sp>
        <p:nvSpPr>
          <p:cNvPr id="12" name="Text 9"/>
          <p:cNvSpPr txBox="1"/>
          <p:nvPr/>
        </p:nvSpPr>
        <p:spPr>
          <a:xfrm>
            <a:off x="5577840" y="22860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$11.10</a:t>
            </a:r>
            <a:endParaRPr lang="en-US" sz="1600" dirty="0"/>
          </a:p>
        </p:txBody>
      </p:sp>
      <p:sp>
        <p:nvSpPr>
          <p:cNvPr id="13" name="Text 10"/>
          <p:cNvSpPr txBox="1"/>
          <p:nvPr/>
        </p:nvSpPr>
        <p:spPr>
          <a:xfrm>
            <a:off x="7223760" y="22860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$10.50</a:t>
            </a:r>
            <a:endParaRPr lang="en-US" sz="1600" dirty="0"/>
          </a:p>
        </p:txBody>
      </p:sp>
      <p:sp>
        <p:nvSpPr>
          <p:cNvPr id="14" name="Shape 11"/>
          <p:cNvSpPr/>
          <p:nvPr/>
        </p:nvSpPr>
        <p:spPr>
          <a:xfrm>
            <a:off x="8961120" y="2404872"/>
            <a:ext cx="2139696" cy="310896"/>
          </a:xfrm>
          <a:prstGeom prst="rect">
            <a:avLst>
              <a:gd name="adj" fmla="val 23529"/>
            </a:avLst>
          </a:prstGeom>
          <a:solidFill>
            <a:srgbClr val="2F6690"/>
          </a:solidFill>
          <a:ln/>
        </p:spPr>
      </p:sp>
      <p:sp>
        <p:nvSpPr>
          <p:cNvPr id="15" name="Text 12"/>
          <p:cNvSpPr txBox="1"/>
          <p:nvPr/>
        </p:nvSpPr>
        <p:spPr>
          <a:xfrm>
            <a:off x="11192256" y="2286000"/>
            <a:ext cx="822960" cy="548640"/>
          </a:xfrm>
          <a:prstGeom prst="rect">
            <a:avLst/>
          </a:prstGeom>
          <a:noFill/>
          <a:ln/>
        </p:spPr>
        <p:txBody>
          <a:bodyPr wrap="square" lIns="0" tIns="0" rIns="0" bIns="0" rtlCol="0" anchor="ctr"/>
          <a:lstStyle/>
          <a:p>
            <a:pPr indent="0" marL="0">
              <a:buNone/>
            </a:pPr>
            <a:r>
              <a:rPr lang="en-US" sz="1500" b="1" dirty="0">
                <a:solidFill>
                  <a:srgbClr val="2F6690"/>
                </a:solidFill>
                <a:latin typeface="Calibri" pitchFamily="34" charset="0"/>
                <a:ea typeface="Calibri" pitchFamily="34" charset="-122"/>
                <a:cs typeface="Calibri" pitchFamily="34" charset="-120"/>
              </a:rPr>
              <a:t>18%</a:t>
            </a:r>
            <a:endParaRPr lang="en-US" sz="1500" dirty="0"/>
          </a:p>
        </p:txBody>
      </p:sp>
      <p:sp>
        <p:nvSpPr>
          <p:cNvPr id="16" name="Shape 13"/>
          <p:cNvSpPr/>
          <p:nvPr/>
        </p:nvSpPr>
        <p:spPr>
          <a:xfrm>
            <a:off x="548640" y="3017520"/>
            <a:ext cx="11094415" cy="0"/>
          </a:xfrm>
          <a:prstGeom prst="line">
            <a:avLst/>
          </a:prstGeom>
          <a:noFill/>
          <a:ln w="12700">
            <a:solidFill>
              <a:srgbClr val="DDE3EA"/>
            </a:solidFill>
            <a:prstDash val="solid"/>
          </a:ln>
        </p:spPr>
      </p:sp>
      <p:sp>
        <p:nvSpPr>
          <p:cNvPr id="17" name="Text 14"/>
          <p:cNvSpPr txBox="1"/>
          <p:nvPr/>
        </p:nvSpPr>
        <p:spPr>
          <a:xfrm>
            <a:off x="548640" y="3200400"/>
            <a:ext cx="3291840" cy="54864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On-time delivery</a:t>
            </a:r>
            <a:endParaRPr lang="en-US" sz="1600" dirty="0"/>
          </a:p>
        </p:txBody>
      </p:sp>
      <p:sp>
        <p:nvSpPr>
          <p:cNvPr id="18" name="Text 15"/>
          <p:cNvSpPr txBox="1"/>
          <p:nvPr/>
        </p:nvSpPr>
        <p:spPr>
          <a:xfrm>
            <a:off x="4023360" y="3200400"/>
            <a:ext cx="146304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93%</a:t>
            </a:r>
            <a:endParaRPr lang="en-US" sz="1800" dirty="0"/>
          </a:p>
        </p:txBody>
      </p:sp>
      <p:sp>
        <p:nvSpPr>
          <p:cNvPr id="19" name="Text 16"/>
          <p:cNvSpPr txBox="1"/>
          <p:nvPr/>
        </p:nvSpPr>
        <p:spPr>
          <a:xfrm>
            <a:off x="5577840" y="32004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95%</a:t>
            </a:r>
            <a:endParaRPr lang="en-US" sz="1600" dirty="0"/>
          </a:p>
        </p:txBody>
      </p:sp>
      <p:sp>
        <p:nvSpPr>
          <p:cNvPr id="20" name="Text 17"/>
          <p:cNvSpPr txBox="1"/>
          <p:nvPr/>
        </p:nvSpPr>
        <p:spPr>
          <a:xfrm>
            <a:off x="7223760" y="32004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98%</a:t>
            </a:r>
            <a:endParaRPr lang="en-US" sz="1600" dirty="0"/>
          </a:p>
        </p:txBody>
      </p:sp>
      <p:sp>
        <p:nvSpPr>
          <p:cNvPr id="21" name="Shape 18"/>
          <p:cNvSpPr/>
          <p:nvPr/>
        </p:nvSpPr>
        <p:spPr>
          <a:xfrm>
            <a:off x="8961120" y="3319272"/>
            <a:ext cx="594360" cy="310896"/>
          </a:xfrm>
          <a:prstGeom prst="rect">
            <a:avLst>
              <a:gd name="adj" fmla="val 23529"/>
            </a:avLst>
          </a:prstGeom>
          <a:solidFill>
            <a:srgbClr val="BFC8D2"/>
          </a:solidFill>
          <a:ln/>
        </p:spPr>
      </p:sp>
      <p:sp>
        <p:nvSpPr>
          <p:cNvPr id="22" name="Text 19"/>
          <p:cNvSpPr txBox="1"/>
          <p:nvPr/>
        </p:nvSpPr>
        <p:spPr>
          <a:xfrm>
            <a:off x="9646920" y="3200400"/>
            <a:ext cx="822960" cy="54864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5%</a:t>
            </a:r>
            <a:endParaRPr lang="en-US" sz="1500" dirty="0"/>
          </a:p>
        </p:txBody>
      </p:sp>
      <p:sp>
        <p:nvSpPr>
          <p:cNvPr id="23" name="Shape 20"/>
          <p:cNvSpPr/>
          <p:nvPr/>
        </p:nvSpPr>
        <p:spPr>
          <a:xfrm>
            <a:off x="548640" y="3931920"/>
            <a:ext cx="11094415" cy="0"/>
          </a:xfrm>
          <a:prstGeom prst="line">
            <a:avLst/>
          </a:prstGeom>
          <a:noFill/>
          <a:ln w="12700">
            <a:solidFill>
              <a:srgbClr val="DDE3EA"/>
            </a:solidFill>
            <a:prstDash val="solid"/>
          </a:ln>
        </p:spPr>
      </p:sp>
      <p:sp>
        <p:nvSpPr>
          <p:cNvPr id="24" name="Text 21"/>
          <p:cNvSpPr txBox="1"/>
          <p:nvPr/>
        </p:nvSpPr>
        <p:spPr>
          <a:xfrm>
            <a:off x="548640" y="4114800"/>
            <a:ext cx="3291840" cy="54864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Customer satisfaction</a:t>
            </a:r>
            <a:endParaRPr lang="en-US" sz="1600" dirty="0"/>
          </a:p>
        </p:txBody>
      </p:sp>
      <p:sp>
        <p:nvSpPr>
          <p:cNvPr id="25" name="Text 22"/>
          <p:cNvSpPr txBox="1"/>
          <p:nvPr/>
        </p:nvSpPr>
        <p:spPr>
          <a:xfrm>
            <a:off x="4023360" y="4114800"/>
            <a:ext cx="146304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4.3</a:t>
            </a:r>
            <a:endParaRPr lang="en-US" sz="1800" dirty="0"/>
          </a:p>
        </p:txBody>
      </p:sp>
      <p:sp>
        <p:nvSpPr>
          <p:cNvPr id="26" name="Text 23"/>
          <p:cNvSpPr txBox="1"/>
          <p:nvPr/>
        </p:nvSpPr>
        <p:spPr>
          <a:xfrm>
            <a:off x="5577840" y="41148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4.2</a:t>
            </a:r>
            <a:endParaRPr lang="en-US" sz="1600" dirty="0"/>
          </a:p>
        </p:txBody>
      </p:sp>
      <p:sp>
        <p:nvSpPr>
          <p:cNvPr id="27" name="Text 24"/>
          <p:cNvSpPr txBox="1"/>
          <p:nvPr/>
        </p:nvSpPr>
        <p:spPr>
          <a:xfrm>
            <a:off x="7223760" y="41148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4.6</a:t>
            </a:r>
            <a:endParaRPr lang="en-US" sz="1600" dirty="0"/>
          </a:p>
        </p:txBody>
      </p:sp>
      <p:sp>
        <p:nvSpPr>
          <p:cNvPr id="28" name="Shape 25"/>
          <p:cNvSpPr/>
          <p:nvPr/>
        </p:nvSpPr>
        <p:spPr>
          <a:xfrm>
            <a:off x="8961120" y="4233672"/>
            <a:ext cx="832104" cy="310896"/>
          </a:xfrm>
          <a:prstGeom prst="rect">
            <a:avLst>
              <a:gd name="adj" fmla="val 23529"/>
            </a:avLst>
          </a:prstGeom>
          <a:solidFill>
            <a:srgbClr val="BFC8D2"/>
          </a:solidFill>
          <a:ln/>
        </p:spPr>
      </p:sp>
      <p:sp>
        <p:nvSpPr>
          <p:cNvPr id="29" name="Text 26"/>
          <p:cNvSpPr txBox="1"/>
          <p:nvPr/>
        </p:nvSpPr>
        <p:spPr>
          <a:xfrm>
            <a:off x="9884664" y="4114800"/>
            <a:ext cx="822960" cy="54864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7%</a:t>
            </a:r>
            <a:endParaRPr lang="en-US" sz="1500" dirty="0"/>
          </a:p>
        </p:txBody>
      </p:sp>
      <p:sp>
        <p:nvSpPr>
          <p:cNvPr id="30" name="Shape 27"/>
          <p:cNvSpPr/>
          <p:nvPr/>
        </p:nvSpPr>
        <p:spPr>
          <a:xfrm>
            <a:off x="548640" y="4846320"/>
            <a:ext cx="11094415" cy="0"/>
          </a:xfrm>
          <a:prstGeom prst="line">
            <a:avLst/>
          </a:prstGeom>
          <a:noFill/>
          <a:ln w="12700">
            <a:solidFill>
              <a:srgbClr val="DDE3EA"/>
            </a:solidFill>
            <a:prstDash val="solid"/>
          </a:ln>
        </p:spPr>
      </p:sp>
      <p:sp>
        <p:nvSpPr>
          <p:cNvPr id="31" name="Text 28"/>
          <p:cNvSpPr txBox="1"/>
          <p:nvPr/>
        </p:nvSpPr>
        <p:spPr>
          <a:xfrm>
            <a:off x="548640" y="5029200"/>
            <a:ext cx="3291840" cy="548640"/>
          </a:xfrm>
          <a:prstGeom prst="rect">
            <a:avLst/>
          </a:prstGeom>
          <a:noFill/>
          <a:ln/>
        </p:spPr>
        <p:txBody>
          <a:bodyPr wrap="square" lIns="0" tIns="0" rIns="0" bIns="0" rtlCol="0" anchor="ctr"/>
          <a:lstStyle/>
          <a:p>
            <a:pPr indent="0" marL="0">
              <a:buNone/>
            </a:pPr>
            <a:r>
              <a:rPr lang="en-US" sz="1600" dirty="0">
                <a:solidFill>
                  <a:srgbClr val="13294B"/>
                </a:solidFill>
                <a:latin typeface="Calibri" pitchFamily="34" charset="0"/>
                <a:ea typeface="Calibri" pitchFamily="34" charset="-122"/>
                <a:cs typeface="Calibri" pitchFamily="34" charset="-120"/>
              </a:rPr>
              <a:t>Revenue per employee</a:t>
            </a:r>
            <a:endParaRPr lang="en-US" sz="1600" dirty="0"/>
          </a:p>
        </p:txBody>
      </p:sp>
      <p:sp>
        <p:nvSpPr>
          <p:cNvPr id="32" name="Text 29"/>
          <p:cNvSpPr txBox="1"/>
          <p:nvPr/>
        </p:nvSpPr>
        <p:spPr>
          <a:xfrm>
            <a:off x="4023360" y="5029200"/>
            <a:ext cx="1463040" cy="548640"/>
          </a:xfrm>
          <a:prstGeom prst="rect">
            <a:avLst/>
          </a:prstGeom>
          <a:noFill/>
          <a:ln/>
        </p:spPr>
        <p:txBody>
          <a:bodyPr wrap="square" lIns="0" tIns="0" rIns="0" bIns="0" rtlCol="0" anchor="ctr"/>
          <a:lstStyle/>
          <a:p>
            <a:pPr indent="0" marL="0">
              <a:buNone/>
            </a:pPr>
            <a:r>
              <a:rPr lang="en-US" sz="1800" b="1" dirty="0">
                <a:solidFill>
                  <a:srgbClr val="13294B"/>
                </a:solidFill>
                <a:latin typeface="Cambria" pitchFamily="34" charset="0"/>
                <a:ea typeface="Cambria" pitchFamily="34" charset="-122"/>
                <a:cs typeface="Cambria" pitchFamily="34" charset="-120"/>
              </a:rPr>
              <a:t>$310K</a:t>
            </a:r>
            <a:endParaRPr lang="en-US" sz="1800" dirty="0"/>
          </a:p>
        </p:txBody>
      </p:sp>
      <p:sp>
        <p:nvSpPr>
          <p:cNvPr id="33" name="Text 30"/>
          <p:cNvSpPr txBox="1"/>
          <p:nvPr/>
        </p:nvSpPr>
        <p:spPr>
          <a:xfrm>
            <a:off x="5577840" y="50292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$295K</a:t>
            </a:r>
            <a:endParaRPr lang="en-US" sz="1600" dirty="0"/>
          </a:p>
        </p:txBody>
      </p:sp>
      <p:sp>
        <p:nvSpPr>
          <p:cNvPr id="34" name="Text 31"/>
          <p:cNvSpPr txBox="1"/>
          <p:nvPr/>
        </p:nvSpPr>
        <p:spPr>
          <a:xfrm>
            <a:off x="7223760" y="5029200"/>
            <a:ext cx="1463040" cy="548640"/>
          </a:xfrm>
          <a:prstGeom prst="rect">
            <a:avLst/>
          </a:prstGeom>
          <a:noFill/>
          <a:ln/>
        </p:spPr>
        <p:txBody>
          <a:bodyPr wrap="square" lIns="0" tIns="0" rIns="0" bIns="0" rtlCol="0" anchor="ctr"/>
          <a:lstStyle/>
          <a:p>
            <a:pPr indent="0" marL="0">
              <a:buNone/>
            </a:pPr>
            <a:r>
              <a:rPr lang="en-US" sz="1600" dirty="0">
                <a:solidFill>
                  <a:srgbClr val="4A5868"/>
                </a:solidFill>
                <a:latin typeface="Calibri" pitchFamily="34" charset="0"/>
                <a:ea typeface="Calibri" pitchFamily="34" charset="-122"/>
                <a:cs typeface="Calibri" pitchFamily="34" charset="-120"/>
              </a:rPr>
              <a:t>$340K</a:t>
            </a:r>
            <a:endParaRPr lang="en-US" sz="1600" dirty="0"/>
          </a:p>
        </p:txBody>
      </p:sp>
      <p:sp>
        <p:nvSpPr>
          <p:cNvPr id="35" name="Shape 32"/>
          <p:cNvSpPr/>
          <p:nvPr/>
        </p:nvSpPr>
        <p:spPr>
          <a:xfrm>
            <a:off x="8961120" y="5148072"/>
            <a:ext cx="1069848" cy="310896"/>
          </a:xfrm>
          <a:prstGeom prst="rect">
            <a:avLst>
              <a:gd name="adj" fmla="val 23529"/>
            </a:avLst>
          </a:prstGeom>
          <a:solidFill>
            <a:srgbClr val="BFC8D2"/>
          </a:solidFill>
          <a:ln/>
        </p:spPr>
      </p:sp>
      <p:sp>
        <p:nvSpPr>
          <p:cNvPr id="36" name="Text 33"/>
          <p:cNvSpPr txBox="1"/>
          <p:nvPr/>
        </p:nvSpPr>
        <p:spPr>
          <a:xfrm>
            <a:off x="10122408" y="5029200"/>
            <a:ext cx="822960" cy="548640"/>
          </a:xfrm>
          <a:prstGeom prst="rect">
            <a:avLst/>
          </a:prstGeom>
          <a:noFill/>
          <a:ln/>
        </p:spPr>
        <p:txBody>
          <a:bodyPr wrap="square" lIns="0" tIns="0" rIns="0" bIns="0" rtlCol="0" anchor="ctr"/>
          <a:lstStyle/>
          <a:p>
            <a:pPr indent="0" marL="0">
              <a:buNone/>
            </a:pPr>
            <a:r>
              <a:rPr lang="en-US" sz="1500" b="1" dirty="0">
                <a:solidFill>
                  <a:srgbClr val="13294B"/>
                </a:solidFill>
                <a:latin typeface="Calibri" pitchFamily="34" charset="0"/>
                <a:ea typeface="Calibri" pitchFamily="34" charset="-122"/>
                <a:cs typeface="Calibri" pitchFamily="34" charset="-120"/>
              </a:rPr>
              <a:t>9%</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business case rests on five assumptions, and the first two drive most of the value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business case</a:t>
            </a:r>
            <a:endParaRPr lang="en-US" sz="1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4142232"/>
                <a:gridCol w="2194560"/>
                <a:gridCol w="2926080"/>
                <a:gridCol w="1828800"/>
              </a:tblGrid>
              <a:tr h="640080">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Assumption</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Value</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Source</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Sensitivity</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640080">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Customers who adopt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35%</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Pilot data</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High</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Price per month</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$79</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Pricing test</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ctr" indent="0" marL="0">
                        <a:buNone/>
                      </a:pPr>
                      <a:r>
                        <a:rPr lang="en-US" sz="1500" b="1" dirty="0">
                          <a:solidFill>
                            <a:srgbClr val="2F6690"/>
                          </a:solidFill>
                          <a:latin typeface="Calibri" pitchFamily="34" charset="0"/>
                          <a:ea typeface="Calibri" pitchFamily="34" charset="-122"/>
                          <a:cs typeface="Calibri" pitchFamily="34" charset="-120"/>
                        </a:rPr>
                        <a:t>High</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640080">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Cost to serve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$22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Finance model</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Medium</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Churn after year one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12%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Comparable products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Medium</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13294B"/>
                          </a:solidFill>
                          <a:latin typeface="Calibri" pitchFamily="34" charset="0"/>
                          <a:ea typeface="Calibri" pitchFamily="34" charset="-122"/>
                          <a:cs typeface="Calibri" pitchFamily="34" charset="-120"/>
                        </a:rPr>
                        <a:t>Ramp-up time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6 months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Team estimate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3294B"/>
                          </a:solidFill>
                          <a:latin typeface="Calibri" pitchFamily="34" charset="0"/>
                          <a:ea typeface="Calibri" pitchFamily="34" charset="-122"/>
                          <a:cs typeface="Calibri" pitchFamily="34" charset="-120"/>
                        </a:rPr>
                        <a:t>Low</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Region 3 grew fastest and is now our second-largest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 $M</a:t>
            </a:r>
            <a:endParaRPr lang="en-US" sz="1000" dirty="0"/>
          </a:p>
        </p:txBody>
      </p:sp>
      <p:graphicFrame>
        <p:nvGraphicFramePr>
          <p:cNvPr id="10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7863840" cy="914400"/>
        </p:xfrm>
        <a:graphic>
          <a:graphicData uri="http://schemas.openxmlformats.org/drawingml/2006/table">
            <a:tbl>
              <a:tblPr/>
              <a:tblGrid>
                <a:gridCol w="2926080"/>
                <a:gridCol w="1645920"/>
                <a:gridCol w="1645920"/>
                <a:gridCol w="1645920"/>
              </a:tblGrid>
              <a:tr h="548640">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Region</a:t>
                      </a:r>
                      <a:endParaRPr lang="en-US" sz="12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2024</a:t>
                      </a:r>
                      <a:endParaRPr lang="en-US" sz="12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2025</a:t>
                      </a:r>
                      <a:endParaRPr lang="en-US" sz="12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r" indent="0" marL="0">
                        <a:buNone/>
                      </a:pPr>
                      <a:r>
                        <a:rPr lang="en-US" sz="1200" b="1" dirty="0">
                          <a:solidFill>
                            <a:srgbClr val="FFFFFF"/>
                          </a:solidFill>
                          <a:latin typeface="Calibri" pitchFamily="34" charset="0"/>
                          <a:ea typeface="Calibri" pitchFamily="34" charset="-122"/>
                          <a:cs typeface="Calibri" pitchFamily="34" charset="-120"/>
                        </a:rPr>
                        <a:t>Growth</a:t>
                      </a:r>
                      <a:endParaRPr lang="en-US" sz="12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548640">
                <a:tc>
                  <a:txBody>
                    <a:bodyPr/>
                    <a:lstStyle/>
                    <a:p>
                      <a:pPr algn="l" indent="0" marL="0">
                        <a:buNone/>
                      </a:pPr>
                      <a:r>
                        <a:rPr lang="en-US" sz="1600" dirty="0">
                          <a:solidFill>
                            <a:srgbClr val="13294B"/>
                          </a:solidFill>
                          <a:latin typeface="Calibri" pitchFamily="34" charset="0"/>
                          <a:ea typeface="Calibri" pitchFamily="34" charset="-122"/>
                          <a:cs typeface="Calibri" pitchFamily="34" charset="-120"/>
                        </a:rPr>
                        <a:t>Region 1</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42.0</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44.1</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13294B"/>
                          </a:solidFill>
                          <a:latin typeface="Calibri" pitchFamily="34" charset="0"/>
                          <a:ea typeface="Calibri" pitchFamily="34" charset="-122"/>
                          <a:cs typeface="Calibri" pitchFamily="34" charset="-120"/>
                        </a:rPr>
                        <a:t>Region 2</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28.5</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29.0</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2%</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2F6690"/>
                          </a:solidFill>
                          <a:latin typeface="Calibri" pitchFamily="34" charset="0"/>
                          <a:ea typeface="Calibri" pitchFamily="34" charset="-122"/>
                          <a:cs typeface="Calibri" pitchFamily="34" charset="-120"/>
                        </a:rPr>
                        <a:t>Region 3</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r" indent="0" marL="0">
                        <a:buNone/>
                      </a:pPr>
                      <a:r>
                        <a:rPr lang="en-US" sz="1600" b="1" dirty="0">
                          <a:solidFill>
                            <a:srgbClr val="2F6690"/>
                          </a:solidFill>
                          <a:latin typeface="Calibri" pitchFamily="34" charset="0"/>
                          <a:ea typeface="Calibri" pitchFamily="34" charset="-122"/>
                          <a:cs typeface="Calibri" pitchFamily="34" charset="-120"/>
                        </a:rPr>
                        <a:t>19.2</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r" indent="0" marL="0">
                        <a:buNone/>
                      </a:pPr>
                      <a:r>
                        <a:rPr lang="en-US" sz="1600" b="1" dirty="0">
                          <a:solidFill>
                            <a:srgbClr val="2F6690"/>
                          </a:solidFill>
                          <a:latin typeface="Calibri" pitchFamily="34" charset="0"/>
                          <a:ea typeface="Calibri" pitchFamily="34" charset="-122"/>
                          <a:cs typeface="Calibri" pitchFamily="34" charset="-120"/>
                        </a:rPr>
                        <a:t>29.8</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c>
                  <a:txBody>
                    <a:bodyPr/>
                    <a:lstStyle/>
                    <a:p>
                      <a:pPr algn="r" indent="0" marL="0">
                        <a:buNone/>
                      </a:pPr>
                      <a:r>
                        <a:rPr lang="en-US" sz="1600" b="1" dirty="0">
                          <a:solidFill>
                            <a:srgbClr val="2F6690"/>
                          </a:solidFill>
                          <a:latin typeface="Calibri" pitchFamily="34" charset="0"/>
                          <a:ea typeface="Calibri" pitchFamily="34" charset="-122"/>
                          <a:cs typeface="Calibri" pitchFamily="34" charset="-120"/>
                        </a:rPr>
                        <a:t>55%</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E6EEF5"/>
                    </a:solidFill>
                  </a:tcPr>
                </a:tc>
              </a:tr>
              <a:tr h="548640">
                <a:tc>
                  <a:txBody>
                    <a:bodyPr/>
                    <a:lstStyle/>
                    <a:p>
                      <a:pPr algn="l" indent="0" marL="0">
                        <a:buNone/>
                      </a:pPr>
                      <a:r>
                        <a:rPr lang="en-US" sz="1600" dirty="0">
                          <a:solidFill>
                            <a:srgbClr val="13294B"/>
                          </a:solidFill>
                          <a:latin typeface="Calibri" pitchFamily="34" charset="0"/>
                          <a:ea typeface="Calibri" pitchFamily="34" charset="-122"/>
                          <a:cs typeface="Calibri" pitchFamily="34" charset="-120"/>
                        </a:rPr>
                        <a:t>Region 4</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15.8</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16.4</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13294B"/>
                          </a:solidFill>
                          <a:latin typeface="Calibri" pitchFamily="34" charset="0"/>
                          <a:ea typeface="Calibri" pitchFamily="34" charset="-122"/>
                          <a:cs typeface="Calibri" pitchFamily="34" charset="-120"/>
                        </a:rPr>
                        <a:t>Region 5</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9.1</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8.7</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3294B"/>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13294B"/>
                          </a:solidFill>
                          <a:latin typeface="Calibri" pitchFamily="34" charset="0"/>
                          <a:ea typeface="Calibri" pitchFamily="34" charset="-122"/>
                          <a:cs typeface="Calibri" pitchFamily="34" charset="-120"/>
                        </a:rPr>
                        <a:t>Total</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2F5F8"/>
                    </a:solidFill>
                  </a:tcPr>
                </a:tc>
                <a:tc>
                  <a:txBody>
                    <a:bodyPr/>
                    <a:lstStyle/>
                    <a:p>
                      <a:pPr algn="r" indent="0" marL="0">
                        <a:buNone/>
                      </a:pPr>
                      <a:r>
                        <a:rPr lang="en-US" sz="1600" b="1" dirty="0">
                          <a:solidFill>
                            <a:srgbClr val="13294B"/>
                          </a:solidFill>
                          <a:latin typeface="Calibri" pitchFamily="34" charset="0"/>
                          <a:ea typeface="Calibri" pitchFamily="34" charset="-122"/>
                          <a:cs typeface="Calibri" pitchFamily="34" charset="-120"/>
                        </a:rPr>
                        <a:t>114.6</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2F5F8"/>
                    </a:solidFill>
                  </a:tcPr>
                </a:tc>
                <a:tc>
                  <a:txBody>
                    <a:bodyPr/>
                    <a:lstStyle/>
                    <a:p>
                      <a:pPr algn="r" indent="0" marL="0">
                        <a:buNone/>
                      </a:pPr>
                      <a:r>
                        <a:rPr lang="en-US" sz="1600" b="1" dirty="0">
                          <a:solidFill>
                            <a:srgbClr val="13294B"/>
                          </a:solidFill>
                          <a:latin typeface="Calibri" pitchFamily="34" charset="0"/>
                          <a:ea typeface="Calibri" pitchFamily="34" charset="-122"/>
                          <a:cs typeface="Calibri" pitchFamily="34" charset="-120"/>
                        </a:rPr>
                        <a:t>128.0</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2F5F8"/>
                    </a:solidFill>
                  </a:tcPr>
                </a:tc>
                <a:tc>
                  <a:txBody>
                    <a:bodyPr/>
                    <a:lstStyle/>
                    <a:p>
                      <a:pPr algn="r" indent="0" marL="0">
                        <a:buNone/>
                      </a:pPr>
                      <a:r>
                        <a:rPr lang="en-US" sz="1600" b="1" dirty="0">
                          <a:solidFill>
                            <a:srgbClr val="13294B"/>
                          </a:solidFill>
                          <a:latin typeface="Calibri" pitchFamily="34" charset="0"/>
                          <a:ea typeface="Calibri" pitchFamily="34" charset="-122"/>
                          <a:cs typeface="Calibri" pitchFamily="34" charset="-120"/>
                        </a:rPr>
                        <a:t>12%</a:t>
                      </a:r>
                      <a:endParaRPr lang="en-US" sz="1600" dirty="0">
                        <a:latin typeface="Calibri" charset="0"/>
                        <a:ea typeface="Calibri" charset="0"/>
                        <a:cs typeface="Calibri" charset="0"/>
                      </a:endParaRPr>
                    </a:p>
                  </a:txBody>
                  <a:tcPr marL="182880" marR="18288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F2F5F8"/>
                    </a:solidFill>
                  </a:tcPr>
                </a:tc>
              </a:tr>
            </a:tbl>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F6690"/>
                </a:solidFill>
                <a:latin typeface="Cambria" pitchFamily="34" charset="0"/>
                <a:ea typeface="Cambria" pitchFamily="34" charset="-122"/>
                <a:cs typeface="Cambria" pitchFamily="34" charset="-120"/>
              </a:rPr>
              <a:t>+55%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growth in Region 3, ten times the rate of any other region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09</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People, closing, and appendix</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Who's involved, what happens next, and the detail that supports the main story.</a:t>
            </a:r>
            <a:endParaRPr lang="en-US" sz="1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new structure puts one leader in charge of each customer segment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 design</a:t>
            </a:r>
            <a:endParaRPr lang="en-US" sz="1000" dirty="0"/>
          </a:p>
        </p:txBody>
      </p:sp>
      <p:sp>
        <p:nvSpPr>
          <p:cNvPr id="5" name="Shape 2"/>
          <p:cNvSpPr/>
          <p:nvPr/>
        </p:nvSpPr>
        <p:spPr>
          <a:xfrm>
            <a:off x="4815688" y="1691640"/>
            <a:ext cx="2560320" cy="868680"/>
          </a:xfrm>
          <a:prstGeom prst="roundRect">
            <a:avLst>
              <a:gd name="adj" fmla="val 8421"/>
            </a:avLst>
          </a:prstGeom>
          <a:solidFill>
            <a:srgbClr val="13294B"/>
          </a:solidFill>
          <a:ln/>
        </p:spPr>
      </p:sp>
      <p:sp>
        <p:nvSpPr>
          <p:cNvPr id="6" name="Text 3"/>
          <p:cNvSpPr txBox="1"/>
          <p:nvPr/>
        </p:nvSpPr>
        <p:spPr>
          <a:xfrm>
            <a:off x="4907128" y="1691640"/>
            <a:ext cx="23774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Chief Executive</a:t>
            </a:r>
            <a:endParaRPr lang="en-US" sz="1400" dirty="0"/>
          </a:p>
          <a:p>
            <a:pPr algn="ctr" indent="0" marL="0">
              <a:buNone/>
            </a:pPr>
            <a:r>
              <a:rPr lang="en-US" sz="1200" dirty="0">
                <a:solidFill>
                  <a:srgbClr val="BFC8D2"/>
                </a:solidFill>
                <a:latin typeface="Calibri" pitchFamily="34" charset="0"/>
                <a:ea typeface="Calibri" pitchFamily="34" charset="-122"/>
                <a:cs typeface="Calibri" pitchFamily="34" charset="-120"/>
              </a:rPr>
              <a:t>Name</a:t>
            </a:r>
            <a:endParaRPr lang="en-US" sz="1400" dirty="0"/>
          </a:p>
        </p:txBody>
      </p:sp>
      <p:sp>
        <p:nvSpPr>
          <p:cNvPr id="7" name="Shape 4"/>
          <p:cNvSpPr/>
          <p:nvPr/>
        </p:nvSpPr>
        <p:spPr>
          <a:xfrm>
            <a:off x="6095848" y="2560320"/>
            <a:ext cx="0" cy="320040"/>
          </a:xfrm>
          <a:prstGeom prst="line">
            <a:avLst/>
          </a:prstGeom>
          <a:noFill/>
          <a:ln w="19050">
            <a:solidFill>
              <a:srgbClr val="BFC8D2"/>
            </a:solidFill>
            <a:prstDash val="solid"/>
          </a:ln>
        </p:spPr>
      </p:sp>
      <p:sp>
        <p:nvSpPr>
          <p:cNvPr id="8" name="Shape 5"/>
          <p:cNvSpPr/>
          <p:nvPr/>
        </p:nvSpPr>
        <p:spPr>
          <a:xfrm>
            <a:off x="1828800" y="2880360"/>
            <a:ext cx="8534095" cy="0"/>
          </a:xfrm>
          <a:prstGeom prst="line">
            <a:avLst/>
          </a:prstGeom>
          <a:noFill/>
          <a:ln w="19050">
            <a:solidFill>
              <a:srgbClr val="BFC8D2"/>
            </a:solidFill>
            <a:prstDash val="solid"/>
          </a:ln>
        </p:spPr>
      </p:sp>
      <p:sp>
        <p:nvSpPr>
          <p:cNvPr id="9" name="Shape 6"/>
          <p:cNvSpPr/>
          <p:nvPr/>
        </p:nvSpPr>
        <p:spPr>
          <a:xfrm>
            <a:off x="1463040" y="2880360"/>
            <a:ext cx="0" cy="320040"/>
          </a:xfrm>
          <a:prstGeom prst="line">
            <a:avLst/>
          </a:prstGeom>
          <a:noFill/>
          <a:ln w="19050">
            <a:solidFill>
              <a:srgbClr val="BFC8D2"/>
            </a:solidFill>
            <a:prstDash val="solid"/>
          </a:ln>
        </p:spPr>
      </p:sp>
      <p:sp>
        <p:nvSpPr>
          <p:cNvPr id="10" name="Shape 7"/>
          <p:cNvSpPr/>
          <p:nvPr/>
        </p:nvSpPr>
        <p:spPr>
          <a:xfrm>
            <a:off x="548640" y="3200400"/>
            <a:ext cx="1874520" cy="868680"/>
          </a:xfrm>
          <a:prstGeom prst="roundRect">
            <a:avLst>
              <a:gd name="adj" fmla="val 8421"/>
            </a:avLst>
          </a:prstGeom>
          <a:solidFill>
            <a:srgbClr val="2F6690"/>
          </a:solidFill>
          <a:ln/>
        </p:spPr>
      </p:sp>
      <p:sp>
        <p:nvSpPr>
          <p:cNvPr id="11" name="Text 8"/>
          <p:cNvSpPr txBox="1"/>
          <p:nvPr/>
        </p:nvSpPr>
        <p:spPr>
          <a:xfrm>
            <a:off x="640080"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Segment A lead</a:t>
            </a:r>
            <a:endParaRPr lang="en-US" sz="1400" dirty="0"/>
          </a:p>
          <a:p>
            <a:pPr algn="ctr" indent="0" marL="0">
              <a:buNone/>
            </a:pPr>
            <a:r>
              <a:rPr lang="en-US" sz="1200" dirty="0">
                <a:solidFill>
                  <a:srgbClr val="DCE7F1"/>
                </a:solidFill>
                <a:latin typeface="Calibri" pitchFamily="34" charset="0"/>
                <a:ea typeface="Calibri" pitchFamily="34" charset="-122"/>
                <a:cs typeface="Calibri" pitchFamily="34" charset="-120"/>
              </a:rPr>
              <a:t>Name</a:t>
            </a:r>
            <a:endParaRPr lang="en-US" sz="1400" dirty="0"/>
          </a:p>
        </p:txBody>
      </p:sp>
      <p:sp>
        <p:nvSpPr>
          <p:cNvPr id="12" name="Shape 9"/>
          <p:cNvSpPr/>
          <p:nvPr/>
        </p:nvSpPr>
        <p:spPr>
          <a:xfrm>
            <a:off x="3685032" y="2880360"/>
            <a:ext cx="0" cy="320040"/>
          </a:xfrm>
          <a:prstGeom prst="line">
            <a:avLst/>
          </a:prstGeom>
          <a:noFill/>
          <a:ln w="19050">
            <a:solidFill>
              <a:srgbClr val="BFC8D2"/>
            </a:solidFill>
            <a:prstDash val="solid"/>
          </a:ln>
        </p:spPr>
      </p:sp>
      <p:sp>
        <p:nvSpPr>
          <p:cNvPr id="13" name="Shape 10"/>
          <p:cNvSpPr/>
          <p:nvPr/>
        </p:nvSpPr>
        <p:spPr>
          <a:xfrm>
            <a:off x="2770632" y="3200400"/>
            <a:ext cx="1874520" cy="868680"/>
          </a:xfrm>
          <a:prstGeom prst="roundRect">
            <a:avLst>
              <a:gd name="adj" fmla="val 8421"/>
            </a:avLst>
          </a:prstGeom>
          <a:solidFill>
            <a:srgbClr val="2F6690"/>
          </a:solidFill>
          <a:ln/>
        </p:spPr>
      </p:sp>
      <p:sp>
        <p:nvSpPr>
          <p:cNvPr id="14" name="Text 11"/>
          <p:cNvSpPr txBox="1"/>
          <p:nvPr/>
        </p:nvSpPr>
        <p:spPr>
          <a:xfrm>
            <a:off x="2862072"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Segment B lead</a:t>
            </a:r>
            <a:endParaRPr lang="en-US" sz="1400" dirty="0"/>
          </a:p>
          <a:p>
            <a:pPr algn="ctr" indent="0" marL="0">
              <a:buNone/>
            </a:pPr>
            <a:r>
              <a:rPr lang="en-US" sz="1200" dirty="0">
                <a:solidFill>
                  <a:srgbClr val="DCE7F1"/>
                </a:solidFill>
                <a:latin typeface="Calibri" pitchFamily="34" charset="0"/>
                <a:ea typeface="Calibri" pitchFamily="34" charset="-122"/>
                <a:cs typeface="Calibri" pitchFamily="34" charset="-120"/>
              </a:rPr>
              <a:t>Name</a:t>
            </a:r>
            <a:endParaRPr lang="en-US" sz="1400" dirty="0"/>
          </a:p>
        </p:txBody>
      </p:sp>
      <p:sp>
        <p:nvSpPr>
          <p:cNvPr id="15" name="Shape 12"/>
          <p:cNvSpPr/>
          <p:nvPr/>
        </p:nvSpPr>
        <p:spPr>
          <a:xfrm>
            <a:off x="5907024" y="2880360"/>
            <a:ext cx="0" cy="320040"/>
          </a:xfrm>
          <a:prstGeom prst="line">
            <a:avLst/>
          </a:prstGeom>
          <a:noFill/>
          <a:ln w="19050">
            <a:solidFill>
              <a:srgbClr val="BFC8D2"/>
            </a:solidFill>
            <a:prstDash val="solid"/>
          </a:ln>
        </p:spPr>
      </p:sp>
      <p:sp>
        <p:nvSpPr>
          <p:cNvPr id="16" name="Shape 13"/>
          <p:cNvSpPr/>
          <p:nvPr/>
        </p:nvSpPr>
        <p:spPr>
          <a:xfrm>
            <a:off x="4992624" y="3200400"/>
            <a:ext cx="1874520" cy="868680"/>
          </a:xfrm>
          <a:prstGeom prst="roundRect">
            <a:avLst>
              <a:gd name="adj" fmla="val 8421"/>
            </a:avLst>
          </a:prstGeom>
          <a:solidFill>
            <a:srgbClr val="2F6690"/>
          </a:solidFill>
          <a:ln/>
        </p:spPr>
      </p:sp>
      <p:sp>
        <p:nvSpPr>
          <p:cNvPr id="17" name="Text 14"/>
          <p:cNvSpPr txBox="1"/>
          <p:nvPr/>
        </p:nvSpPr>
        <p:spPr>
          <a:xfrm>
            <a:off x="5084064"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Segment C lead</a:t>
            </a:r>
            <a:endParaRPr lang="en-US" sz="1400" dirty="0"/>
          </a:p>
          <a:p>
            <a:pPr algn="ctr" indent="0" marL="0">
              <a:buNone/>
            </a:pPr>
            <a:r>
              <a:rPr lang="en-US" sz="1200" dirty="0">
                <a:solidFill>
                  <a:srgbClr val="DCE7F1"/>
                </a:solidFill>
                <a:latin typeface="Calibri" pitchFamily="34" charset="0"/>
                <a:ea typeface="Calibri" pitchFamily="34" charset="-122"/>
                <a:cs typeface="Calibri" pitchFamily="34" charset="-120"/>
              </a:rPr>
              <a:t>Name</a:t>
            </a:r>
            <a:endParaRPr lang="en-US" sz="1400" dirty="0"/>
          </a:p>
        </p:txBody>
      </p:sp>
      <p:sp>
        <p:nvSpPr>
          <p:cNvPr id="18" name="Shape 15"/>
          <p:cNvSpPr/>
          <p:nvPr/>
        </p:nvSpPr>
        <p:spPr>
          <a:xfrm>
            <a:off x="8129016" y="2880360"/>
            <a:ext cx="0" cy="320040"/>
          </a:xfrm>
          <a:prstGeom prst="line">
            <a:avLst/>
          </a:prstGeom>
          <a:noFill/>
          <a:ln w="19050">
            <a:solidFill>
              <a:srgbClr val="BFC8D2"/>
            </a:solidFill>
            <a:prstDash val="solid"/>
          </a:ln>
        </p:spPr>
      </p:sp>
      <p:sp>
        <p:nvSpPr>
          <p:cNvPr id="19" name="Shape 16"/>
          <p:cNvSpPr/>
          <p:nvPr/>
        </p:nvSpPr>
        <p:spPr>
          <a:xfrm>
            <a:off x="7214616" y="3200400"/>
            <a:ext cx="1874520" cy="868680"/>
          </a:xfrm>
          <a:prstGeom prst="roundRect">
            <a:avLst>
              <a:gd name="adj" fmla="val 8421"/>
            </a:avLst>
          </a:prstGeom>
          <a:solidFill>
            <a:srgbClr val="13294B"/>
          </a:solidFill>
          <a:ln/>
        </p:spPr>
      </p:sp>
      <p:sp>
        <p:nvSpPr>
          <p:cNvPr id="20" name="Text 17"/>
          <p:cNvSpPr txBox="1"/>
          <p:nvPr/>
        </p:nvSpPr>
        <p:spPr>
          <a:xfrm>
            <a:off x="7306056"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Operations lead</a:t>
            </a:r>
            <a:endParaRPr lang="en-US" sz="1400" dirty="0"/>
          </a:p>
          <a:p>
            <a:pPr algn="ctr" indent="0" marL="0">
              <a:buNone/>
            </a:pPr>
            <a:r>
              <a:rPr lang="en-US" sz="1200" dirty="0">
                <a:solidFill>
                  <a:srgbClr val="BFC8D2"/>
                </a:solidFill>
                <a:latin typeface="Calibri" pitchFamily="34" charset="0"/>
                <a:ea typeface="Calibri" pitchFamily="34" charset="-122"/>
                <a:cs typeface="Calibri" pitchFamily="34" charset="-120"/>
              </a:rPr>
              <a:t>Name</a:t>
            </a:r>
            <a:endParaRPr lang="en-US" sz="1400" dirty="0"/>
          </a:p>
        </p:txBody>
      </p:sp>
      <p:sp>
        <p:nvSpPr>
          <p:cNvPr id="21" name="Shape 18"/>
          <p:cNvSpPr/>
          <p:nvPr/>
        </p:nvSpPr>
        <p:spPr>
          <a:xfrm>
            <a:off x="10351008" y="2880360"/>
            <a:ext cx="0" cy="320040"/>
          </a:xfrm>
          <a:prstGeom prst="line">
            <a:avLst/>
          </a:prstGeom>
          <a:noFill/>
          <a:ln w="19050">
            <a:solidFill>
              <a:srgbClr val="BFC8D2"/>
            </a:solidFill>
            <a:prstDash val="solid"/>
          </a:ln>
        </p:spPr>
      </p:sp>
      <p:sp>
        <p:nvSpPr>
          <p:cNvPr id="22" name="Shape 19"/>
          <p:cNvSpPr/>
          <p:nvPr/>
        </p:nvSpPr>
        <p:spPr>
          <a:xfrm>
            <a:off x="9436608" y="3200400"/>
            <a:ext cx="1874520" cy="868680"/>
          </a:xfrm>
          <a:prstGeom prst="roundRect">
            <a:avLst>
              <a:gd name="adj" fmla="val 8421"/>
            </a:avLst>
          </a:prstGeom>
          <a:solidFill>
            <a:srgbClr val="13294B"/>
          </a:solidFill>
          <a:ln/>
        </p:spPr>
      </p:sp>
      <p:sp>
        <p:nvSpPr>
          <p:cNvPr id="23" name="Text 20"/>
          <p:cNvSpPr txBox="1"/>
          <p:nvPr/>
        </p:nvSpPr>
        <p:spPr>
          <a:xfrm>
            <a:off x="9528048"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Finance lead</a:t>
            </a:r>
            <a:endParaRPr lang="en-US" sz="1400" dirty="0"/>
          </a:p>
          <a:p>
            <a:pPr algn="ctr" indent="0" marL="0">
              <a:buNone/>
            </a:pPr>
            <a:r>
              <a:rPr lang="en-US" sz="1200" dirty="0">
                <a:solidFill>
                  <a:srgbClr val="BFC8D2"/>
                </a:solidFill>
                <a:latin typeface="Calibri" pitchFamily="34" charset="0"/>
                <a:ea typeface="Calibri" pitchFamily="34" charset="-122"/>
                <a:cs typeface="Calibri" pitchFamily="34" charset="-120"/>
              </a:rPr>
              <a:t>Name</a:t>
            </a:r>
            <a:endParaRPr lang="en-US" sz="1400" dirty="0"/>
          </a:p>
        </p:txBody>
      </p:sp>
      <p:sp>
        <p:nvSpPr>
          <p:cNvPr id="24" name="Shape 21"/>
          <p:cNvSpPr/>
          <p:nvPr/>
        </p:nvSpPr>
        <p:spPr>
          <a:xfrm>
            <a:off x="1463040" y="4069080"/>
            <a:ext cx="0" cy="274320"/>
          </a:xfrm>
          <a:prstGeom prst="line">
            <a:avLst/>
          </a:prstGeom>
          <a:noFill/>
          <a:ln w="19050">
            <a:solidFill>
              <a:srgbClr val="BFC8D2"/>
            </a:solidFill>
            <a:prstDash val="solid"/>
          </a:ln>
        </p:spPr>
      </p:sp>
      <p:sp>
        <p:nvSpPr>
          <p:cNvPr id="25" name="Shape 22"/>
          <p:cNvSpPr/>
          <p:nvPr/>
        </p:nvSpPr>
        <p:spPr>
          <a:xfrm>
            <a:off x="640080" y="4343400"/>
            <a:ext cx="1691640" cy="502920"/>
          </a:xfrm>
          <a:prstGeom prst="roundRect">
            <a:avLst>
              <a:gd name="adj" fmla="val 14545"/>
            </a:avLst>
          </a:prstGeom>
          <a:solidFill>
            <a:srgbClr val="F2F5F8"/>
          </a:solidFill>
          <a:ln/>
        </p:spPr>
      </p:sp>
      <p:sp>
        <p:nvSpPr>
          <p:cNvPr id="26" name="Text 23"/>
          <p:cNvSpPr txBox="1"/>
          <p:nvPr/>
        </p:nvSpPr>
        <p:spPr>
          <a:xfrm>
            <a:off x="640080" y="434340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1</a:t>
            </a:r>
            <a:endParaRPr lang="en-US" sz="1300" dirty="0"/>
          </a:p>
        </p:txBody>
      </p:sp>
      <p:sp>
        <p:nvSpPr>
          <p:cNvPr id="27" name="Shape 24"/>
          <p:cNvSpPr/>
          <p:nvPr/>
        </p:nvSpPr>
        <p:spPr>
          <a:xfrm>
            <a:off x="640080" y="4983480"/>
            <a:ext cx="1691640" cy="502920"/>
          </a:xfrm>
          <a:prstGeom prst="roundRect">
            <a:avLst>
              <a:gd name="adj" fmla="val 14545"/>
            </a:avLst>
          </a:prstGeom>
          <a:solidFill>
            <a:srgbClr val="F2F5F8"/>
          </a:solidFill>
          <a:ln/>
        </p:spPr>
      </p:sp>
      <p:sp>
        <p:nvSpPr>
          <p:cNvPr id="28" name="Text 25"/>
          <p:cNvSpPr txBox="1"/>
          <p:nvPr/>
        </p:nvSpPr>
        <p:spPr>
          <a:xfrm>
            <a:off x="640080" y="498348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2</a:t>
            </a:r>
            <a:endParaRPr lang="en-US" sz="1300" dirty="0"/>
          </a:p>
        </p:txBody>
      </p:sp>
      <p:sp>
        <p:nvSpPr>
          <p:cNvPr id="29" name="Shape 26"/>
          <p:cNvSpPr/>
          <p:nvPr/>
        </p:nvSpPr>
        <p:spPr>
          <a:xfrm>
            <a:off x="3685032" y="4069080"/>
            <a:ext cx="0" cy="274320"/>
          </a:xfrm>
          <a:prstGeom prst="line">
            <a:avLst/>
          </a:prstGeom>
          <a:noFill/>
          <a:ln w="19050">
            <a:solidFill>
              <a:srgbClr val="BFC8D2"/>
            </a:solidFill>
            <a:prstDash val="solid"/>
          </a:ln>
        </p:spPr>
      </p:sp>
      <p:sp>
        <p:nvSpPr>
          <p:cNvPr id="30" name="Shape 27"/>
          <p:cNvSpPr/>
          <p:nvPr/>
        </p:nvSpPr>
        <p:spPr>
          <a:xfrm>
            <a:off x="2862072" y="4343400"/>
            <a:ext cx="1691640" cy="502920"/>
          </a:xfrm>
          <a:prstGeom prst="roundRect">
            <a:avLst>
              <a:gd name="adj" fmla="val 14545"/>
            </a:avLst>
          </a:prstGeom>
          <a:solidFill>
            <a:srgbClr val="F2F5F8"/>
          </a:solidFill>
          <a:ln/>
        </p:spPr>
      </p:sp>
      <p:sp>
        <p:nvSpPr>
          <p:cNvPr id="31" name="Text 28"/>
          <p:cNvSpPr txBox="1"/>
          <p:nvPr/>
        </p:nvSpPr>
        <p:spPr>
          <a:xfrm>
            <a:off x="2862072" y="434340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1</a:t>
            </a:r>
            <a:endParaRPr lang="en-US" sz="1300" dirty="0"/>
          </a:p>
        </p:txBody>
      </p:sp>
      <p:sp>
        <p:nvSpPr>
          <p:cNvPr id="32" name="Shape 29"/>
          <p:cNvSpPr/>
          <p:nvPr/>
        </p:nvSpPr>
        <p:spPr>
          <a:xfrm>
            <a:off x="2862072" y="4983480"/>
            <a:ext cx="1691640" cy="502920"/>
          </a:xfrm>
          <a:prstGeom prst="roundRect">
            <a:avLst>
              <a:gd name="adj" fmla="val 14545"/>
            </a:avLst>
          </a:prstGeom>
          <a:solidFill>
            <a:srgbClr val="F2F5F8"/>
          </a:solidFill>
          <a:ln/>
        </p:spPr>
      </p:sp>
      <p:sp>
        <p:nvSpPr>
          <p:cNvPr id="33" name="Text 30"/>
          <p:cNvSpPr txBox="1"/>
          <p:nvPr/>
        </p:nvSpPr>
        <p:spPr>
          <a:xfrm>
            <a:off x="2862072" y="498348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2</a:t>
            </a:r>
            <a:endParaRPr lang="en-US" sz="1300" dirty="0"/>
          </a:p>
        </p:txBody>
      </p:sp>
      <p:sp>
        <p:nvSpPr>
          <p:cNvPr id="34" name="Shape 31"/>
          <p:cNvSpPr/>
          <p:nvPr/>
        </p:nvSpPr>
        <p:spPr>
          <a:xfrm>
            <a:off x="5907024" y="4069080"/>
            <a:ext cx="0" cy="274320"/>
          </a:xfrm>
          <a:prstGeom prst="line">
            <a:avLst/>
          </a:prstGeom>
          <a:noFill/>
          <a:ln w="19050">
            <a:solidFill>
              <a:srgbClr val="BFC8D2"/>
            </a:solidFill>
            <a:prstDash val="solid"/>
          </a:ln>
        </p:spPr>
      </p:sp>
      <p:sp>
        <p:nvSpPr>
          <p:cNvPr id="35" name="Shape 32"/>
          <p:cNvSpPr/>
          <p:nvPr/>
        </p:nvSpPr>
        <p:spPr>
          <a:xfrm>
            <a:off x="5084064" y="4343400"/>
            <a:ext cx="1691640" cy="502920"/>
          </a:xfrm>
          <a:prstGeom prst="roundRect">
            <a:avLst>
              <a:gd name="adj" fmla="val 14545"/>
            </a:avLst>
          </a:prstGeom>
          <a:solidFill>
            <a:srgbClr val="F2F5F8"/>
          </a:solidFill>
          <a:ln/>
        </p:spPr>
      </p:sp>
      <p:sp>
        <p:nvSpPr>
          <p:cNvPr id="36" name="Text 33"/>
          <p:cNvSpPr txBox="1"/>
          <p:nvPr/>
        </p:nvSpPr>
        <p:spPr>
          <a:xfrm>
            <a:off x="5084064" y="434340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1</a:t>
            </a:r>
            <a:endParaRPr lang="en-US" sz="1300" dirty="0"/>
          </a:p>
        </p:txBody>
      </p:sp>
      <p:sp>
        <p:nvSpPr>
          <p:cNvPr id="37" name="Shape 34"/>
          <p:cNvSpPr/>
          <p:nvPr/>
        </p:nvSpPr>
        <p:spPr>
          <a:xfrm>
            <a:off x="5084064" y="4983480"/>
            <a:ext cx="1691640" cy="502920"/>
          </a:xfrm>
          <a:prstGeom prst="roundRect">
            <a:avLst>
              <a:gd name="adj" fmla="val 14545"/>
            </a:avLst>
          </a:prstGeom>
          <a:solidFill>
            <a:srgbClr val="F2F5F8"/>
          </a:solidFill>
          <a:ln/>
        </p:spPr>
      </p:sp>
      <p:sp>
        <p:nvSpPr>
          <p:cNvPr id="38" name="Text 35"/>
          <p:cNvSpPr txBox="1"/>
          <p:nvPr/>
        </p:nvSpPr>
        <p:spPr>
          <a:xfrm>
            <a:off x="5084064" y="4983480"/>
            <a:ext cx="1691640" cy="502920"/>
          </a:xfrm>
          <a:prstGeom prst="rect">
            <a:avLst/>
          </a:prstGeom>
          <a:noFill/>
          <a:ln/>
        </p:spPr>
        <p:txBody>
          <a:bodyPr wrap="square" lIns="0" tIns="0" rIns="0" bIns="0" rtlCol="0" anchor="ctr"/>
          <a:lstStyle/>
          <a:p>
            <a:pPr algn="ctr" indent="0" marL="0">
              <a:buNone/>
            </a:pPr>
            <a:r>
              <a:rPr lang="en-US" sz="1300" dirty="0">
                <a:solidFill>
                  <a:srgbClr val="13294B"/>
                </a:solidFill>
                <a:latin typeface="Calibri" pitchFamily="34" charset="0"/>
                <a:ea typeface="Calibri" pitchFamily="34" charset="-122"/>
                <a:cs typeface="Calibri" pitchFamily="34" charset="-120"/>
              </a:rPr>
              <a:t>Team 2</a:t>
            </a:r>
            <a:endParaRPr lang="en-US" sz="1300" dirty="0"/>
          </a:p>
        </p:txBody>
      </p:sp>
      <p:sp>
        <p:nvSpPr>
          <p:cNvPr id="39" name="Shape 36"/>
          <p:cNvSpPr/>
          <p:nvPr/>
        </p:nvSpPr>
        <p:spPr>
          <a:xfrm>
            <a:off x="9098280" y="5577840"/>
            <a:ext cx="274320" cy="228600"/>
          </a:xfrm>
          <a:prstGeom prst="rect">
            <a:avLst>
              <a:gd name="adj" fmla="val 32000"/>
            </a:avLst>
          </a:prstGeom>
          <a:solidFill>
            <a:srgbClr val="2F6690"/>
          </a:solidFill>
          <a:ln/>
        </p:spPr>
      </p:sp>
      <p:sp>
        <p:nvSpPr>
          <p:cNvPr id="40" name="Text 37"/>
          <p:cNvSpPr txBox="1"/>
          <p:nvPr/>
        </p:nvSpPr>
        <p:spPr>
          <a:xfrm>
            <a:off x="9464040" y="5550408"/>
            <a:ext cx="1828800" cy="274320"/>
          </a:xfrm>
          <a:prstGeom prst="rect">
            <a:avLst/>
          </a:prstGeom>
          <a:noFill/>
          <a:ln/>
        </p:spPr>
        <p:txBody>
          <a:bodyPr wrap="square" lIns="0" tIns="0" rIns="0" bIns="0" rtlCol="0" anchor="t"/>
          <a:lstStyle/>
          <a:p>
            <a:pPr indent="0" marL="0">
              <a:buNone/>
            </a:pPr>
            <a:r>
              <a:rPr lang="en-US" sz="1200" dirty="0">
                <a:solidFill>
                  <a:srgbClr val="4A5868"/>
                </a:solidFill>
                <a:latin typeface="Calibri" pitchFamily="34" charset="0"/>
                <a:ea typeface="Calibri" pitchFamily="34" charset="-122"/>
                <a:cs typeface="Calibri" pitchFamily="34" charset="-120"/>
              </a:rPr>
              <a:t>New role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five-person team with experience in every part of the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project team</a:t>
            </a:r>
            <a:endParaRPr lang="en-US" sz="1000" dirty="0"/>
          </a:p>
        </p:txBody>
      </p:sp>
      <p:sp>
        <p:nvSpPr>
          <p:cNvPr id="5" name="Shape 2"/>
          <p:cNvSpPr/>
          <p:nvPr/>
        </p:nvSpPr>
        <p:spPr>
          <a:xfrm>
            <a:off x="822960" y="1828800"/>
            <a:ext cx="1463040" cy="1463040"/>
          </a:xfrm>
          <a:prstGeom prst="ellipse">
            <a:avLst/>
          </a:prstGeom>
          <a:solidFill>
            <a:srgbClr val="2F6690"/>
          </a:solidFill>
          <a:ln/>
        </p:spPr>
      </p:sp>
      <p:sp>
        <p:nvSpPr>
          <p:cNvPr id="6" name="Text 3"/>
          <p:cNvSpPr txBox="1"/>
          <p:nvPr/>
        </p:nvSpPr>
        <p:spPr>
          <a:xfrm>
            <a:off x="822960"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AB</a:t>
            </a:r>
            <a:endParaRPr lang="en-US" sz="3000" dirty="0"/>
          </a:p>
        </p:txBody>
      </p:sp>
      <p:sp>
        <p:nvSpPr>
          <p:cNvPr id="7" name="Text 4"/>
          <p:cNvSpPr txBox="1"/>
          <p:nvPr/>
        </p:nvSpPr>
        <p:spPr>
          <a:xfrm>
            <a:off x="548640" y="3520440"/>
            <a:ext cx="2011680" cy="36576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Name Surname</a:t>
            </a:r>
            <a:endParaRPr lang="en-US" sz="1600" dirty="0"/>
          </a:p>
        </p:txBody>
      </p:sp>
      <p:sp>
        <p:nvSpPr>
          <p:cNvPr id="8" name="Text 5"/>
          <p:cNvSpPr txBox="1"/>
          <p:nvPr/>
        </p:nvSpPr>
        <p:spPr>
          <a:xfrm>
            <a:off x="548640" y="3886200"/>
            <a:ext cx="2011680" cy="365760"/>
          </a:xfrm>
          <a:prstGeom prst="rect">
            <a:avLst/>
          </a:prstGeom>
          <a:noFill/>
          <a:ln/>
        </p:spPr>
        <p:txBody>
          <a:bodyPr wrap="square" lIns="0" tIns="0" rIns="0" bIns="0" rtlCol="0" anchor="t"/>
          <a:lstStyle/>
          <a:p>
            <a:pPr algn="ctr" indent="0" marL="0">
              <a:buNone/>
            </a:pPr>
            <a:r>
              <a:rPr lang="en-US" sz="1400" b="1" dirty="0">
                <a:solidFill>
                  <a:srgbClr val="2F6690"/>
                </a:solidFill>
                <a:latin typeface="Calibri" pitchFamily="34" charset="0"/>
                <a:ea typeface="Calibri" pitchFamily="34" charset="-122"/>
                <a:cs typeface="Calibri" pitchFamily="34" charset="-120"/>
              </a:rPr>
              <a:t>Project lead</a:t>
            </a:r>
            <a:endParaRPr lang="en-US" sz="1400" dirty="0"/>
          </a:p>
        </p:txBody>
      </p:sp>
      <p:sp>
        <p:nvSpPr>
          <p:cNvPr id="9" name="Text 6"/>
          <p:cNvSpPr txBox="1"/>
          <p:nvPr/>
        </p:nvSpPr>
        <p:spPr>
          <a:xfrm>
            <a:off x="548640" y="4297680"/>
            <a:ext cx="2011680" cy="822960"/>
          </a:xfrm>
          <a:prstGeom prst="rect">
            <a:avLst/>
          </a:prstGeom>
          <a:noFill/>
          <a:ln/>
        </p:spPr>
        <p:txBody>
          <a:bodyPr wrap="square" lIns="0" tIns="0" rIns="0" bIns="0" rtlCol="0" anchor="t"/>
          <a:lstStyle/>
          <a:p>
            <a:pPr algn="ctr" indent="0" marL="0">
              <a:buNone/>
            </a:pPr>
            <a:r>
              <a:rPr lang="en-US" sz="1300" dirty="0">
                <a:solidFill>
                  <a:srgbClr val="4A5868"/>
                </a:solidFill>
                <a:latin typeface="Calibri" pitchFamily="34" charset="0"/>
                <a:ea typeface="Calibri" pitchFamily="34" charset="-122"/>
                <a:cs typeface="Calibri" pitchFamily="34" charset="-120"/>
              </a:rPr>
              <a:t>Led two similar programs</a:t>
            </a:r>
            <a:endParaRPr lang="en-US" sz="1300" dirty="0"/>
          </a:p>
        </p:txBody>
      </p:sp>
      <p:sp>
        <p:nvSpPr>
          <p:cNvPr id="10" name="Shape 7"/>
          <p:cNvSpPr/>
          <p:nvPr/>
        </p:nvSpPr>
        <p:spPr>
          <a:xfrm>
            <a:off x="3090672" y="1828800"/>
            <a:ext cx="1463040" cy="1463040"/>
          </a:xfrm>
          <a:prstGeom prst="ellipse">
            <a:avLst/>
          </a:prstGeom>
          <a:solidFill>
            <a:srgbClr val="13294B"/>
          </a:solidFill>
          <a:ln/>
        </p:spPr>
      </p:sp>
      <p:sp>
        <p:nvSpPr>
          <p:cNvPr id="11" name="Text 8"/>
          <p:cNvSpPr txBox="1"/>
          <p:nvPr/>
        </p:nvSpPr>
        <p:spPr>
          <a:xfrm>
            <a:off x="3090672"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CD</a:t>
            </a:r>
            <a:endParaRPr lang="en-US" sz="3000" dirty="0"/>
          </a:p>
        </p:txBody>
      </p:sp>
      <p:sp>
        <p:nvSpPr>
          <p:cNvPr id="12" name="Text 9"/>
          <p:cNvSpPr txBox="1"/>
          <p:nvPr/>
        </p:nvSpPr>
        <p:spPr>
          <a:xfrm>
            <a:off x="2816352" y="3520440"/>
            <a:ext cx="2011680" cy="36576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Name Surname</a:t>
            </a:r>
            <a:endParaRPr lang="en-US" sz="1600" dirty="0"/>
          </a:p>
        </p:txBody>
      </p:sp>
      <p:sp>
        <p:nvSpPr>
          <p:cNvPr id="13" name="Text 10"/>
          <p:cNvSpPr txBox="1"/>
          <p:nvPr/>
        </p:nvSpPr>
        <p:spPr>
          <a:xfrm>
            <a:off x="2816352" y="3886200"/>
            <a:ext cx="2011680" cy="365760"/>
          </a:xfrm>
          <a:prstGeom prst="rect">
            <a:avLst/>
          </a:prstGeom>
          <a:noFill/>
          <a:ln/>
        </p:spPr>
        <p:txBody>
          <a:bodyPr wrap="square" lIns="0" tIns="0" rIns="0" bIns="0" rtlCol="0" anchor="t"/>
          <a:lstStyle/>
          <a:p>
            <a:pPr algn="ctr" indent="0" marL="0">
              <a:buNone/>
            </a:pPr>
            <a:r>
              <a:rPr lang="en-US" sz="1400" b="1" dirty="0">
                <a:solidFill>
                  <a:srgbClr val="2F6690"/>
                </a:solidFill>
                <a:latin typeface="Calibri" pitchFamily="34" charset="0"/>
                <a:ea typeface="Calibri" pitchFamily="34" charset="-122"/>
                <a:cs typeface="Calibri" pitchFamily="34" charset="-120"/>
              </a:rPr>
              <a:t>Analytics</a:t>
            </a:r>
            <a:endParaRPr lang="en-US" sz="1400" dirty="0"/>
          </a:p>
        </p:txBody>
      </p:sp>
      <p:sp>
        <p:nvSpPr>
          <p:cNvPr id="14" name="Text 11"/>
          <p:cNvSpPr txBox="1"/>
          <p:nvPr/>
        </p:nvSpPr>
        <p:spPr>
          <a:xfrm>
            <a:off x="2816352" y="4297680"/>
            <a:ext cx="2011680" cy="822960"/>
          </a:xfrm>
          <a:prstGeom prst="rect">
            <a:avLst/>
          </a:prstGeom>
          <a:noFill/>
          <a:ln/>
        </p:spPr>
        <p:txBody>
          <a:bodyPr wrap="square" lIns="0" tIns="0" rIns="0" bIns="0" rtlCol="0" anchor="t"/>
          <a:lstStyle/>
          <a:p>
            <a:pPr algn="ctr" indent="0" marL="0">
              <a:buNone/>
            </a:pPr>
            <a:r>
              <a:rPr lang="en-US" sz="1300" dirty="0">
                <a:solidFill>
                  <a:srgbClr val="4A5868"/>
                </a:solidFill>
                <a:latin typeface="Calibri" pitchFamily="34" charset="0"/>
                <a:ea typeface="Calibri" pitchFamily="34" charset="-122"/>
                <a:cs typeface="Calibri" pitchFamily="34" charset="-120"/>
              </a:rPr>
              <a:t>Built the cost model</a:t>
            </a:r>
            <a:endParaRPr lang="en-US" sz="1300" dirty="0"/>
          </a:p>
        </p:txBody>
      </p:sp>
      <p:sp>
        <p:nvSpPr>
          <p:cNvPr id="15" name="Shape 12"/>
          <p:cNvSpPr/>
          <p:nvPr/>
        </p:nvSpPr>
        <p:spPr>
          <a:xfrm>
            <a:off x="5358384" y="1828800"/>
            <a:ext cx="1463040" cy="1463040"/>
          </a:xfrm>
          <a:prstGeom prst="ellipse">
            <a:avLst/>
          </a:prstGeom>
          <a:solidFill>
            <a:srgbClr val="13294B"/>
          </a:solidFill>
          <a:ln/>
        </p:spPr>
      </p:sp>
      <p:sp>
        <p:nvSpPr>
          <p:cNvPr id="16" name="Text 13"/>
          <p:cNvSpPr txBox="1"/>
          <p:nvPr/>
        </p:nvSpPr>
        <p:spPr>
          <a:xfrm>
            <a:off x="5358384"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EF</a:t>
            </a:r>
            <a:endParaRPr lang="en-US" sz="3000" dirty="0"/>
          </a:p>
        </p:txBody>
      </p:sp>
      <p:sp>
        <p:nvSpPr>
          <p:cNvPr id="17" name="Text 14"/>
          <p:cNvSpPr txBox="1"/>
          <p:nvPr/>
        </p:nvSpPr>
        <p:spPr>
          <a:xfrm>
            <a:off x="5084064" y="3520440"/>
            <a:ext cx="2011680" cy="36576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Name Surname</a:t>
            </a:r>
            <a:endParaRPr lang="en-US" sz="1600" dirty="0"/>
          </a:p>
        </p:txBody>
      </p:sp>
      <p:sp>
        <p:nvSpPr>
          <p:cNvPr id="18" name="Text 15"/>
          <p:cNvSpPr txBox="1"/>
          <p:nvPr/>
        </p:nvSpPr>
        <p:spPr>
          <a:xfrm>
            <a:off x="5084064" y="3886200"/>
            <a:ext cx="2011680" cy="365760"/>
          </a:xfrm>
          <a:prstGeom prst="rect">
            <a:avLst/>
          </a:prstGeom>
          <a:noFill/>
          <a:ln/>
        </p:spPr>
        <p:txBody>
          <a:bodyPr wrap="square" lIns="0" tIns="0" rIns="0" bIns="0" rtlCol="0" anchor="t"/>
          <a:lstStyle/>
          <a:p>
            <a:pPr algn="ctr" indent="0" marL="0">
              <a:buNone/>
            </a:pPr>
            <a:r>
              <a:rPr lang="en-US" sz="1400" b="1" dirty="0">
                <a:solidFill>
                  <a:srgbClr val="2F6690"/>
                </a:solidFill>
                <a:latin typeface="Calibri" pitchFamily="34" charset="0"/>
                <a:ea typeface="Calibri" pitchFamily="34" charset="-122"/>
                <a:cs typeface="Calibri" pitchFamily="34" charset="-120"/>
              </a:rPr>
              <a:t>Operations</a:t>
            </a:r>
            <a:endParaRPr lang="en-US" sz="1400" dirty="0"/>
          </a:p>
        </p:txBody>
      </p:sp>
      <p:sp>
        <p:nvSpPr>
          <p:cNvPr id="19" name="Text 16"/>
          <p:cNvSpPr txBox="1"/>
          <p:nvPr/>
        </p:nvSpPr>
        <p:spPr>
          <a:xfrm>
            <a:off x="5084064" y="4297680"/>
            <a:ext cx="2011680" cy="822960"/>
          </a:xfrm>
          <a:prstGeom prst="rect">
            <a:avLst/>
          </a:prstGeom>
          <a:noFill/>
          <a:ln/>
        </p:spPr>
        <p:txBody>
          <a:bodyPr wrap="square" lIns="0" tIns="0" rIns="0" bIns="0" rtlCol="0" anchor="t"/>
          <a:lstStyle/>
          <a:p>
            <a:pPr algn="ctr" indent="0" marL="0">
              <a:buNone/>
            </a:pPr>
            <a:r>
              <a:rPr lang="en-US" sz="1300" dirty="0">
                <a:solidFill>
                  <a:srgbClr val="4A5868"/>
                </a:solidFill>
                <a:latin typeface="Calibri" pitchFamily="34" charset="0"/>
                <a:ea typeface="Calibri" pitchFamily="34" charset="-122"/>
                <a:cs typeface="Calibri" pitchFamily="34" charset="-120"/>
              </a:rPr>
              <a:t>Ran the pilot sites</a:t>
            </a:r>
            <a:endParaRPr lang="en-US" sz="1300" dirty="0"/>
          </a:p>
        </p:txBody>
      </p:sp>
      <p:sp>
        <p:nvSpPr>
          <p:cNvPr id="20" name="Shape 17"/>
          <p:cNvSpPr/>
          <p:nvPr/>
        </p:nvSpPr>
        <p:spPr>
          <a:xfrm>
            <a:off x="7626096" y="1828800"/>
            <a:ext cx="1463040" cy="1463040"/>
          </a:xfrm>
          <a:prstGeom prst="ellipse">
            <a:avLst/>
          </a:prstGeom>
          <a:solidFill>
            <a:srgbClr val="13294B"/>
          </a:solidFill>
          <a:ln/>
        </p:spPr>
      </p:sp>
      <p:sp>
        <p:nvSpPr>
          <p:cNvPr id="21" name="Text 18"/>
          <p:cNvSpPr txBox="1"/>
          <p:nvPr/>
        </p:nvSpPr>
        <p:spPr>
          <a:xfrm>
            <a:off x="7626096"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GH</a:t>
            </a:r>
            <a:endParaRPr lang="en-US" sz="3000" dirty="0"/>
          </a:p>
        </p:txBody>
      </p:sp>
      <p:sp>
        <p:nvSpPr>
          <p:cNvPr id="22" name="Text 19"/>
          <p:cNvSpPr txBox="1"/>
          <p:nvPr/>
        </p:nvSpPr>
        <p:spPr>
          <a:xfrm>
            <a:off x="7351776" y="3520440"/>
            <a:ext cx="2011680" cy="36576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Name Surname</a:t>
            </a:r>
            <a:endParaRPr lang="en-US" sz="1600" dirty="0"/>
          </a:p>
        </p:txBody>
      </p:sp>
      <p:sp>
        <p:nvSpPr>
          <p:cNvPr id="23" name="Text 20"/>
          <p:cNvSpPr txBox="1"/>
          <p:nvPr/>
        </p:nvSpPr>
        <p:spPr>
          <a:xfrm>
            <a:off x="7351776" y="3886200"/>
            <a:ext cx="2011680" cy="365760"/>
          </a:xfrm>
          <a:prstGeom prst="rect">
            <a:avLst/>
          </a:prstGeom>
          <a:noFill/>
          <a:ln/>
        </p:spPr>
        <p:txBody>
          <a:bodyPr wrap="square" lIns="0" tIns="0" rIns="0" bIns="0" rtlCol="0" anchor="t"/>
          <a:lstStyle/>
          <a:p>
            <a:pPr algn="ctr" indent="0" marL="0">
              <a:buNone/>
            </a:pPr>
            <a:r>
              <a:rPr lang="en-US" sz="1400" b="1" dirty="0">
                <a:solidFill>
                  <a:srgbClr val="2F6690"/>
                </a:solidFill>
                <a:latin typeface="Calibri" pitchFamily="34" charset="0"/>
                <a:ea typeface="Calibri" pitchFamily="34" charset="-122"/>
                <a:cs typeface="Calibri" pitchFamily="34" charset="-120"/>
              </a:rPr>
              <a:t>Finance</a:t>
            </a:r>
            <a:endParaRPr lang="en-US" sz="1400" dirty="0"/>
          </a:p>
        </p:txBody>
      </p:sp>
      <p:sp>
        <p:nvSpPr>
          <p:cNvPr id="24" name="Text 21"/>
          <p:cNvSpPr txBox="1"/>
          <p:nvPr/>
        </p:nvSpPr>
        <p:spPr>
          <a:xfrm>
            <a:off x="7351776" y="4297680"/>
            <a:ext cx="2011680" cy="822960"/>
          </a:xfrm>
          <a:prstGeom prst="rect">
            <a:avLst/>
          </a:prstGeom>
          <a:noFill/>
          <a:ln/>
        </p:spPr>
        <p:txBody>
          <a:bodyPr wrap="square" lIns="0" tIns="0" rIns="0" bIns="0" rtlCol="0" anchor="t"/>
          <a:lstStyle/>
          <a:p>
            <a:pPr algn="ctr" indent="0" marL="0">
              <a:buNone/>
            </a:pPr>
            <a:r>
              <a:rPr lang="en-US" sz="1300" dirty="0">
                <a:solidFill>
                  <a:srgbClr val="4A5868"/>
                </a:solidFill>
                <a:latin typeface="Calibri" pitchFamily="34" charset="0"/>
                <a:ea typeface="Calibri" pitchFamily="34" charset="-122"/>
                <a:cs typeface="Calibri" pitchFamily="34" charset="-120"/>
              </a:rPr>
              <a:t>Owns the business case</a:t>
            </a:r>
            <a:endParaRPr lang="en-US" sz="1300" dirty="0"/>
          </a:p>
        </p:txBody>
      </p:sp>
      <p:sp>
        <p:nvSpPr>
          <p:cNvPr id="25" name="Shape 22"/>
          <p:cNvSpPr/>
          <p:nvPr/>
        </p:nvSpPr>
        <p:spPr>
          <a:xfrm>
            <a:off x="9893808" y="1828800"/>
            <a:ext cx="1463040" cy="1463040"/>
          </a:xfrm>
          <a:prstGeom prst="ellipse">
            <a:avLst/>
          </a:prstGeom>
          <a:solidFill>
            <a:srgbClr val="13294B"/>
          </a:solidFill>
          <a:ln/>
        </p:spPr>
      </p:sp>
      <p:sp>
        <p:nvSpPr>
          <p:cNvPr id="26" name="Text 23"/>
          <p:cNvSpPr txBox="1"/>
          <p:nvPr/>
        </p:nvSpPr>
        <p:spPr>
          <a:xfrm>
            <a:off x="9893808"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IJ</a:t>
            </a:r>
            <a:endParaRPr lang="en-US" sz="3000" dirty="0"/>
          </a:p>
        </p:txBody>
      </p:sp>
      <p:sp>
        <p:nvSpPr>
          <p:cNvPr id="27" name="Text 24"/>
          <p:cNvSpPr txBox="1"/>
          <p:nvPr/>
        </p:nvSpPr>
        <p:spPr>
          <a:xfrm>
            <a:off x="9619488" y="3520440"/>
            <a:ext cx="2011680" cy="365760"/>
          </a:xfrm>
          <a:prstGeom prst="rect">
            <a:avLst/>
          </a:prstGeom>
          <a:noFill/>
          <a:ln/>
        </p:spPr>
        <p:txBody>
          <a:bodyPr wrap="square" lIns="0" tIns="0" rIns="0" bIns="0" rtlCol="0" anchor="t"/>
          <a:lstStyle/>
          <a:p>
            <a:pPr algn="ctr" indent="0" marL="0">
              <a:buNone/>
            </a:pPr>
            <a:r>
              <a:rPr lang="en-US" sz="1600" b="1" dirty="0">
                <a:solidFill>
                  <a:srgbClr val="13294B"/>
                </a:solidFill>
                <a:latin typeface="Calibri" pitchFamily="34" charset="0"/>
                <a:ea typeface="Calibri" pitchFamily="34" charset="-122"/>
                <a:cs typeface="Calibri" pitchFamily="34" charset="-120"/>
              </a:rPr>
              <a:t>Name Surname</a:t>
            </a:r>
            <a:endParaRPr lang="en-US" sz="1600" dirty="0"/>
          </a:p>
        </p:txBody>
      </p:sp>
      <p:sp>
        <p:nvSpPr>
          <p:cNvPr id="28" name="Text 25"/>
          <p:cNvSpPr txBox="1"/>
          <p:nvPr/>
        </p:nvSpPr>
        <p:spPr>
          <a:xfrm>
            <a:off x="9619488" y="3886200"/>
            <a:ext cx="2011680" cy="365760"/>
          </a:xfrm>
          <a:prstGeom prst="rect">
            <a:avLst/>
          </a:prstGeom>
          <a:noFill/>
          <a:ln/>
        </p:spPr>
        <p:txBody>
          <a:bodyPr wrap="square" lIns="0" tIns="0" rIns="0" bIns="0" rtlCol="0" anchor="t"/>
          <a:lstStyle/>
          <a:p>
            <a:pPr algn="ctr" indent="0" marL="0">
              <a:buNone/>
            </a:pPr>
            <a:r>
              <a:rPr lang="en-US" sz="1400" b="1" dirty="0">
                <a:solidFill>
                  <a:srgbClr val="2F6690"/>
                </a:solidFill>
                <a:latin typeface="Calibri" pitchFamily="34" charset="0"/>
                <a:ea typeface="Calibri" pitchFamily="34" charset="-122"/>
                <a:cs typeface="Calibri" pitchFamily="34" charset="-120"/>
              </a:rPr>
              <a:t>Change lead</a:t>
            </a:r>
            <a:endParaRPr lang="en-US" sz="1400" dirty="0"/>
          </a:p>
        </p:txBody>
      </p:sp>
      <p:sp>
        <p:nvSpPr>
          <p:cNvPr id="29" name="Text 26"/>
          <p:cNvSpPr txBox="1"/>
          <p:nvPr/>
        </p:nvSpPr>
        <p:spPr>
          <a:xfrm>
            <a:off x="9619488" y="4297680"/>
            <a:ext cx="2011680" cy="822960"/>
          </a:xfrm>
          <a:prstGeom prst="rect">
            <a:avLst/>
          </a:prstGeom>
          <a:noFill/>
          <a:ln/>
        </p:spPr>
        <p:txBody>
          <a:bodyPr wrap="square" lIns="0" tIns="0" rIns="0" bIns="0" rtlCol="0" anchor="t"/>
          <a:lstStyle/>
          <a:p>
            <a:pPr algn="ctr" indent="0" marL="0">
              <a:buNone/>
            </a:pPr>
            <a:r>
              <a:rPr lang="en-US" sz="1300" dirty="0">
                <a:solidFill>
                  <a:srgbClr val="4A5868"/>
                </a:solidFill>
                <a:latin typeface="Calibri" pitchFamily="34" charset="0"/>
                <a:ea typeface="Calibri" pitchFamily="34" charset="-122"/>
                <a:cs typeface="Calibri" pitchFamily="34" charset="-120"/>
              </a:rPr>
              <a:t>Trained 400 managers last year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Across 30 interviews, three themes came up again and again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interviews with 30 managers</a:t>
            </a:r>
            <a:endParaRPr lang="en-US" sz="1000" dirty="0"/>
          </a:p>
        </p:txBody>
      </p:sp>
      <p:sp>
        <p:nvSpPr>
          <p:cNvPr id="5" name="Text 2"/>
          <p:cNvSpPr txBox="1"/>
          <p:nvPr/>
        </p:nvSpPr>
        <p:spPr>
          <a:xfrm>
            <a:off x="548640" y="1737360"/>
            <a:ext cx="1188720" cy="822960"/>
          </a:xfrm>
          <a:prstGeom prst="rect">
            <a:avLst/>
          </a:prstGeom>
          <a:noFill/>
          <a:ln/>
        </p:spPr>
        <p:txBody>
          <a:bodyPr wrap="square" lIns="0" tIns="0" rIns="0" bIns="0" rtlCol="0" anchor="t"/>
          <a:lstStyle/>
          <a:p>
            <a:pPr indent="0" marL="0">
              <a:buNone/>
            </a:pPr>
            <a:r>
              <a:rPr lang="en-US" sz="4600" b="1" dirty="0">
                <a:solidFill>
                  <a:srgbClr val="2F6690"/>
                </a:solidFill>
                <a:latin typeface="Cambria" pitchFamily="34" charset="0"/>
                <a:ea typeface="Cambria" pitchFamily="34" charset="-122"/>
                <a:cs typeface="Cambria" pitchFamily="34" charset="-120"/>
              </a:rPr>
              <a:t>22</a:t>
            </a:r>
            <a:endParaRPr lang="en-US" sz="4600" dirty="0"/>
          </a:p>
        </p:txBody>
      </p:sp>
      <p:sp>
        <p:nvSpPr>
          <p:cNvPr id="6" name="Text 3"/>
          <p:cNvSpPr txBox="1"/>
          <p:nvPr/>
        </p:nvSpPr>
        <p:spPr>
          <a:xfrm>
            <a:off x="548640" y="2560320"/>
            <a:ext cx="1188720" cy="320040"/>
          </a:xfrm>
          <a:prstGeom prst="rect">
            <a:avLst/>
          </a:prstGeom>
          <a:noFill/>
          <a:ln/>
        </p:spPr>
        <p:txBody>
          <a:bodyPr wrap="square" lIns="0" tIns="0" rIns="0" bIns="0" rtlCol="0" anchor="t"/>
          <a:lstStyle/>
          <a:p>
            <a:pPr indent="0" marL="0">
              <a:buNone/>
            </a:pPr>
            <a:r>
              <a:rPr lang="en-US" sz="1200" dirty="0">
                <a:solidFill>
                  <a:srgbClr val="7F8C9A"/>
                </a:solidFill>
                <a:latin typeface="Calibri" pitchFamily="34" charset="0"/>
                <a:ea typeface="Calibri" pitchFamily="34" charset="-122"/>
                <a:cs typeface="Calibri" pitchFamily="34" charset="-120"/>
              </a:rPr>
              <a:t>of 30</a:t>
            </a:r>
            <a:endParaRPr lang="en-US" sz="1200" dirty="0"/>
          </a:p>
        </p:txBody>
      </p:sp>
      <p:sp>
        <p:nvSpPr>
          <p:cNvPr id="7" name="Text 4"/>
          <p:cNvSpPr txBox="1"/>
          <p:nvPr/>
        </p:nvSpPr>
        <p:spPr>
          <a:xfrm>
            <a:off x="2011680" y="1783080"/>
            <a:ext cx="4023360" cy="9144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Decisions take too long</a:t>
            </a:r>
            <a:endParaRPr lang="en-US" sz="1900" dirty="0"/>
          </a:p>
        </p:txBody>
      </p:sp>
      <p:sp>
        <p:nvSpPr>
          <p:cNvPr id="8" name="Shape 5"/>
          <p:cNvSpPr/>
          <p:nvPr/>
        </p:nvSpPr>
        <p:spPr>
          <a:xfrm>
            <a:off x="5943600" y="1737360"/>
            <a:ext cx="5696712" cy="1143000"/>
          </a:xfrm>
          <a:prstGeom prst="roundRect">
            <a:avLst>
              <a:gd name="adj" fmla="val 6400"/>
            </a:avLst>
          </a:prstGeom>
          <a:solidFill>
            <a:srgbClr val="F2F5F8"/>
          </a:solidFill>
          <a:ln/>
        </p:spPr>
      </p:sp>
      <p:sp>
        <p:nvSpPr>
          <p:cNvPr id="9" name="Text 6"/>
          <p:cNvSpPr txBox="1"/>
          <p:nvPr/>
        </p:nvSpPr>
        <p:spPr>
          <a:xfrm>
            <a:off x="6172200" y="1737360"/>
            <a:ext cx="5303520" cy="1143000"/>
          </a:xfrm>
          <a:prstGeom prst="rect">
            <a:avLst/>
          </a:prstGeom>
          <a:noFill/>
          <a:ln/>
        </p:spPr>
        <p:txBody>
          <a:bodyPr wrap="square" lIns="0" tIns="0" rIns="0" bIns="0" rtlCol="0" anchor="ctr"/>
          <a:lstStyle/>
          <a:p>
            <a:pPr indent="0" marL="0">
              <a:buNone/>
            </a:pPr>
            <a:r>
              <a:rPr lang="en-US" sz="1600" dirty="0">
                <a:solidFill>
                  <a:srgbClr val="13294B"/>
                </a:solidFill>
                <a:latin typeface="Cambria" pitchFamily="34" charset="0"/>
                <a:ea typeface="Cambria" pitchFamily="34" charset="-122"/>
                <a:cs typeface="Cambria" pitchFamily="34" charset="-120"/>
              </a:rPr>
              <a:t>“We wait two weeks for a sign-off that takes five minutes.”</a:t>
            </a:r>
            <a:endParaRPr lang="en-US" sz="1600" dirty="0"/>
          </a:p>
        </p:txBody>
      </p:sp>
      <p:sp>
        <p:nvSpPr>
          <p:cNvPr id="10" name="Text 7"/>
          <p:cNvSpPr txBox="1"/>
          <p:nvPr/>
        </p:nvSpPr>
        <p:spPr>
          <a:xfrm>
            <a:off x="548640" y="3154680"/>
            <a:ext cx="1188720" cy="822960"/>
          </a:xfrm>
          <a:prstGeom prst="rect">
            <a:avLst/>
          </a:prstGeom>
          <a:noFill/>
          <a:ln/>
        </p:spPr>
        <p:txBody>
          <a:bodyPr wrap="square" lIns="0" tIns="0" rIns="0" bIns="0" rtlCol="0" anchor="t"/>
          <a:lstStyle/>
          <a:p>
            <a:pPr indent="0" marL="0">
              <a:buNone/>
            </a:pPr>
            <a:r>
              <a:rPr lang="en-US" sz="4600" b="1" dirty="0">
                <a:solidFill>
                  <a:srgbClr val="13294B"/>
                </a:solidFill>
                <a:latin typeface="Cambria" pitchFamily="34" charset="0"/>
                <a:ea typeface="Cambria" pitchFamily="34" charset="-122"/>
                <a:cs typeface="Cambria" pitchFamily="34" charset="-120"/>
              </a:rPr>
              <a:t>17</a:t>
            </a:r>
            <a:endParaRPr lang="en-US" sz="4600" dirty="0"/>
          </a:p>
        </p:txBody>
      </p:sp>
      <p:sp>
        <p:nvSpPr>
          <p:cNvPr id="11" name="Text 8"/>
          <p:cNvSpPr txBox="1"/>
          <p:nvPr/>
        </p:nvSpPr>
        <p:spPr>
          <a:xfrm>
            <a:off x="548640" y="3977640"/>
            <a:ext cx="1188720" cy="320040"/>
          </a:xfrm>
          <a:prstGeom prst="rect">
            <a:avLst/>
          </a:prstGeom>
          <a:noFill/>
          <a:ln/>
        </p:spPr>
        <p:txBody>
          <a:bodyPr wrap="square" lIns="0" tIns="0" rIns="0" bIns="0" rtlCol="0" anchor="t"/>
          <a:lstStyle/>
          <a:p>
            <a:pPr indent="0" marL="0">
              <a:buNone/>
            </a:pPr>
            <a:r>
              <a:rPr lang="en-US" sz="1200" dirty="0">
                <a:solidFill>
                  <a:srgbClr val="7F8C9A"/>
                </a:solidFill>
                <a:latin typeface="Calibri" pitchFamily="34" charset="0"/>
                <a:ea typeface="Calibri" pitchFamily="34" charset="-122"/>
                <a:cs typeface="Calibri" pitchFamily="34" charset="-120"/>
              </a:rPr>
              <a:t>of 30</a:t>
            </a:r>
            <a:endParaRPr lang="en-US" sz="1200" dirty="0"/>
          </a:p>
        </p:txBody>
      </p:sp>
      <p:sp>
        <p:nvSpPr>
          <p:cNvPr id="12" name="Text 9"/>
          <p:cNvSpPr txBox="1"/>
          <p:nvPr/>
        </p:nvSpPr>
        <p:spPr>
          <a:xfrm>
            <a:off x="2011680" y="3200400"/>
            <a:ext cx="4023360" cy="9144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Teams don't share data</a:t>
            </a:r>
            <a:endParaRPr lang="en-US" sz="1900" dirty="0"/>
          </a:p>
        </p:txBody>
      </p:sp>
      <p:sp>
        <p:nvSpPr>
          <p:cNvPr id="13" name="Shape 10"/>
          <p:cNvSpPr/>
          <p:nvPr/>
        </p:nvSpPr>
        <p:spPr>
          <a:xfrm>
            <a:off x="5943600" y="3154680"/>
            <a:ext cx="5696712" cy="1143000"/>
          </a:xfrm>
          <a:prstGeom prst="roundRect">
            <a:avLst>
              <a:gd name="adj" fmla="val 6400"/>
            </a:avLst>
          </a:prstGeom>
          <a:solidFill>
            <a:srgbClr val="F2F5F8"/>
          </a:solidFill>
          <a:ln/>
        </p:spPr>
      </p:sp>
      <p:sp>
        <p:nvSpPr>
          <p:cNvPr id="14" name="Text 11"/>
          <p:cNvSpPr txBox="1"/>
          <p:nvPr/>
        </p:nvSpPr>
        <p:spPr>
          <a:xfrm>
            <a:off x="6172200" y="3154680"/>
            <a:ext cx="5303520" cy="1143000"/>
          </a:xfrm>
          <a:prstGeom prst="rect">
            <a:avLst/>
          </a:prstGeom>
          <a:noFill/>
          <a:ln/>
        </p:spPr>
        <p:txBody>
          <a:bodyPr wrap="square" lIns="0" tIns="0" rIns="0" bIns="0" rtlCol="0" anchor="ctr"/>
          <a:lstStyle/>
          <a:p>
            <a:pPr indent="0" marL="0">
              <a:buNone/>
            </a:pPr>
            <a:r>
              <a:rPr lang="en-US" sz="1600" dirty="0">
                <a:solidFill>
                  <a:srgbClr val="13294B"/>
                </a:solidFill>
                <a:latin typeface="Cambria" pitchFamily="34" charset="0"/>
                <a:ea typeface="Cambria" pitchFamily="34" charset="-122"/>
                <a:cs typeface="Cambria" pitchFamily="34" charset="-120"/>
              </a:rPr>
              <a:t>“Every team has its own version of the numbers.”</a:t>
            </a:r>
            <a:endParaRPr lang="en-US" sz="1600" dirty="0"/>
          </a:p>
        </p:txBody>
      </p:sp>
      <p:sp>
        <p:nvSpPr>
          <p:cNvPr id="15" name="Text 12"/>
          <p:cNvSpPr txBox="1"/>
          <p:nvPr/>
        </p:nvSpPr>
        <p:spPr>
          <a:xfrm>
            <a:off x="548640" y="4572000"/>
            <a:ext cx="1188720" cy="822960"/>
          </a:xfrm>
          <a:prstGeom prst="rect">
            <a:avLst/>
          </a:prstGeom>
          <a:noFill/>
          <a:ln/>
        </p:spPr>
        <p:txBody>
          <a:bodyPr wrap="square" lIns="0" tIns="0" rIns="0" bIns="0" rtlCol="0" anchor="t"/>
          <a:lstStyle/>
          <a:p>
            <a:pPr indent="0" marL="0">
              <a:buNone/>
            </a:pPr>
            <a:r>
              <a:rPr lang="en-US" sz="4600" b="1" dirty="0">
                <a:solidFill>
                  <a:srgbClr val="13294B"/>
                </a:solidFill>
                <a:latin typeface="Cambria" pitchFamily="34" charset="0"/>
                <a:ea typeface="Cambria" pitchFamily="34" charset="-122"/>
                <a:cs typeface="Cambria" pitchFamily="34" charset="-120"/>
              </a:rPr>
              <a:t>14</a:t>
            </a:r>
            <a:endParaRPr lang="en-US" sz="4600" dirty="0"/>
          </a:p>
        </p:txBody>
      </p:sp>
      <p:sp>
        <p:nvSpPr>
          <p:cNvPr id="16" name="Text 13"/>
          <p:cNvSpPr txBox="1"/>
          <p:nvPr/>
        </p:nvSpPr>
        <p:spPr>
          <a:xfrm>
            <a:off x="548640" y="5394960"/>
            <a:ext cx="1188720" cy="320040"/>
          </a:xfrm>
          <a:prstGeom prst="rect">
            <a:avLst/>
          </a:prstGeom>
          <a:noFill/>
          <a:ln/>
        </p:spPr>
        <p:txBody>
          <a:bodyPr wrap="square" lIns="0" tIns="0" rIns="0" bIns="0" rtlCol="0" anchor="t"/>
          <a:lstStyle/>
          <a:p>
            <a:pPr indent="0" marL="0">
              <a:buNone/>
            </a:pPr>
            <a:r>
              <a:rPr lang="en-US" sz="1200" dirty="0">
                <a:solidFill>
                  <a:srgbClr val="7F8C9A"/>
                </a:solidFill>
                <a:latin typeface="Calibri" pitchFamily="34" charset="0"/>
                <a:ea typeface="Calibri" pitchFamily="34" charset="-122"/>
                <a:cs typeface="Calibri" pitchFamily="34" charset="-120"/>
              </a:rPr>
              <a:t>of 30</a:t>
            </a:r>
            <a:endParaRPr lang="en-US" sz="1200" dirty="0"/>
          </a:p>
        </p:txBody>
      </p:sp>
      <p:sp>
        <p:nvSpPr>
          <p:cNvPr id="17" name="Text 14"/>
          <p:cNvSpPr txBox="1"/>
          <p:nvPr/>
        </p:nvSpPr>
        <p:spPr>
          <a:xfrm>
            <a:off x="2011680" y="4617720"/>
            <a:ext cx="4023360" cy="914400"/>
          </a:xfrm>
          <a:prstGeom prst="rect">
            <a:avLst/>
          </a:prstGeom>
          <a:noFill/>
          <a:ln/>
        </p:spPr>
        <p:txBody>
          <a:bodyPr wrap="square" lIns="0" tIns="0" rIns="0" bIns="0" rtlCol="0" anchor="t"/>
          <a:lstStyle/>
          <a:p>
            <a:pPr indent="0" marL="0">
              <a:buNone/>
            </a:pPr>
            <a:r>
              <a:rPr lang="en-US" sz="1900" b="1" dirty="0">
                <a:solidFill>
                  <a:srgbClr val="13294B"/>
                </a:solidFill>
                <a:latin typeface="Calibri" pitchFamily="34" charset="0"/>
                <a:ea typeface="Calibri" pitchFamily="34" charset="-122"/>
                <a:cs typeface="Calibri" pitchFamily="34" charset="-120"/>
              </a:rPr>
              <a:t>Too many priorities</a:t>
            </a:r>
            <a:endParaRPr lang="en-US" sz="1900" dirty="0"/>
          </a:p>
        </p:txBody>
      </p:sp>
      <p:sp>
        <p:nvSpPr>
          <p:cNvPr id="18" name="Shape 15"/>
          <p:cNvSpPr/>
          <p:nvPr/>
        </p:nvSpPr>
        <p:spPr>
          <a:xfrm>
            <a:off x="5943600" y="4572000"/>
            <a:ext cx="5696712" cy="1143000"/>
          </a:xfrm>
          <a:prstGeom prst="roundRect">
            <a:avLst>
              <a:gd name="adj" fmla="val 6400"/>
            </a:avLst>
          </a:prstGeom>
          <a:solidFill>
            <a:srgbClr val="F2F5F8"/>
          </a:solidFill>
          <a:ln/>
        </p:spPr>
      </p:sp>
      <p:sp>
        <p:nvSpPr>
          <p:cNvPr id="19" name="Text 16"/>
          <p:cNvSpPr txBox="1"/>
          <p:nvPr/>
        </p:nvSpPr>
        <p:spPr>
          <a:xfrm>
            <a:off x="6172200" y="4572000"/>
            <a:ext cx="5303520" cy="1143000"/>
          </a:xfrm>
          <a:prstGeom prst="rect">
            <a:avLst/>
          </a:prstGeom>
          <a:noFill/>
          <a:ln/>
        </p:spPr>
        <p:txBody>
          <a:bodyPr wrap="square" lIns="0" tIns="0" rIns="0" bIns="0" rtlCol="0" anchor="ctr"/>
          <a:lstStyle/>
          <a:p>
            <a:pPr indent="0" marL="0">
              <a:buNone/>
            </a:pPr>
            <a:r>
              <a:rPr lang="en-US" sz="1600" dirty="0">
                <a:solidFill>
                  <a:srgbClr val="13294B"/>
                </a:solidFill>
                <a:latin typeface="Cambria" pitchFamily="34" charset="0"/>
                <a:ea typeface="Cambria" pitchFamily="34" charset="-122"/>
                <a:cs typeface="Cambria" pitchFamily="34" charset="-120"/>
              </a:rPr>
              <a:t>“Everything is urgent, so nothing is.”</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Use an image only when it shows something the words can't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1737360"/>
            <a:ext cx="6035040" cy="4206240"/>
          </a:xfrm>
          <a:prstGeom prst="rect">
            <a:avLst>
              <a:gd name="adj" fmla="val 1739"/>
            </a:avLst>
          </a:prstGeom>
          <a:solidFill>
            <a:srgbClr val="F2F5F8"/>
          </a:solidFill>
          <a:ln w="12700">
            <a:solidFill>
              <a:srgbClr val="BFC8D2"/>
            </a:solidFill>
            <a:prstDash val="dash"/>
          </a:ln>
        </p:spPr>
      </p:sp>
      <p:sp>
        <p:nvSpPr>
          <p:cNvPr id="6" name="Text 3"/>
          <p:cNvSpPr txBox="1"/>
          <p:nvPr/>
        </p:nvSpPr>
        <p:spPr>
          <a:xfrm>
            <a:off x="548640" y="1737360"/>
            <a:ext cx="6035040" cy="4206240"/>
          </a:xfrm>
          <a:prstGeom prst="rect">
            <a:avLst/>
          </a:prstGeom>
          <a:noFill/>
          <a:ln/>
        </p:spPr>
        <p:txBody>
          <a:bodyPr wrap="square" lIns="0" tIns="0" rIns="0" bIns="0" rtlCol="0" anchor="ctr"/>
          <a:lstStyle/>
          <a:p>
            <a:pPr algn="ctr" indent="0" marL="0">
              <a:buNone/>
            </a:pPr>
            <a:r>
              <a:rPr lang="en-US" sz="1600" dirty="0">
                <a:solidFill>
                  <a:srgbClr val="7F8C9A"/>
                </a:solidFill>
                <a:latin typeface="Calibri" pitchFamily="34" charset="0"/>
                <a:ea typeface="Calibri" pitchFamily="34" charset="-122"/>
                <a:cs typeface="Calibri" pitchFamily="34" charset="-120"/>
              </a:rPr>
              <a:t>Insert image</a:t>
            </a:r>
            <a:endParaRPr lang="en-US" sz="1600" dirty="0"/>
          </a:p>
        </p:txBody>
      </p:sp>
      <p:sp>
        <p:nvSpPr>
          <p:cNvPr id="7" name="Text 4"/>
          <p:cNvSpPr txBox="1"/>
          <p:nvPr/>
        </p:nvSpPr>
        <p:spPr>
          <a:xfrm>
            <a:off x="6949440" y="1828800"/>
            <a:ext cx="466344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Headline about the image</a:t>
            </a:r>
            <a:endParaRPr lang="en-US" sz="2000" dirty="0"/>
          </a:p>
        </p:txBody>
      </p:sp>
      <p:sp>
        <p:nvSpPr>
          <p:cNvPr id="8" name="Text 5"/>
          <p:cNvSpPr txBox="1"/>
          <p:nvPr/>
        </p:nvSpPr>
        <p:spPr>
          <a:xfrm>
            <a:off x="6949440" y="2468880"/>
            <a:ext cx="4663440" cy="27432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Point 1 about what the image shows</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Point 2 with a specific number</a:t>
            </a:r>
            <a:endParaRPr lang="en-US" sz="1600" dirty="0"/>
          </a:p>
          <a:p>
            <a:pPr marL="342900" indent="-342900">
              <a:spcAft>
                <a:spcPts val="1000"/>
              </a:spcAft>
              <a:buSzPct val="100000"/>
              <a:buChar char="•"/>
            </a:pPr>
            <a:r>
              <a:rPr lang="en-US" sz="1600" dirty="0">
                <a:solidFill>
                  <a:srgbClr val="13294B"/>
                </a:solidFill>
                <a:latin typeface="Calibri" pitchFamily="34" charset="0"/>
                <a:ea typeface="Calibri" pitchFamily="34" charset="-122"/>
                <a:cs typeface="Calibri" pitchFamily="34" charset="-120"/>
              </a:rPr>
              <a:t>Point 3: what it means for the decision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For a pre-read, a slide can carry a short memo, as long as the title still states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686800" cy="118872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What we found. </a:t>
            </a:r>
            <a:pPr indent="0" marL="0">
              <a:buNone/>
            </a:pPr>
            <a:r>
              <a:rPr lang="en-US" sz="1700" dirty="0">
                <a:solidFill>
                  <a:srgbClr val="13294B"/>
                </a:solidFill>
                <a:latin typeface="Calibri" pitchFamily="34" charset="0"/>
                <a:ea typeface="Calibri" pitchFamily="34" charset="-122"/>
                <a:cs typeface="Calibri" pitchFamily="34" charset="-120"/>
              </a:rPr>
              <a:t>Replace this with two or three sentences that state the finding and the main evidence for it. Keep each paragraph to one idea.</a:t>
            </a:r>
            <a:endParaRPr lang="en-US" sz="1700" dirty="0"/>
          </a:p>
        </p:txBody>
      </p:sp>
      <p:sp>
        <p:nvSpPr>
          <p:cNvPr id="6" name="Text 3"/>
          <p:cNvSpPr txBox="1"/>
          <p:nvPr/>
        </p:nvSpPr>
        <p:spPr>
          <a:xfrm>
            <a:off x="548640" y="3154680"/>
            <a:ext cx="8686800" cy="118872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Why it matters. </a:t>
            </a:r>
            <a:pPr indent="0" marL="0">
              <a:buNone/>
            </a:pPr>
            <a:r>
              <a:rPr lang="en-US" sz="1700" dirty="0">
                <a:solidFill>
                  <a:srgbClr val="13294B"/>
                </a:solidFill>
                <a:latin typeface="Calibri" pitchFamily="34" charset="0"/>
                <a:ea typeface="Calibri" pitchFamily="34" charset="-122"/>
                <a:cs typeface="Calibri" pitchFamily="34" charset="-120"/>
              </a:rPr>
              <a:t>Explain the consequence for the business in plain words, with one number if you have it.</a:t>
            </a:r>
            <a:endParaRPr lang="en-US" sz="1700" dirty="0"/>
          </a:p>
        </p:txBody>
      </p:sp>
      <p:sp>
        <p:nvSpPr>
          <p:cNvPr id="7" name="Text 4"/>
          <p:cNvSpPr txBox="1"/>
          <p:nvPr/>
        </p:nvSpPr>
        <p:spPr>
          <a:xfrm>
            <a:off x="548640" y="4526280"/>
            <a:ext cx="8686800" cy="1188720"/>
          </a:xfrm>
          <a:prstGeom prst="rect">
            <a:avLst/>
          </a:prstGeom>
          <a:noFill/>
          <a:ln/>
        </p:spPr>
        <p:txBody>
          <a:bodyPr wrap="square" lIns="0" tIns="0" rIns="0" bIns="0" rtlCol="0" anchor="t"/>
          <a:lstStyle/>
          <a:p>
            <a:pPr indent="0" marL="0">
              <a:buNone/>
            </a:pPr>
            <a:r>
              <a:rPr lang="en-US" sz="1700" b="1" dirty="0">
                <a:solidFill>
                  <a:srgbClr val="2F6690"/>
                </a:solidFill>
                <a:latin typeface="Calibri" pitchFamily="34" charset="0"/>
                <a:ea typeface="Calibri" pitchFamily="34" charset="-122"/>
                <a:cs typeface="Calibri" pitchFamily="34" charset="-120"/>
              </a:rPr>
              <a:t>What we recommend. </a:t>
            </a:r>
            <a:pPr indent="0" marL="0">
              <a:buNone/>
            </a:pPr>
            <a:r>
              <a:rPr lang="en-US" sz="1700" dirty="0">
                <a:solidFill>
                  <a:srgbClr val="13294B"/>
                </a:solidFill>
                <a:latin typeface="Calibri" pitchFamily="34" charset="0"/>
                <a:ea typeface="Calibri" pitchFamily="34" charset="-122"/>
                <a:cs typeface="Calibri" pitchFamily="34" charset="-120"/>
              </a:rPr>
              <a:t>State the action, the owner, and the date. If there's a decision needed, say who needs to make it and by when.</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Approve the plan this month so work can start in the first week of next quarter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plan</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6217920"/>
                <a:gridCol w="3291840"/>
                <a:gridCol w="1581912"/>
              </a:tblGrid>
              <a:tr h="603504">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Action</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Owner</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c>
                  <a:txBody>
                    <a:bodyPr/>
                    <a:lstStyle/>
                    <a:p>
                      <a:pPr algn="l" indent="0" marL="0">
                        <a:buNone/>
                      </a:pPr>
                      <a:r>
                        <a:rPr lang="en-US" sz="1200" b="1" dirty="0">
                          <a:solidFill>
                            <a:srgbClr val="FFFFFF"/>
                          </a:solidFill>
                          <a:latin typeface="Calibri" pitchFamily="34" charset="0"/>
                          <a:ea typeface="Calibri" pitchFamily="34" charset="-122"/>
                          <a:cs typeface="Calibri" pitchFamily="34" charset="-120"/>
                        </a:rPr>
                        <a:t>When</a:t>
                      </a:r>
                      <a:endParaRPr lang="en-US" sz="12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solidFill>
                      <a:srgbClr val="13294B"/>
                    </a:solidFill>
                  </a:tcPr>
                </a:tc>
              </a:tr>
              <a:tr h="603504">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Approve the budget and scope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Steering committee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b="1" dirty="0">
                          <a:solidFill>
                            <a:srgbClr val="2F6690"/>
                          </a:solidFill>
                          <a:latin typeface="Calibri" pitchFamily="34" charset="0"/>
                          <a:ea typeface="Calibri" pitchFamily="34" charset="-122"/>
                          <a:cs typeface="Calibri" pitchFamily="34" charset="-120"/>
                        </a:rPr>
                        <a:t>Week 1</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03504">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Confirm the project team</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Sponsor</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b="1" dirty="0">
                          <a:solidFill>
                            <a:srgbClr val="2F6690"/>
                          </a:solidFill>
                          <a:latin typeface="Calibri" pitchFamily="34" charset="0"/>
                          <a:ea typeface="Calibri" pitchFamily="34" charset="-122"/>
                          <a:cs typeface="Calibri" pitchFamily="34" charset="-120"/>
                        </a:rPr>
                        <a:t>Week 1</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03504">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Kick off with site leaders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Project lead</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b="1" dirty="0">
                          <a:solidFill>
                            <a:srgbClr val="2F6690"/>
                          </a:solidFill>
                          <a:latin typeface="Calibri" pitchFamily="34" charset="0"/>
                          <a:ea typeface="Calibri" pitchFamily="34" charset="-122"/>
                          <a:cs typeface="Calibri" pitchFamily="34" charset="-120"/>
                        </a:rPr>
                        <a:t>Week 2</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03504">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Agree the baseline metrics</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Finance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b="1" dirty="0">
                          <a:solidFill>
                            <a:srgbClr val="2F6690"/>
                          </a:solidFill>
                          <a:latin typeface="Calibri" pitchFamily="34" charset="0"/>
                          <a:ea typeface="Calibri" pitchFamily="34" charset="-122"/>
                          <a:cs typeface="Calibri" pitchFamily="34" charset="-120"/>
                        </a:rPr>
                        <a:t>Week 3</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r h="603504">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First progress review</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dirty="0">
                          <a:solidFill>
                            <a:srgbClr val="13294B"/>
                          </a:solidFill>
                          <a:latin typeface="Calibri" pitchFamily="34" charset="0"/>
                          <a:ea typeface="Calibri" pitchFamily="34" charset="-122"/>
                          <a:cs typeface="Calibri" pitchFamily="34" charset="-120"/>
                        </a:rPr>
                        <a:t>Steering committee</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c>
                  <a:txBody>
                    <a:bodyPr/>
                    <a:lstStyle/>
                    <a:p>
                      <a:pPr indent="0" marL="0">
                        <a:buNone/>
                      </a:pPr>
                      <a:r>
                        <a:rPr lang="en-US" sz="1500" b="1" dirty="0">
                          <a:solidFill>
                            <a:srgbClr val="2F6690"/>
                          </a:solidFill>
                          <a:latin typeface="Calibri" pitchFamily="34" charset="0"/>
                          <a:ea typeface="Calibri" pitchFamily="34" charset="-122"/>
                          <a:cs typeface="Calibri" pitchFamily="34" charset="-120"/>
                        </a:rPr>
                        <a:t>Week 6</a:t>
                      </a:r>
                      <a:endParaRPr lang="en-US" sz="1500" dirty="0">
                        <a:latin typeface="Calibri" charset="0"/>
                        <a:ea typeface="Calibri" charset="0"/>
                        <a:cs typeface="Calibri" charset="0"/>
                      </a:endParaRPr>
                    </a:p>
                  </a:txBody>
                  <a:tcPr marL="137160" marR="137160" marT="0" marB="0" anchor="ctr">
                    <a:lnL w="12700" cap="flat" cmpd="sng" algn="ctr">
                      <a:solidFill>
                        <a:srgbClr val="DDE3EA"/>
                      </a:solidFill>
                      <a:prstDash val="solid"/>
                      <a:round/>
                      <a:headEnd type="none" w="med" len="med"/>
                      <a:tailEnd type="none" w="med" len="med"/>
                    </a:lnL>
                    <a:lnR w="12700" cap="flat" cmpd="sng" algn="ctr">
                      <a:solidFill>
                        <a:srgbClr val="DDE3EA"/>
                      </a:solidFill>
                      <a:prstDash val="solid"/>
                      <a:round/>
                      <a:headEnd type="none" w="med" len="med"/>
                      <a:tailEnd type="none" w="med" len="med"/>
                    </a:lnR>
                    <a:lnT w="12700" cap="flat" cmpd="sng" algn="ctr">
                      <a:solidFill>
                        <a:srgbClr val="DDE3EA"/>
                      </a:solidFill>
                      <a:prstDash val="solid"/>
                      <a:round/>
                      <a:headEnd type="none" w="med" len="med"/>
                      <a:tailEnd type="none" w="med" len="med"/>
                    </a:lnT>
                    <a:lnB w="12700" cap="flat" cmpd="sng" algn="ctr">
                      <a:solidFill>
                        <a:srgbClr val="DDE3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Appendix</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Methodology: how the numbers in this deck were built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Survey</a:t>
            </a:r>
            <a:endParaRPr lang="en-US" sz="1800" dirty="0"/>
          </a:p>
        </p:txBody>
      </p:sp>
      <p:sp>
        <p:nvSpPr>
          <p:cNvPr id="6" name="Text 3"/>
          <p:cNvSpPr txBox="1"/>
          <p:nvPr/>
        </p:nvSpPr>
        <p:spPr>
          <a:xfrm>
            <a:off x="548640" y="2240280"/>
            <a:ext cx="5303520" cy="12801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1,200 respondents, fielded over two weeks. Weighted to match the customer base by age and region.</a:t>
            </a:r>
            <a:endParaRPr lang="en-US" sz="1500" dirty="0"/>
          </a:p>
        </p:txBody>
      </p:sp>
      <p:sp>
        <p:nvSpPr>
          <p:cNvPr id="7" name="Text 4"/>
          <p:cNvSpPr txBox="1"/>
          <p:nvPr/>
        </p:nvSpPr>
        <p:spPr>
          <a:xfrm>
            <a:off x="6172200" y="1783080"/>
            <a:ext cx="539496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Cost model</a:t>
            </a:r>
            <a:endParaRPr lang="en-US" sz="1800" dirty="0"/>
          </a:p>
        </p:txBody>
      </p:sp>
      <p:sp>
        <p:nvSpPr>
          <p:cNvPr id="8" name="Text 5"/>
          <p:cNvSpPr txBox="1"/>
          <p:nvPr/>
        </p:nvSpPr>
        <p:spPr>
          <a:xfrm>
            <a:off x="6172200" y="2240280"/>
            <a:ext cx="5303520" cy="12801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Twelve months of actuals, with fixed and variable costs split by the finance team.</a:t>
            </a:r>
            <a:endParaRPr lang="en-US" sz="1500" dirty="0"/>
          </a:p>
        </p:txBody>
      </p:sp>
      <p:sp>
        <p:nvSpPr>
          <p:cNvPr id="9" name="Text 6"/>
          <p:cNvSpPr txBox="1"/>
          <p:nvPr/>
        </p:nvSpPr>
        <p:spPr>
          <a:xfrm>
            <a:off x="548640" y="3794760"/>
            <a:ext cx="539496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Market sizing</a:t>
            </a:r>
            <a:endParaRPr lang="en-US" sz="1800" dirty="0"/>
          </a:p>
        </p:txBody>
      </p:sp>
      <p:sp>
        <p:nvSpPr>
          <p:cNvPr id="10" name="Text 7"/>
          <p:cNvSpPr txBox="1"/>
          <p:nvPr/>
        </p:nvSpPr>
        <p:spPr>
          <a:xfrm>
            <a:off x="548640" y="4251960"/>
            <a:ext cx="5303520" cy="12801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Bottom-up: number of target customers × adoption rate × average spend.</a:t>
            </a:r>
            <a:endParaRPr lang="en-US" sz="1500" dirty="0"/>
          </a:p>
        </p:txBody>
      </p:sp>
      <p:sp>
        <p:nvSpPr>
          <p:cNvPr id="11" name="Text 8"/>
          <p:cNvSpPr txBox="1"/>
          <p:nvPr/>
        </p:nvSpPr>
        <p:spPr>
          <a:xfrm>
            <a:off x="6172200" y="3794760"/>
            <a:ext cx="539496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Interviews</a:t>
            </a:r>
            <a:endParaRPr lang="en-US" sz="1800" dirty="0"/>
          </a:p>
        </p:txBody>
      </p:sp>
      <p:sp>
        <p:nvSpPr>
          <p:cNvPr id="12" name="Text 9"/>
          <p:cNvSpPr txBox="1"/>
          <p:nvPr/>
        </p:nvSpPr>
        <p:spPr>
          <a:xfrm>
            <a:off x="6172200" y="4251960"/>
            <a:ext cx="5303520" cy="128016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30 interviews of 45 minutes, coded into themes by two team members.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Glossary of terms used in this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Action title</a:t>
            </a:r>
            <a:endParaRPr lang="en-US" sz="1700" dirty="0"/>
          </a:p>
        </p:txBody>
      </p:sp>
      <p:sp>
        <p:nvSpPr>
          <p:cNvPr id="6" name="Text 3"/>
          <p:cNvSpPr txBox="1"/>
          <p:nvPr/>
        </p:nvSpPr>
        <p:spPr>
          <a:xfrm>
            <a:off x="548640" y="219456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slide title written as the takeaway, in a full sentence</a:t>
            </a:r>
            <a:endParaRPr lang="en-US" sz="1500" dirty="0"/>
          </a:p>
        </p:txBody>
      </p:sp>
      <p:sp>
        <p:nvSpPr>
          <p:cNvPr id="7" name="Shape 4"/>
          <p:cNvSpPr/>
          <p:nvPr/>
        </p:nvSpPr>
        <p:spPr>
          <a:xfrm>
            <a:off x="548640" y="2926080"/>
            <a:ext cx="5303520" cy="0"/>
          </a:xfrm>
          <a:prstGeom prst="line">
            <a:avLst/>
          </a:prstGeom>
          <a:noFill/>
          <a:ln w="12700">
            <a:solidFill>
              <a:srgbClr val="DDE3EA"/>
            </a:solidFill>
            <a:prstDash val="solid"/>
          </a:ln>
        </p:spPr>
      </p:sp>
      <p:sp>
        <p:nvSpPr>
          <p:cNvPr id="8" name="Text 5"/>
          <p:cNvSpPr txBox="1"/>
          <p:nvPr/>
        </p:nvSpPr>
        <p:spPr>
          <a:xfrm>
            <a:off x="6172200" y="178308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MECE</a:t>
            </a:r>
            <a:endParaRPr lang="en-US" sz="1700" dirty="0"/>
          </a:p>
        </p:txBody>
      </p:sp>
      <p:sp>
        <p:nvSpPr>
          <p:cNvPr id="9" name="Text 6"/>
          <p:cNvSpPr txBox="1"/>
          <p:nvPr/>
        </p:nvSpPr>
        <p:spPr>
          <a:xfrm>
            <a:off x="6172200" y="219456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Mutually exclusive, collectively exhaustive: no overlaps, no gaps</a:t>
            </a:r>
            <a:endParaRPr lang="en-US" sz="1500" dirty="0"/>
          </a:p>
        </p:txBody>
      </p:sp>
      <p:sp>
        <p:nvSpPr>
          <p:cNvPr id="10" name="Shape 7"/>
          <p:cNvSpPr/>
          <p:nvPr/>
        </p:nvSpPr>
        <p:spPr>
          <a:xfrm>
            <a:off x="6172200" y="2926080"/>
            <a:ext cx="5303520" cy="0"/>
          </a:xfrm>
          <a:prstGeom prst="line">
            <a:avLst/>
          </a:prstGeom>
          <a:noFill/>
          <a:ln w="12700">
            <a:solidFill>
              <a:srgbClr val="DDE3EA"/>
            </a:solidFill>
            <a:prstDash val="solid"/>
          </a:ln>
        </p:spPr>
      </p:sp>
      <p:sp>
        <p:nvSpPr>
          <p:cNvPr id="11" name="Text 8"/>
          <p:cNvSpPr txBox="1"/>
          <p:nvPr/>
        </p:nvSpPr>
        <p:spPr>
          <a:xfrm>
            <a:off x="548640" y="310896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Issue tree</a:t>
            </a:r>
            <a:endParaRPr lang="en-US" sz="1700" dirty="0"/>
          </a:p>
        </p:txBody>
      </p:sp>
      <p:sp>
        <p:nvSpPr>
          <p:cNvPr id="12" name="Text 9"/>
          <p:cNvSpPr txBox="1"/>
          <p:nvPr/>
        </p:nvSpPr>
        <p:spPr>
          <a:xfrm>
            <a:off x="548640" y="352044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problem broken into smaller questions, each testable</a:t>
            </a:r>
            <a:endParaRPr lang="en-US" sz="1500" dirty="0"/>
          </a:p>
        </p:txBody>
      </p:sp>
      <p:sp>
        <p:nvSpPr>
          <p:cNvPr id="13" name="Shape 10"/>
          <p:cNvSpPr/>
          <p:nvPr/>
        </p:nvSpPr>
        <p:spPr>
          <a:xfrm>
            <a:off x="548640" y="4251960"/>
            <a:ext cx="5303520" cy="0"/>
          </a:xfrm>
          <a:prstGeom prst="line">
            <a:avLst/>
          </a:prstGeom>
          <a:noFill/>
          <a:ln w="12700">
            <a:solidFill>
              <a:srgbClr val="DDE3EA"/>
            </a:solidFill>
            <a:prstDash val="solid"/>
          </a:ln>
        </p:spPr>
      </p:sp>
      <p:sp>
        <p:nvSpPr>
          <p:cNvPr id="14" name="Text 11"/>
          <p:cNvSpPr txBox="1"/>
          <p:nvPr/>
        </p:nvSpPr>
        <p:spPr>
          <a:xfrm>
            <a:off x="6172200" y="310896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Ghost deck</a:t>
            </a:r>
            <a:endParaRPr lang="en-US" sz="1700" dirty="0"/>
          </a:p>
        </p:txBody>
      </p:sp>
      <p:sp>
        <p:nvSpPr>
          <p:cNvPr id="15" name="Text 12"/>
          <p:cNvSpPr txBox="1"/>
          <p:nvPr/>
        </p:nvSpPr>
        <p:spPr>
          <a:xfrm>
            <a:off x="6172200" y="352044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draft deck written before the analysis, with expected answers as titles</a:t>
            </a:r>
            <a:endParaRPr lang="en-US" sz="1500" dirty="0"/>
          </a:p>
        </p:txBody>
      </p:sp>
      <p:sp>
        <p:nvSpPr>
          <p:cNvPr id="16" name="Shape 13"/>
          <p:cNvSpPr/>
          <p:nvPr/>
        </p:nvSpPr>
        <p:spPr>
          <a:xfrm>
            <a:off x="6172200" y="4251960"/>
            <a:ext cx="5303520" cy="0"/>
          </a:xfrm>
          <a:prstGeom prst="line">
            <a:avLst/>
          </a:prstGeom>
          <a:noFill/>
          <a:ln w="12700">
            <a:solidFill>
              <a:srgbClr val="DDE3EA"/>
            </a:solidFill>
            <a:prstDash val="solid"/>
          </a:ln>
        </p:spPr>
      </p:sp>
      <p:sp>
        <p:nvSpPr>
          <p:cNvPr id="17" name="Text 14"/>
          <p:cNvSpPr txBox="1"/>
          <p:nvPr/>
        </p:nvSpPr>
        <p:spPr>
          <a:xfrm>
            <a:off x="548640" y="443484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Hypothesis</a:t>
            </a:r>
            <a:endParaRPr lang="en-US" sz="1700" dirty="0"/>
          </a:p>
        </p:txBody>
      </p:sp>
      <p:sp>
        <p:nvSpPr>
          <p:cNvPr id="18" name="Text 15"/>
          <p:cNvSpPr txBox="1"/>
          <p:nvPr/>
        </p:nvSpPr>
        <p:spPr>
          <a:xfrm>
            <a:off x="548640" y="484632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testable claim about the answer</a:t>
            </a:r>
            <a:endParaRPr lang="en-US" sz="1500" dirty="0"/>
          </a:p>
        </p:txBody>
      </p:sp>
      <p:sp>
        <p:nvSpPr>
          <p:cNvPr id="19" name="Shape 16"/>
          <p:cNvSpPr/>
          <p:nvPr/>
        </p:nvSpPr>
        <p:spPr>
          <a:xfrm>
            <a:off x="548640" y="5577840"/>
            <a:ext cx="5303520" cy="0"/>
          </a:xfrm>
          <a:prstGeom prst="line">
            <a:avLst/>
          </a:prstGeom>
          <a:noFill/>
          <a:ln w="12700">
            <a:solidFill>
              <a:srgbClr val="DDE3EA"/>
            </a:solidFill>
            <a:prstDash val="solid"/>
          </a:ln>
        </p:spPr>
      </p:sp>
      <p:sp>
        <p:nvSpPr>
          <p:cNvPr id="20" name="Text 17"/>
          <p:cNvSpPr txBox="1"/>
          <p:nvPr/>
        </p:nvSpPr>
        <p:spPr>
          <a:xfrm>
            <a:off x="6172200" y="4434840"/>
            <a:ext cx="5394960" cy="365760"/>
          </a:xfrm>
          <a:prstGeom prst="rect">
            <a:avLst/>
          </a:prstGeom>
          <a:noFill/>
          <a:ln/>
        </p:spPr>
        <p:txBody>
          <a:bodyPr wrap="square" lIns="0" tIns="0" rIns="0" bIns="0" rtlCol="0" anchor="t"/>
          <a:lstStyle/>
          <a:p>
            <a:pPr indent="0" marL="0">
              <a:buNone/>
            </a:pPr>
            <a:r>
              <a:rPr lang="en-US" sz="1700" b="1" dirty="0">
                <a:solidFill>
                  <a:srgbClr val="13294B"/>
                </a:solidFill>
                <a:latin typeface="Calibri" pitchFamily="34" charset="0"/>
                <a:ea typeface="Calibri" pitchFamily="34" charset="-122"/>
                <a:cs typeface="Calibri" pitchFamily="34" charset="-120"/>
              </a:rPr>
              <a:t>So what</a:t>
            </a:r>
            <a:endParaRPr lang="en-US" sz="1700" dirty="0"/>
          </a:p>
        </p:txBody>
      </p:sp>
      <p:sp>
        <p:nvSpPr>
          <p:cNvPr id="21" name="Text 18"/>
          <p:cNvSpPr txBox="1"/>
          <p:nvPr/>
        </p:nvSpPr>
        <p:spPr>
          <a:xfrm>
            <a:off x="6172200" y="4846320"/>
            <a:ext cx="5303520" cy="7315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The implication of a finding for the decision at hand</a:t>
            </a:r>
            <a:endParaRPr lang="en-US" sz="1500" dirty="0"/>
          </a:p>
        </p:txBody>
      </p:sp>
      <p:sp>
        <p:nvSpPr>
          <p:cNvPr id="22" name="Shape 19"/>
          <p:cNvSpPr/>
          <p:nvPr/>
        </p:nvSpPr>
        <p:spPr>
          <a:xfrm>
            <a:off x="6172200" y="5577840"/>
            <a:ext cx="5303520" cy="0"/>
          </a:xfrm>
          <a:prstGeom prst="line">
            <a:avLst/>
          </a:prstGeom>
          <a:noFill/>
          <a:ln w="12700">
            <a:solidFill>
              <a:srgbClr val="DDE3EA"/>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10</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Icons and maps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7F1"/>
                </a:solidFill>
              </a:rPr>
              <a:t>Editable vector icons and world maps. Every shape takes the theme colors, so they match whichever style you use.</a:t>
            </a:r>
            <a:endParaRPr lang="en-US" sz="1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select any country and change its fill to highlight it</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53237"/>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53237"/>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with one country highlighted</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24000"/>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24000"/>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1"/>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people and roles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24" y="1554480"/>
            <a:ext cx="9473247" cy="4572000"/>
            <a:chOff x="1219200" y="1219200"/>
            <a:chExt cx="9914052" cy="4784742"/>
          </a:xfrm>
        </p:grpSpPr>
        <p:grpSp>
          <p:nvGrpSpPr>
            <p:cNvPr id="6" name="Group 103">
              <a:extLst>
                <a:ext uri="{FF2B5EF4-FFF2-40B4-BE49-F238E27FC236}">
                  <a16:creationId xmlns:a16="http://schemas.microsoft.com/office/drawing/2014/main" id="{FEE6CFE5-B498-471A-9BEE-81958B4DF7A4}"/>
                </a:ext>
              </a:extLst>
            </p:cNvPr>
            <p:cNvGrpSpPr/>
            <p:nvPr/>
          </p:nvGrpSpPr>
          <p:grpSpPr>
            <a:xfrm>
              <a:off x="1219200" y="1219200"/>
              <a:ext cx="9914052" cy="4784742"/>
              <a:chOff x="2269330" y="2290063"/>
              <a:chExt cx="12622568" cy="6091938"/>
            </a:xfrm>
            <a:solidFill>
              <a:schemeClr val="tx1"/>
            </a:solidFill>
          </p:grpSpPr>
          <p:grpSp>
            <p:nvGrpSpPr>
              <p:cNvPr id="7" name="Group 102">
                <a:extLst>
                  <a:ext uri="{FF2B5EF4-FFF2-40B4-BE49-F238E27FC236}">
                    <a16:creationId xmlns:a16="http://schemas.microsoft.com/office/drawing/2014/main" id="{AB525782-7958-435D-800C-450CC1EDC5F0}"/>
                  </a:ext>
                </a:extLst>
              </p:cNvPr>
              <p:cNvGrpSpPr/>
              <p:nvPr/>
            </p:nvGrpSpPr>
            <p:grpSpPr>
              <a:xfrm>
                <a:off x="2541618" y="2290487"/>
                <a:ext cx="378931" cy="744375"/>
                <a:chOff x="2541618" y="2290487"/>
                <a:chExt cx="378931" cy="744375"/>
              </a:xfrm>
              <a:grpFill/>
            </p:grpSpPr>
            <p:sp>
              <p:nvSpPr>
                <p:cNvPr id="8" name="Shape 2863">
                  <a:extLst>
                    <a:ext uri="{FF2B5EF4-FFF2-40B4-BE49-F238E27FC236}">
                      <a16:creationId xmlns:a16="http://schemas.microsoft.com/office/drawing/2014/main" id="{809F4C80-8042-4222-B6FC-91D7DC9383F0}"/>
                    </a:ext>
                  </a:extLst>
                </p:cNvPr>
                <p:cNvSpPr/>
                <p:nvPr/>
              </p:nvSpPr>
              <p:spPr>
                <a:xfrm>
                  <a:off x="2541618" y="2426633"/>
                  <a:ext cx="378931" cy="608229"/>
                </a:xfrm>
                <a:custGeom>
                  <a:avLst/>
                  <a:gdLst/>
                  <a:ahLst/>
                  <a:cxnLst>
                    <a:cxn ang="0">
                      <a:pos x="wd2" y="hd2"/>
                    </a:cxn>
                    <a:cxn ang="5400000">
                      <a:pos x="wd2" y="hd2"/>
                    </a:cxn>
                    <a:cxn ang="10800000">
                      <a:pos x="wd2" y="hd2"/>
                    </a:cxn>
                    <a:cxn ang="16200000">
                      <a:pos x="wd2" y="hd2"/>
                    </a:cxn>
                  </a:cxnLst>
                  <a:rect l="0" t="0" r="r" b="b"/>
                  <a:pathLst>
                    <a:path w="20620" h="21276" extrusionOk="0">
                      <a:moveTo>
                        <a:pt x="7219" y="0"/>
                      </a:moveTo>
                      <a:cubicBezTo>
                        <a:pt x="4928" y="0"/>
                        <a:pt x="3243" y="1210"/>
                        <a:pt x="2939" y="1901"/>
                      </a:cubicBezTo>
                      <a:lnTo>
                        <a:pt x="75" y="7862"/>
                      </a:lnTo>
                      <a:cubicBezTo>
                        <a:pt x="-464" y="9137"/>
                        <a:pt x="2063" y="9677"/>
                        <a:pt x="2670" y="8402"/>
                      </a:cubicBezTo>
                      <a:lnTo>
                        <a:pt x="5231" y="2938"/>
                      </a:lnTo>
                      <a:lnTo>
                        <a:pt x="6646" y="2938"/>
                      </a:lnTo>
                      <a:lnTo>
                        <a:pt x="2400" y="12701"/>
                      </a:lnTo>
                      <a:lnTo>
                        <a:pt x="6511" y="12701"/>
                      </a:lnTo>
                      <a:lnTo>
                        <a:pt x="6511" y="20304"/>
                      </a:lnTo>
                      <a:cubicBezTo>
                        <a:pt x="6511" y="21600"/>
                        <a:pt x="9544" y="21600"/>
                        <a:pt x="9544" y="20304"/>
                      </a:cubicBezTo>
                      <a:lnTo>
                        <a:pt x="9544" y="12636"/>
                      </a:lnTo>
                      <a:lnTo>
                        <a:pt x="11060" y="12636"/>
                      </a:lnTo>
                      <a:lnTo>
                        <a:pt x="11060" y="20282"/>
                      </a:lnTo>
                      <a:cubicBezTo>
                        <a:pt x="11060" y="21600"/>
                        <a:pt x="14127" y="21600"/>
                        <a:pt x="14127" y="20282"/>
                      </a:cubicBezTo>
                      <a:lnTo>
                        <a:pt x="14127" y="12701"/>
                      </a:lnTo>
                      <a:lnTo>
                        <a:pt x="18204" y="12701"/>
                      </a:lnTo>
                      <a:lnTo>
                        <a:pt x="13958" y="2959"/>
                      </a:lnTo>
                      <a:lnTo>
                        <a:pt x="15374" y="2959"/>
                      </a:lnTo>
                      <a:lnTo>
                        <a:pt x="17935" y="8467"/>
                      </a:lnTo>
                      <a:cubicBezTo>
                        <a:pt x="18541" y="9655"/>
                        <a:pt x="21136" y="9158"/>
                        <a:pt x="20529" y="7884"/>
                      </a:cubicBezTo>
                      <a:lnTo>
                        <a:pt x="17665" y="1922"/>
                      </a:lnTo>
                      <a:cubicBezTo>
                        <a:pt x="17396" y="1253"/>
                        <a:pt x="16048" y="22"/>
                        <a:pt x="13723" y="22"/>
                      </a:cubicBezTo>
                      <a:cubicBezTo>
                        <a:pt x="13756" y="0"/>
                        <a:pt x="7219" y="0"/>
                        <a:pt x="721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9" name="Shape 2864">
                  <a:extLst>
                    <a:ext uri="{FF2B5EF4-FFF2-40B4-BE49-F238E27FC236}">
                      <a16:creationId xmlns:a16="http://schemas.microsoft.com/office/drawing/2014/main" id="{418B4A10-A470-47ED-9CA9-0460C17BA1CE}"/>
                    </a:ext>
                  </a:extLst>
                </p:cNvPr>
                <p:cNvSpPr/>
                <p:nvPr/>
              </p:nvSpPr>
              <p:spPr>
                <a:xfrm>
                  <a:off x="2669234" y="2290487"/>
                  <a:ext cx="121912" cy="121916"/>
                </a:xfrm>
                <a:custGeom>
                  <a:avLst/>
                  <a:gdLst/>
                  <a:ahLst/>
                  <a:cxnLst>
                    <a:cxn ang="0">
                      <a:pos x="wd2" y="hd2"/>
                    </a:cxn>
                    <a:cxn ang="5400000">
                      <a:pos x="wd2" y="hd2"/>
                    </a:cxn>
                    <a:cxn ang="10800000">
                      <a:pos x="wd2" y="hd2"/>
                    </a:cxn>
                    <a:cxn ang="16200000">
                      <a:pos x="wd2" y="hd2"/>
                    </a:cxn>
                  </a:cxnLst>
                  <a:rect l="0" t="0" r="r" b="b"/>
                  <a:pathLst>
                    <a:path w="21600" h="21600" extrusionOk="0">
                      <a:moveTo>
                        <a:pt x="0" y="10855"/>
                      </a:moveTo>
                      <a:cubicBezTo>
                        <a:pt x="0" y="4824"/>
                        <a:pt x="4959" y="0"/>
                        <a:pt x="10910" y="0"/>
                      </a:cubicBezTo>
                      <a:cubicBezTo>
                        <a:pt x="16861" y="0"/>
                        <a:pt x="21600" y="4824"/>
                        <a:pt x="21600" y="10855"/>
                      </a:cubicBezTo>
                      <a:cubicBezTo>
                        <a:pt x="21600" y="16776"/>
                        <a:pt x="16861" y="21600"/>
                        <a:pt x="10910" y="21600"/>
                      </a:cubicBezTo>
                      <a:cubicBezTo>
                        <a:pt x="4959" y="21600"/>
                        <a:pt x="0" y="16776"/>
                        <a:pt x="0" y="1085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10" name="Shape 2866">
                <a:extLst>
                  <a:ext uri="{FF2B5EF4-FFF2-40B4-BE49-F238E27FC236}">
                    <a16:creationId xmlns:a16="http://schemas.microsoft.com/office/drawing/2014/main" id="{45A72168-D168-43D0-9A55-00D37C06D3FF}"/>
                  </a:ext>
                </a:extLst>
              </p:cNvPr>
              <p:cNvSpPr/>
              <p:nvPr/>
            </p:nvSpPr>
            <p:spPr>
              <a:xfrm>
                <a:off x="4896601" y="2290487"/>
                <a:ext cx="312522" cy="742747"/>
              </a:xfrm>
              <a:custGeom>
                <a:avLst/>
                <a:gdLst/>
                <a:ahLst/>
                <a:cxnLst>
                  <a:cxn ang="0">
                    <a:pos x="wd2" y="hd2"/>
                  </a:cxn>
                  <a:cxn ang="5400000">
                    <a:pos x="wd2" y="hd2"/>
                  </a:cxn>
                  <a:cxn ang="10800000">
                    <a:pos x="wd2" y="hd2"/>
                  </a:cxn>
                  <a:cxn ang="16200000">
                    <a:pos x="wd2" y="hd2"/>
                  </a:cxn>
                </a:cxnLst>
                <a:rect l="0" t="0" r="r" b="b"/>
                <a:pathLst>
                  <a:path w="21600" h="21600" extrusionOk="0">
                    <a:moveTo>
                      <a:pt x="6604" y="1796"/>
                    </a:moveTo>
                    <a:cubicBezTo>
                      <a:pt x="6604" y="2783"/>
                      <a:pt x="8478" y="3591"/>
                      <a:pt x="10864" y="3591"/>
                    </a:cubicBezTo>
                    <a:cubicBezTo>
                      <a:pt x="13207" y="3591"/>
                      <a:pt x="15124" y="2783"/>
                      <a:pt x="15124" y="1796"/>
                    </a:cubicBezTo>
                    <a:cubicBezTo>
                      <a:pt x="15124" y="808"/>
                      <a:pt x="13207" y="0"/>
                      <a:pt x="10864" y="0"/>
                    </a:cubicBezTo>
                    <a:cubicBezTo>
                      <a:pt x="8478" y="0"/>
                      <a:pt x="6604" y="808"/>
                      <a:pt x="6604" y="1796"/>
                    </a:cubicBezTo>
                    <a:close/>
                    <a:moveTo>
                      <a:pt x="21600" y="6302"/>
                    </a:moveTo>
                    <a:lnTo>
                      <a:pt x="21600" y="11814"/>
                    </a:lnTo>
                    <a:cubicBezTo>
                      <a:pt x="21600" y="12263"/>
                      <a:pt x="20791" y="12604"/>
                      <a:pt x="19725" y="12604"/>
                    </a:cubicBezTo>
                    <a:cubicBezTo>
                      <a:pt x="18660" y="12604"/>
                      <a:pt x="17808" y="12245"/>
                      <a:pt x="17808" y="11814"/>
                    </a:cubicBezTo>
                    <a:lnTo>
                      <a:pt x="17808" y="6769"/>
                    </a:lnTo>
                    <a:cubicBezTo>
                      <a:pt x="17808" y="6625"/>
                      <a:pt x="17553" y="6518"/>
                      <a:pt x="17254" y="6518"/>
                    </a:cubicBezTo>
                    <a:cubicBezTo>
                      <a:pt x="16956" y="6518"/>
                      <a:pt x="16701" y="6625"/>
                      <a:pt x="16701" y="6769"/>
                    </a:cubicBezTo>
                    <a:lnTo>
                      <a:pt x="16701" y="20361"/>
                    </a:lnTo>
                    <a:cubicBezTo>
                      <a:pt x="16701" y="21043"/>
                      <a:pt x="15508" y="21600"/>
                      <a:pt x="14017" y="21600"/>
                    </a:cubicBezTo>
                    <a:cubicBezTo>
                      <a:pt x="12525" y="21600"/>
                      <a:pt x="11375" y="21043"/>
                      <a:pt x="11375" y="20361"/>
                    </a:cubicBezTo>
                    <a:lnTo>
                      <a:pt x="11375" y="12604"/>
                    </a:lnTo>
                    <a:cubicBezTo>
                      <a:pt x="11375" y="12479"/>
                      <a:pt x="11077" y="12371"/>
                      <a:pt x="10779" y="12371"/>
                    </a:cubicBezTo>
                    <a:cubicBezTo>
                      <a:pt x="10438" y="12371"/>
                      <a:pt x="10225" y="12479"/>
                      <a:pt x="10225" y="12604"/>
                    </a:cubicBezTo>
                    <a:lnTo>
                      <a:pt x="10225" y="20361"/>
                    </a:lnTo>
                    <a:cubicBezTo>
                      <a:pt x="10225" y="21043"/>
                      <a:pt x="9075" y="21600"/>
                      <a:pt x="7583" y="21600"/>
                    </a:cubicBezTo>
                    <a:cubicBezTo>
                      <a:pt x="6092" y="21600"/>
                      <a:pt x="4899" y="21043"/>
                      <a:pt x="4899" y="20361"/>
                    </a:cubicBezTo>
                    <a:lnTo>
                      <a:pt x="4899" y="6769"/>
                    </a:lnTo>
                    <a:cubicBezTo>
                      <a:pt x="4899" y="6625"/>
                      <a:pt x="4644" y="6518"/>
                      <a:pt x="4346" y="6518"/>
                    </a:cubicBezTo>
                    <a:cubicBezTo>
                      <a:pt x="4047" y="6518"/>
                      <a:pt x="3792" y="6625"/>
                      <a:pt x="3792" y="6769"/>
                    </a:cubicBezTo>
                    <a:lnTo>
                      <a:pt x="3792" y="11814"/>
                    </a:lnTo>
                    <a:cubicBezTo>
                      <a:pt x="3792" y="12263"/>
                      <a:pt x="2940" y="12604"/>
                      <a:pt x="1875" y="12604"/>
                    </a:cubicBezTo>
                    <a:cubicBezTo>
                      <a:pt x="809" y="12604"/>
                      <a:pt x="0" y="12245"/>
                      <a:pt x="0" y="11814"/>
                    </a:cubicBezTo>
                    <a:lnTo>
                      <a:pt x="0" y="6320"/>
                    </a:lnTo>
                    <a:cubicBezTo>
                      <a:pt x="0" y="5081"/>
                      <a:pt x="2343" y="4076"/>
                      <a:pt x="5325" y="4076"/>
                    </a:cubicBezTo>
                    <a:lnTo>
                      <a:pt x="15976" y="4076"/>
                    </a:lnTo>
                    <a:cubicBezTo>
                      <a:pt x="19086" y="4058"/>
                      <a:pt x="21557" y="5063"/>
                      <a:pt x="21600" y="63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1" name="Shape 2868">
                <a:extLst>
                  <a:ext uri="{FF2B5EF4-FFF2-40B4-BE49-F238E27FC236}">
                    <a16:creationId xmlns:a16="http://schemas.microsoft.com/office/drawing/2014/main" id="{D2A9D444-E90D-457D-8F9F-38283AA12BCF}"/>
                  </a:ext>
                </a:extLst>
              </p:cNvPr>
              <p:cNvSpPr/>
              <p:nvPr/>
            </p:nvSpPr>
            <p:spPr>
              <a:xfrm>
                <a:off x="7155631" y="2290066"/>
                <a:ext cx="435504" cy="741995"/>
              </a:xfrm>
              <a:custGeom>
                <a:avLst/>
                <a:gdLst/>
                <a:ahLst/>
                <a:cxnLst>
                  <a:cxn ang="0">
                    <a:pos x="wd2" y="hd2"/>
                  </a:cxn>
                  <a:cxn ang="5400000">
                    <a:pos x="wd2" y="hd2"/>
                  </a:cxn>
                  <a:cxn ang="10800000">
                    <a:pos x="wd2" y="hd2"/>
                  </a:cxn>
                  <a:cxn ang="16200000">
                    <a:pos x="wd2" y="hd2"/>
                  </a:cxn>
                </a:cxnLst>
                <a:rect l="0" t="0" r="r" b="b"/>
                <a:pathLst>
                  <a:path w="21488" h="21499" extrusionOk="0">
                    <a:moveTo>
                      <a:pt x="9060" y="1670"/>
                    </a:moveTo>
                    <a:cubicBezTo>
                      <a:pt x="9212" y="649"/>
                      <a:pt x="10670" y="-67"/>
                      <a:pt x="12311" y="5"/>
                    </a:cubicBezTo>
                    <a:cubicBezTo>
                      <a:pt x="14012" y="94"/>
                      <a:pt x="15227" y="954"/>
                      <a:pt x="15136" y="1921"/>
                    </a:cubicBezTo>
                    <a:cubicBezTo>
                      <a:pt x="14984" y="2960"/>
                      <a:pt x="13526" y="3676"/>
                      <a:pt x="11886" y="3587"/>
                    </a:cubicBezTo>
                    <a:cubicBezTo>
                      <a:pt x="10215" y="3515"/>
                      <a:pt x="8939" y="2637"/>
                      <a:pt x="9060" y="1670"/>
                    </a:cubicBezTo>
                    <a:close/>
                    <a:moveTo>
                      <a:pt x="3197" y="7223"/>
                    </a:moveTo>
                    <a:cubicBezTo>
                      <a:pt x="2984" y="7330"/>
                      <a:pt x="2893" y="7437"/>
                      <a:pt x="2772" y="7581"/>
                    </a:cubicBezTo>
                    <a:lnTo>
                      <a:pt x="1465" y="11091"/>
                    </a:lnTo>
                    <a:cubicBezTo>
                      <a:pt x="1435" y="11145"/>
                      <a:pt x="1435" y="11181"/>
                      <a:pt x="1435" y="11199"/>
                    </a:cubicBezTo>
                    <a:cubicBezTo>
                      <a:pt x="1374" y="11664"/>
                      <a:pt x="1921" y="12076"/>
                      <a:pt x="2711" y="12076"/>
                    </a:cubicBezTo>
                    <a:cubicBezTo>
                      <a:pt x="3379" y="12094"/>
                      <a:pt x="4017" y="11772"/>
                      <a:pt x="4169" y="11378"/>
                    </a:cubicBezTo>
                    <a:lnTo>
                      <a:pt x="5324" y="8369"/>
                    </a:lnTo>
                    <a:lnTo>
                      <a:pt x="7450" y="7348"/>
                    </a:lnTo>
                    <a:lnTo>
                      <a:pt x="4200" y="15820"/>
                    </a:lnTo>
                    <a:lnTo>
                      <a:pt x="281" y="19652"/>
                    </a:lnTo>
                    <a:cubicBezTo>
                      <a:pt x="189" y="19796"/>
                      <a:pt x="38" y="19975"/>
                      <a:pt x="7" y="20190"/>
                    </a:cubicBezTo>
                    <a:cubicBezTo>
                      <a:pt x="-84" y="20852"/>
                      <a:pt x="767" y="21443"/>
                      <a:pt x="1891" y="21479"/>
                    </a:cubicBezTo>
                    <a:cubicBezTo>
                      <a:pt x="2711" y="21533"/>
                      <a:pt x="3349" y="21282"/>
                      <a:pt x="3805" y="20906"/>
                    </a:cubicBezTo>
                    <a:lnTo>
                      <a:pt x="7967" y="16715"/>
                    </a:lnTo>
                    <a:cubicBezTo>
                      <a:pt x="8027" y="16608"/>
                      <a:pt x="8362" y="16357"/>
                      <a:pt x="8392" y="16232"/>
                    </a:cubicBezTo>
                    <a:lnTo>
                      <a:pt x="9425" y="13491"/>
                    </a:lnTo>
                    <a:lnTo>
                      <a:pt x="13769" y="16357"/>
                    </a:lnTo>
                    <a:lnTo>
                      <a:pt x="15136" y="20548"/>
                    </a:lnTo>
                    <a:cubicBezTo>
                      <a:pt x="15349" y="21049"/>
                      <a:pt x="16048" y="21461"/>
                      <a:pt x="16989" y="21497"/>
                    </a:cubicBezTo>
                    <a:cubicBezTo>
                      <a:pt x="18113" y="21533"/>
                      <a:pt x="19116" y="21049"/>
                      <a:pt x="19177" y="20387"/>
                    </a:cubicBezTo>
                    <a:lnTo>
                      <a:pt x="19177" y="20118"/>
                    </a:lnTo>
                    <a:lnTo>
                      <a:pt x="17719" y="15623"/>
                    </a:lnTo>
                    <a:cubicBezTo>
                      <a:pt x="17658" y="15497"/>
                      <a:pt x="17567" y="15372"/>
                      <a:pt x="17475" y="15264"/>
                    </a:cubicBezTo>
                    <a:lnTo>
                      <a:pt x="12098" y="11503"/>
                    </a:lnTo>
                    <a:lnTo>
                      <a:pt x="13435" y="7975"/>
                    </a:lnTo>
                    <a:lnTo>
                      <a:pt x="14620" y="9282"/>
                    </a:lnTo>
                    <a:cubicBezTo>
                      <a:pt x="14681" y="9372"/>
                      <a:pt x="14832" y="9461"/>
                      <a:pt x="14954" y="9551"/>
                    </a:cubicBezTo>
                    <a:lnTo>
                      <a:pt x="19389" y="11342"/>
                    </a:lnTo>
                    <a:cubicBezTo>
                      <a:pt x="19602" y="11396"/>
                      <a:pt x="19845" y="11467"/>
                      <a:pt x="20027" y="11467"/>
                    </a:cubicBezTo>
                    <a:cubicBezTo>
                      <a:pt x="20787" y="11503"/>
                      <a:pt x="21486" y="11181"/>
                      <a:pt x="21486" y="10751"/>
                    </a:cubicBezTo>
                    <a:cubicBezTo>
                      <a:pt x="21516" y="10482"/>
                      <a:pt x="21273" y="10232"/>
                      <a:pt x="20939" y="10070"/>
                    </a:cubicBezTo>
                    <a:lnTo>
                      <a:pt x="16807" y="8369"/>
                    </a:lnTo>
                    <a:lnTo>
                      <a:pt x="13769" y="4805"/>
                    </a:lnTo>
                    <a:cubicBezTo>
                      <a:pt x="13283" y="4357"/>
                      <a:pt x="12372" y="3999"/>
                      <a:pt x="11369" y="3945"/>
                    </a:cubicBezTo>
                    <a:cubicBezTo>
                      <a:pt x="10549" y="3927"/>
                      <a:pt x="9820" y="4070"/>
                      <a:pt x="9243" y="4321"/>
                    </a:cubicBezTo>
                    <a:lnTo>
                      <a:pt x="3197" y="7223"/>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2" name="Shape 2870">
                <a:extLst>
                  <a:ext uri="{FF2B5EF4-FFF2-40B4-BE49-F238E27FC236}">
                    <a16:creationId xmlns:a16="http://schemas.microsoft.com/office/drawing/2014/main" id="{14083C4B-DCDE-41E2-916F-209CBF9D1247}"/>
                  </a:ext>
                </a:extLst>
              </p:cNvPr>
              <p:cNvSpPr/>
              <p:nvPr/>
            </p:nvSpPr>
            <p:spPr>
              <a:xfrm>
                <a:off x="9298841" y="2291562"/>
                <a:ext cx="793833" cy="743958"/>
              </a:xfrm>
              <a:custGeom>
                <a:avLst/>
                <a:gdLst/>
                <a:ahLst/>
                <a:cxnLst>
                  <a:cxn ang="0">
                    <a:pos x="wd2" y="hd2"/>
                  </a:cxn>
                  <a:cxn ang="5400000">
                    <a:pos x="wd2" y="hd2"/>
                  </a:cxn>
                  <a:cxn ang="10800000">
                    <a:pos x="wd2" y="hd2"/>
                  </a:cxn>
                  <a:cxn ang="16200000">
                    <a:pos x="wd2" y="hd2"/>
                  </a:cxn>
                </a:cxnLst>
                <a:rect l="0" t="0" r="r" b="b"/>
                <a:pathLst>
                  <a:path w="21363" h="21246" extrusionOk="0">
                    <a:moveTo>
                      <a:pt x="16519" y="354"/>
                    </a:moveTo>
                    <a:cubicBezTo>
                      <a:pt x="15654" y="-264"/>
                      <a:pt x="14490" y="-52"/>
                      <a:pt x="13892" y="830"/>
                    </a:cubicBezTo>
                    <a:cubicBezTo>
                      <a:pt x="13310" y="1748"/>
                      <a:pt x="13509" y="3001"/>
                      <a:pt x="14357" y="3618"/>
                    </a:cubicBezTo>
                    <a:cubicBezTo>
                      <a:pt x="15222" y="4236"/>
                      <a:pt x="16369" y="4024"/>
                      <a:pt x="16968" y="3124"/>
                    </a:cubicBezTo>
                    <a:cubicBezTo>
                      <a:pt x="17566" y="2207"/>
                      <a:pt x="17350" y="954"/>
                      <a:pt x="16519" y="354"/>
                    </a:cubicBezTo>
                    <a:close/>
                    <a:moveTo>
                      <a:pt x="21008" y="4130"/>
                    </a:moveTo>
                    <a:cubicBezTo>
                      <a:pt x="20626" y="3848"/>
                      <a:pt x="20110" y="3954"/>
                      <a:pt x="19861" y="4360"/>
                    </a:cubicBezTo>
                    <a:lnTo>
                      <a:pt x="18098" y="7007"/>
                    </a:lnTo>
                    <a:lnTo>
                      <a:pt x="15089" y="4765"/>
                    </a:lnTo>
                    <a:lnTo>
                      <a:pt x="13875" y="3848"/>
                    </a:lnTo>
                    <a:cubicBezTo>
                      <a:pt x="13393" y="3460"/>
                      <a:pt x="12811" y="3301"/>
                      <a:pt x="12262" y="3301"/>
                    </a:cubicBezTo>
                    <a:lnTo>
                      <a:pt x="8454" y="3301"/>
                    </a:lnTo>
                    <a:cubicBezTo>
                      <a:pt x="8171" y="3248"/>
                      <a:pt x="7889" y="3407"/>
                      <a:pt x="7722" y="3671"/>
                    </a:cubicBezTo>
                    <a:lnTo>
                      <a:pt x="5511" y="7024"/>
                    </a:lnTo>
                    <a:cubicBezTo>
                      <a:pt x="5262" y="7430"/>
                      <a:pt x="5361" y="7995"/>
                      <a:pt x="5744" y="8260"/>
                    </a:cubicBezTo>
                    <a:cubicBezTo>
                      <a:pt x="6110" y="8542"/>
                      <a:pt x="6642" y="8436"/>
                      <a:pt x="6891" y="8030"/>
                    </a:cubicBezTo>
                    <a:lnTo>
                      <a:pt x="8853" y="5065"/>
                    </a:lnTo>
                    <a:lnTo>
                      <a:pt x="11131" y="5065"/>
                    </a:lnTo>
                    <a:lnTo>
                      <a:pt x="5195" y="14207"/>
                    </a:lnTo>
                    <a:lnTo>
                      <a:pt x="1470" y="13165"/>
                    </a:lnTo>
                    <a:cubicBezTo>
                      <a:pt x="838" y="12989"/>
                      <a:pt x="223" y="13377"/>
                      <a:pt x="40" y="14030"/>
                    </a:cubicBezTo>
                    <a:cubicBezTo>
                      <a:pt x="-126" y="14718"/>
                      <a:pt x="240" y="15371"/>
                      <a:pt x="855" y="15565"/>
                    </a:cubicBezTo>
                    <a:lnTo>
                      <a:pt x="5395" y="16854"/>
                    </a:lnTo>
                    <a:cubicBezTo>
                      <a:pt x="5677" y="16924"/>
                      <a:pt x="6010" y="16924"/>
                      <a:pt x="6292" y="16730"/>
                    </a:cubicBezTo>
                    <a:cubicBezTo>
                      <a:pt x="6509" y="16607"/>
                      <a:pt x="6642" y="16342"/>
                      <a:pt x="6758" y="16183"/>
                    </a:cubicBezTo>
                    <a:cubicBezTo>
                      <a:pt x="6891" y="16007"/>
                      <a:pt x="8820" y="13060"/>
                      <a:pt x="8820" y="13060"/>
                    </a:cubicBezTo>
                    <a:lnTo>
                      <a:pt x="12462" y="15795"/>
                    </a:lnTo>
                    <a:lnTo>
                      <a:pt x="13193" y="20207"/>
                    </a:lnTo>
                    <a:cubicBezTo>
                      <a:pt x="13310" y="20895"/>
                      <a:pt x="13941" y="21336"/>
                      <a:pt x="14557" y="21230"/>
                    </a:cubicBezTo>
                    <a:cubicBezTo>
                      <a:pt x="15189" y="21107"/>
                      <a:pt x="15621" y="20436"/>
                      <a:pt x="15521" y="19783"/>
                    </a:cubicBezTo>
                    <a:lnTo>
                      <a:pt x="14690" y="14877"/>
                    </a:lnTo>
                    <a:cubicBezTo>
                      <a:pt x="14656" y="14560"/>
                      <a:pt x="14440" y="14277"/>
                      <a:pt x="14191" y="14083"/>
                    </a:cubicBezTo>
                    <a:lnTo>
                      <a:pt x="11314" y="11930"/>
                    </a:lnTo>
                    <a:lnTo>
                      <a:pt x="14690" y="6601"/>
                    </a:lnTo>
                    <a:lnTo>
                      <a:pt x="17849" y="8948"/>
                    </a:lnTo>
                    <a:cubicBezTo>
                      <a:pt x="18232" y="9212"/>
                      <a:pt x="18747" y="9107"/>
                      <a:pt x="19013" y="8701"/>
                    </a:cubicBezTo>
                    <a:lnTo>
                      <a:pt x="21208" y="5348"/>
                    </a:lnTo>
                    <a:cubicBezTo>
                      <a:pt x="21474" y="4960"/>
                      <a:pt x="21391" y="4395"/>
                      <a:pt x="21008" y="413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13" name="Group 101">
                <a:extLst>
                  <a:ext uri="{FF2B5EF4-FFF2-40B4-BE49-F238E27FC236}">
                    <a16:creationId xmlns:a16="http://schemas.microsoft.com/office/drawing/2014/main" id="{12E111B2-1B9B-4141-B08D-C3B0FA03B0E5}"/>
                  </a:ext>
                </a:extLst>
              </p:cNvPr>
              <p:cNvGrpSpPr/>
              <p:nvPr/>
            </p:nvGrpSpPr>
            <p:grpSpPr>
              <a:xfrm>
                <a:off x="11516257" y="2290487"/>
                <a:ext cx="993077" cy="742748"/>
                <a:chOff x="11516257" y="2290487"/>
                <a:chExt cx="993077" cy="742748"/>
              </a:xfrm>
              <a:grpFill/>
            </p:grpSpPr>
            <p:sp>
              <p:nvSpPr>
                <p:cNvPr id="14" name="Shape 2872">
                  <a:extLst>
                    <a:ext uri="{FF2B5EF4-FFF2-40B4-BE49-F238E27FC236}">
                      <a16:creationId xmlns:a16="http://schemas.microsoft.com/office/drawing/2014/main" id="{A0E77F5C-CC46-4089-A0B4-3DA79690C0D8}"/>
                    </a:ext>
                  </a:extLst>
                </p:cNvPr>
                <p:cNvSpPr/>
                <p:nvPr/>
              </p:nvSpPr>
              <p:spPr>
                <a:xfrm>
                  <a:off x="11949022" y="2290487"/>
                  <a:ext cx="124632"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484" y="17928"/>
                        <a:pt x="1404" y="16200"/>
                      </a:cubicBezTo>
                      <a:cubicBezTo>
                        <a:pt x="432" y="14472"/>
                        <a:pt x="0" y="12744"/>
                        <a:pt x="0" y="10800"/>
                      </a:cubicBezTo>
                      <a:cubicBezTo>
                        <a:pt x="0" y="8856"/>
                        <a:pt x="432" y="7128"/>
                        <a:pt x="1404" y="5400"/>
                      </a:cubicBezTo>
                      <a:cubicBezTo>
                        <a:pt x="2484"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5" name="Shape 2873">
                  <a:extLst>
                    <a:ext uri="{FF2B5EF4-FFF2-40B4-BE49-F238E27FC236}">
                      <a16:creationId xmlns:a16="http://schemas.microsoft.com/office/drawing/2014/main" id="{515BFC2A-3398-44C6-85AD-43719F6CD343}"/>
                    </a:ext>
                  </a:extLst>
                </p:cNvPr>
                <p:cNvSpPr/>
                <p:nvPr/>
              </p:nvSpPr>
              <p:spPr>
                <a:xfrm>
                  <a:off x="11858797" y="2429357"/>
                  <a:ext cx="307444" cy="603878"/>
                </a:xfrm>
                <a:custGeom>
                  <a:avLst/>
                  <a:gdLst/>
                  <a:ahLst/>
                  <a:cxnLst>
                    <a:cxn ang="0">
                      <a:pos x="wd2" y="hd2"/>
                    </a:cxn>
                    <a:cxn ang="5400000">
                      <a:pos x="wd2" y="hd2"/>
                    </a:cxn>
                    <a:cxn ang="10800000">
                      <a:pos x="wd2" y="hd2"/>
                    </a:cxn>
                    <a:cxn ang="16200000">
                      <a:pos x="wd2" y="hd2"/>
                    </a:cxn>
                  </a:cxnLst>
                  <a:rect l="0" t="0" r="r" b="b"/>
                  <a:pathLst>
                    <a:path w="21436" h="21600" extrusionOk="0">
                      <a:moveTo>
                        <a:pt x="5236" y="0"/>
                      </a:moveTo>
                      <a:lnTo>
                        <a:pt x="16036" y="0"/>
                      </a:lnTo>
                      <a:cubicBezTo>
                        <a:pt x="19060" y="0"/>
                        <a:pt x="21436" y="1236"/>
                        <a:pt x="21436" y="2758"/>
                      </a:cubicBezTo>
                      <a:lnTo>
                        <a:pt x="21436" y="9509"/>
                      </a:lnTo>
                      <a:cubicBezTo>
                        <a:pt x="21436" y="10039"/>
                        <a:pt x="20615" y="10480"/>
                        <a:pt x="19492" y="10480"/>
                      </a:cubicBezTo>
                      <a:cubicBezTo>
                        <a:pt x="18412" y="10480"/>
                        <a:pt x="17591" y="10061"/>
                        <a:pt x="17591" y="9509"/>
                      </a:cubicBezTo>
                      <a:lnTo>
                        <a:pt x="17591" y="3332"/>
                      </a:lnTo>
                      <a:cubicBezTo>
                        <a:pt x="17591" y="3199"/>
                        <a:pt x="17375" y="3067"/>
                        <a:pt x="17073" y="3067"/>
                      </a:cubicBezTo>
                      <a:cubicBezTo>
                        <a:pt x="16814" y="3067"/>
                        <a:pt x="16554" y="3155"/>
                        <a:pt x="16554" y="3332"/>
                      </a:cubicBezTo>
                      <a:lnTo>
                        <a:pt x="16554" y="20034"/>
                      </a:lnTo>
                      <a:cubicBezTo>
                        <a:pt x="16554" y="20872"/>
                        <a:pt x="15345" y="21556"/>
                        <a:pt x="13876" y="21556"/>
                      </a:cubicBezTo>
                      <a:cubicBezTo>
                        <a:pt x="12450" y="21556"/>
                        <a:pt x="11241" y="20894"/>
                        <a:pt x="11241" y="20034"/>
                      </a:cubicBezTo>
                      <a:lnTo>
                        <a:pt x="11241" y="10546"/>
                      </a:lnTo>
                      <a:cubicBezTo>
                        <a:pt x="11241" y="10414"/>
                        <a:pt x="11025" y="10282"/>
                        <a:pt x="10722" y="10282"/>
                      </a:cubicBezTo>
                      <a:cubicBezTo>
                        <a:pt x="10463" y="10282"/>
                        <a:pt x="10204" y="10370"/>
                        <a:pt x="10204" y="10546"/>
                      </a:cubicBezTo>
                      <a:lnTo>
                        <a:pt x="10204" y="20100"/>
                      </a:lnTo>
                      <a:cubicBezTo>
                        <a:pt x="10204" y="20916"/>
                        <a:pt x="9038" y="21600"/>
                        <a:pt x="7569" y="21600"/>
                      </a:cubicBezTo>
                      <a:cubicBezTo>
                        <a:pt x="6143" y="21600"/>
                        <a:pt x="4890" y="20938"/>
                        <a:pt x="4890" y="20100"/>
                      </a:cubicBezTo>
                      <a:lnTo>
                        <a:pt x="4890" y="3354"/>
                      </a:lnTo>
                      <a:cubicBezTo>
                        <a:pt x="4890" y="3221"/>
                        <a:pt x="4718" y="3089"/>
                        <a:pt x="4372" y="3089"/>
                      </a:cubicBezTo>
                      <a:cubicBezTo>
                        <a:pt x="4113" y="3089"/>
                        <a:pt x="3854" y="3199"/>
                        <a:pt x="3854" y="3354"/>
                      </a:cubicBezTo>
                      <a:lnTo>
                        <a:pt x="3854" y="9553"/>
                      </a:lnTo>
                      <a:cubicBezTo>
                        <a:pt x="3854" y="10083"/>
                        <a:pt x="3033" y="10546"/>
                        <a:pt x="1953" y="10546"/>
                      </a:cubicBezTo>
                      <a:cubicBezTo>
                        <a:pt x="873" y="10546"/>
                        <a:pt x="9" y="10105"/>
                        <a:pt x="9" y="9553"/>
                      </a:cubicBezTo>
                      <a:lnTo>
                        <a:pt x="9" y="2780"/>
                      </a:lnTo>
                      <a:cubicBezTo>
                        <a:pt x="-164" y="1236"/>
                        <a:pt x="2255" y="0"/>
                        <a:pt x="5236"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6" name="Shape 2874">
                  <a:extLst>
                    <a:ext uri="{FF2B5EF4-FFF2-40B4-BE49-F238E27FC236}">
                      <a16:creationId xmlns:a16="http://schemas.microsoft.com/office/drawing/2014/main" id="{8F31DB10-29E2-48F9-B950-4F6AA9D5B92E}"/>
                    </a:ext>
                  </a:extLst>
                </p:cNvPr>
                <p:cNvSpPr/>
                <p:nvPr/>
              </p:nvSpPr>
              <p:spPr>
                <a:xfrm>
                  <a:off x="11605932" y="2290487"/>
                  <a:ext cx="124634"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592" y="17928"/>
                        <a:pt x="1512" y="16200"/>
                      </a:cubicBezTo>
                      <a:cubicBezTo>
                        <a:pt x="540" y="14472"/>
                        <a:pt x="0" y="12744"/>
                        <a:pt x="0" y="10800"/>
                      </a:cubicBezTo>
                      <a:cubicBezTo>
                        <a:pt x="0" y="8856"/>
                        <a:pt x="540" y="7128"/>
                        <a:pt x="1512" y="5400"/>
                      </a:cubicBezTo>
                      <a:cubicBezTo>
                        <a:pt x="2592"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7" name="Shape 2875">
                  <a:extLst>
                    <a:ext uri="{FF2B5EF4-FFF2-40B4-BE49-F238E27FC236}">
                      <a16:creationId xmlns:a16="http://schemas.microsoft.com/office/drawing/2014/main" id="{F4A1D93E-51CE-4F24-9EE0-3B90DD2BFCDB}"/>
                    </a:ext>
                  </a:extLst>
                </p:cNvPr>
                <p:cNvSpPr/>
                <p:nvPr/>
              </p:nvSpPr>
              <p:spPr>
                <a:xfrm>
                  <a:off x="11516257" y="2429357"/>
                  <a:ext cx="306891" cy="603878"/>
                </a:xfrm>
                <a:custGeom>
                  <a:avLst/>
                  <a:gdLst/>
                  <a:ahLst/>
                  <a:cxnLst>
                    <a:cxn ang="0">
                      <a:pos x="wd2" y="hd2"/>
                    </a:cxn>
                    <a:cxn ang="5400000">
                      <a:pos x="wd2" y="hd2"/>
                    </a:cxn>
                    <a:cxn ang="10800000">
                      <a:pos x="wd2" y="hd2"/>
                    </a:cxn>
                    <a:cxn ang="16200000">
                      <a:pos x="wd2" y="hd2"/>
                    </a:cxn>
                  </a:cxnLst>
                  <a:rect l="0" t="0" r="r" b="b"/>
                  <a:pathLst>
                    <a:path w="21397" h="21600" extrusionOk="0">
                      <a:moveTo>
                        <a:pt x="5197" y="0"/>
                      </a:moveTo>
                      <a:lnTo>
                        <a:pt x="15997" y="0"/>
                      </a:lnTo>
                      <a:cubicBezTo>
                        <a:pt x="19021" y="0"/>
                        <a:pt x="21397" y="1236"/>
                        <a:pt x="21397" y="2758"/>
                      </a:cubicBezTo>
                      <a:lnTo>
                        <a:pt x="21397" y="9509"/>
                      </a:lnTo>
                      <a:cubicBezTo>
                        <a:pt x="21397" y="10039"/>
                        <a:pt x="20619" y="10480"/>
                        <a:pt x="19496" y="10480"/>
                      </a:cubicBezTo>
                      <a:cubicBezTo>
                        <a:pt x="18416" y="10480"/>
                        <a:pt x="17552" y="10061"/>
                        <a:pt x="17552" y="9509"/>
                      </a:cubicBezTo>
                      <a:lnTo>
                        <a:pt x="17552" y="3332"/>
                      </a:lnTo>
                      <a:cubicBezTo>
                        <a:pt x="17552" y="3199"/>
                        <a:pt x="17336" y="3067"/>
                        <a:pt x="17034" y="3067"/>
                      </a:cubicBezTo>
                      <a:cubicBezTo>
                        <a:pt x="16775" y="3067"/>
                        <a:pt x="16515" y="3155"/>
                        <a:pt x="16515" y="3332"/>
                      </a:cubicBezTo>
                      <a:lnTo>
                        <a:pt x="16515" y="20034"/>
                      </a:lnTo>
                      <a:cubicBezTo>
                        <a:pt x="16515" y="20872"/>
                        <a:pt x="15349" y="21556"/>
                        <a:pt x="13880" y="21556"/>
                      </a:cubicBezTo>
                      <a:cubicBezTo>
                        <a:pt x="12455" y="21556"/>
                        <a:pt x="11202" y="20894"/>
                        <a:pt x="11202" y="20034"/>
                      </a:cubicBezTo>
                      <a:lnTo>
                        <a:pt x="11202" y="10546"/>
                      </a:lnTo>
                      <a:cubicBezTo>
                        <a:pt x="11202" y="10414"/>
                        <a:pt x="11029" y="10282"/>
                        <a:pt x="10683" y="10282"/>
                      </a:cubicBezTo>
                      <a:cubicBezTo>
                        <a:pt x="10424" y="10282"/>
                        <a:pt x="10165" y="10370"/>
                        <a:pt x="10165" y="10546"/>
                      </a:cubicBezTo>
                      <a:lnTo>
                        <a:pt x="10165" y="20100"/>
                      </a:lnTo>
                      <a:cubicBezTo>
                        <a:pt x="10165" y="20916"/>
                        <a:pt x="8999" y="21600"/>
                        <a:pt x="7530" y="21600"/>
                      </a:cubicBezTo>
                      <a:cubicBezTo>
                        <a:pt x="6061" y="21600"/>
                        <a:pt x="4895" y="20938"/>
                        <a:pt x="4895" y="20100"/>
                      </a:cubicBezTo>
                      <a:lnTo>
                        <a:pt x="4895" y="3354"/>
                      </a:lnTo>
                      <a:cubicBezTo>
                        <a:pt x="4895" y="3221"/>
                        <a:pt x="4679" y="3089"/>
                        <a:pt x="4376" y="3089"/>
                      </a:cubicBezTo>
                      <a:cubicBezTo>
                        <a:pt x="4117" y="3089"/>
                        <a:pt x="3858" y="3199"/>
                        <a:pt x="3858" y="3354"/>
                      </a:cubicBezTo>
                      <a:lnTo>
                        <a:pt x="3858" y="9553"/>
                      </a:lnTo>
                      <a:cubicBezTo>
                        <a:pt x="3858" y="10083"/>
                        <a:pt x="2994" y="10546"/>
                        <a:pt x="1914" y="10546"/>
                      </a:cubicBezTo>
                      <a:cubicBezTo>
                        <a:pt x="834" y="10546"/>
                        <a:pt x="13" y="10105"/>
                        <a:pt x="13" y="9553"/>
                      </a:cubicBezTo>
                      <a:lnTo>
                        <a:pt x="13" y="2780"/>
                      </a:lnTo>
                      <a:cubicBezTo>
                        <a:pt x="-203" y="1236"/>
                        <a:pt x="2216" y="0"/>
                        <a:pt x="5197"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8" name="Shape 2876">
                  <a:extLst>
                    <a:ext uri="{FF2B5EF4-FFF2-40B4-BE49-F238E27FC236}">
                      <a16:creationId xmlns:a16="http://schemas.microsoft.com/office/drawing/2014/main" id="{7BF03B9D-3EB2-459B-B34F-4C57156F990D}"/>
                    </a:ext>
                  </a:extLst>
                </p:cNvPr>
                <p:cNvSpPr/>
                <p:nvPr/>
              </p:nvSpPr>
              <p:spPr>
                <a:xfrm>
                  <a:off x="12292112" y="2290487"/>
                  <a:ext cx="121921"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6" y="14472"/>
                        <a:pt x="20189" y="16200"/>
                      </a:cubicBezTo>
                      <a:cubicBezTo>
                        <a:pt x="19212" y="17928"/>
                        <a:pt x="17910" y="19008"/>
                        <a:pt x="16173" y="20088"/>
                      </a:cubicBezTo>
                      <a:cubicBezTo>
                        <a:pt x="14545" y="21060"/>
                        <a:pt x="12917" y="21600"/>
                        <a:pt x="10854" y="21600"/>
                      </a:cubicBezTo>
                      <a:cubicBezTo>
                        <a:pt x="8901" y="21600"/>
                        <a:pt x="7164" y="21060"/>
                        <a:pt x="5427" y="20088"/>
                      </a:cubicBezTo>
                      <a:cubicBezTo>
                        <a:pt x="3690" y="19008"/>
                        <a:pt x="2388" y="17928"/>
                        <a:pt x="1411" y="16200"/>
                      </a:cubicBezTo>
                      <a:cubicBezTo>
                        <a:pt x="434" y="14472"/>
                        <a:pt x="0" y="12744"/>
                        <a:pt x="0" y="10800"/>
                      </a:cubicBezTo>
                      <a:cubicBezTo>
                        <a:pt x="0" y="8856"/>
                        <a:pt x="434" y="7128"/>
                        <a:pt x="1411" y="5400"/>
                      </a:cubicBezTo>
                      <a:cubicBezTo>
                        <a:pt x="2388" y="3672"/>
                        <a:pt x="3690" y="2376"/>
                        <a:pt x="5427" y="1404"/>
                      </a:cubicBezTo>
                      <a:cubicBezTo>
                        <a:pt x="7164" y="324"/>
                        <a:pt x="8792" y="0"/>
                        <a:pt x="10854" y="0"/>
                      </a:cubicBezTo>
                      <a:cubicBezTo>
                        <a:pt x="12808" y="0"/>
                        <a:pt x="14545" y="324"/>
                        <a:pt x="16173" y="1404"/>
                      </a:cubicBezTo>
                      <a:cubicBezTo>
                        <a:pt x="17910" y="2376"/>
                        <a:pt x="19212" y="3672"/>
                        <a:pt x="20189" y="5400"/>
                      </a:cubicBezTo>
                      <a:cubicBezTo>
                        <a:pt x="21166"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9" name="Shape 2877">
                  <a:extLst>
                    <a:ext uri="{FF2B5EF4-FFF2-40B4-BE49-F238E27FC236}">
                      <a16:creationId xmlns:a16="http://schemas.microsoft.com/office/drawing/2014/main" id="{7596EB4E-EC5A-40F8-B269-C6185A474CFA}"/>
                    </a:ext>
                  </a:extLst>
                </p:cNvPr>
                <p:cNvSpPr/>
                <p:nvPr/>
              </p:nvSpPr>
              <p:spPr>
                <a:xfrm>
                  <a:off x="12204031" y="2429357"/>
                  <a:ext cx="305303" cy="603878"/>
                </a:xfrm>
                <a:custGeom>
                  <a:avLst/>
                  <a:gdLst/>
                  <a:ahLst/>
                  <a:cxnLst>
                    <a:cxn ang="0">
                      <a:pos x="wd2" y="hd2"/>
                    </a:cxn>
                    <a:cxn ang="5400000">
                      <a:pos x="wd2" y="hd2"/>
                    </a:cxn>
                    <a:cxn ang="10800000">
                      <a:pos x="wd2" y="hd2"/>
                    </a:cxn>
                    <a:cxn ang="16200000">
                      <a:pos x="wd2" y="hd2"/>
                    </a:cxn>
                  </a:cxnLst>
                  <a:rect l="0" t="0" r="r" b="b"/>
                  <a:pathLst>
                    <a:path w="21475" h="21600" extrusionOk="0">
                      <a:moveTo>
                        <a:pt x="5199" y="0"/>
                      </a:moveTo>
                      <a:lnTo>
                        <a:pt x="16064" y="0"/>
                      </a:lnTo>
                      <a:cubicBezTo>
                        <a:pt x="19051" y="0"/>
                        <a:pt x="21475" y="1236"/>
                        <a:pt x="21475" y="2758"/>
                      </a:cubicBezTo>
                      <a:lnTo>
                        <a:pt x="21475" y="9509"/>
                      </a:lnTo>
                      <a:cubicBezTo>
                        <a:pt x="21475" y="10039"/>
                        <a:pt x="20609" y="10480"/>
                        <a:pt x="19527" y="10480"/>
                      </a:cubicBezTo>
                      <a:cubicBezTo>
                        <a:pt x="18445" y="10480"/>
                        <a:pt x="17622" y="10061"/>
                        <a:pt x="17622" y="9509"/>
                      </a:cubicBezTo>
                      <a:lnTo>
                        <a:pt x="17622" y="3332"/>
                      </a:lnTo>
                      <a:cubicBezTo>
                        <a:pt x="17622" y="3199"/>
                        <a:pt x="17406" y="3067"/>
                        <a:pt x="17103" y="3067"/>
                      </a:cubicBezTo>
                      <a:cubicBezTo>
                        <a:pt x="16843" y="3067"/>
                        <a:pt x="16584" y="3155"/>
                        <a:pt x="16584" y="3332"/>
                      </a:cubicBezTo>
                      <a:lnTo>
                        <a:pt x="16584" y="20034"/>
                      </a:lnTo>
                      <a:cubicBezTo>
                        <a:pt x="16584" y="20872"/>
                        <a:pt x="15372" y="21556"/>
                        <a:pt x="13900" y="21556"/>
                      </a:cubicBezTo>
                      <a:cubicBezTo>
                        <a:pt x="12471" y="21556"/>
                        <a:pt x="11259" y="20894"/>
                        <a:pt x="11259" y="20034"/>
                      </a:cubicBezTo>
                      <a:lnTo>
                        <a:pt x="11259" y="10546"/>
                      </a:lnTo>
                      <a:cubicBezTo>
                        <a:pt x="11259" y="10414"/>
                        <a:pt x="11043" y="10282"/>
                        <a:pt x="10740" y="10282"/>
                      </a:cubicBezTo>
                      <a:cubicBezTo>
                        <a:pt x="10480" y="10282"/>
                        <a:pt x="10220" y="10370"/>
                        <a:pt x="10220" y="10546"/>
                      </a:cubicBezTo>
                      <a:lnTo>
                        <a:pt x="10220" y="20100"/>
                      </a:lnTo>
                      <a:cubicBezTo>
                        <a:pt x="10220" y="20916"/>
                        <a:pt x="9052" y="21600"/>
                        <a:pt x="7580" y="21600"/>
                      </a:cubicBezTo>
                      <a:cubicBezTo>
                        <a:pt x="6152" y="21600"/>
                        <a:pt x="4896" y="20938"/>
                        <a:pt x="4896" y="20100"/>
                      </a:cubicBezTo>
                      <a:lnTo>
                        <a:pt x="4896" y="3354"/>
                      </a:lnTo>
                      <a:cubicBezTo>
                        <a:pt x="4896" y="3221"/>
                        <a:pt x="4680" y="3089"/>
                        <a:pt x="4377" y="3089"/>
                      </a:cubicBezTo>
                      <a:cubicBezTo>
                        <a:pt x="4117" y="3089"/>
                        <a:pt x="3857" y="3199"/>
                        <a:pt x="3857" y="3354"/>
                      </a:cubicBezTo>
                      <a:lnTo>
                        <a:pt x="3857" y="9553"/>
                      </a:lnTo>
                      <a:cubicBezTo>
                        <a:pt x="3857" y="10083"/>
                        <a:pt x="3078" y="10546"/>
                        <a:pt x="1953" y="10546"/>
                      </a:cubicBezTo>
                      <a:cubicBezTo>
                        <a:pt x="871" y="10546"/>
                        <a:pt x="5" y="10105"/>
                        <a:pt x="5" y="9553"/>
                      </a:cubicBezTo>
                      <a:lnTo>
                        <a:pt x="5" y="2780"/>
                      </a:lnTo>
                      <a:cubicBezTo>
                        <a:pt x="-125" y="1236"/>
                        <a:pt x="2299" y="0"/>
                        <a:pt x="519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20" name="Shape 2879">
                <a:extLst>
                  <a:ext uri="{FF2B5EF4-FFF2-40B4-BE49-F238E27FC236}">
                    <a16:creationId xmlns:a16="http://schemas.microsoft.com/office/drawing/2014/main" id="{E3CDC368-2A96-41E4-BB86-3CC7252E612B}"/>
                  </a:ext>
                </a:extLst>
              </p:cNvPr>
              <p:cNvSpPr/>
              <p:nvPr/>
            </p:nvSpPr>
            <p:spPr>
              <a:xfrm>
                <a:off x="13939493" y="2290487"/>
                <a:ext cx="793298" cy="742747"/>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21" name="Group 91">
                <a:extLst>
                  <a:ext uri="{FF2B5EF4-FFF2-40B4-BE49-F238E27FC236}">
                    <a16:creationId xmlns:a16="http://schemas.microsoft.com/office/drawing/2014/main" id="{8377C423-28F5-49D9-90B4-471874F2C838}"/>
                  </a:ext>
                </a:extLst>
              </p:cNvPr>
              <p:cNvGrpSpPr/>
              <p:nvPr/>
            </p:nvGrpSpPr>
            <p:grpSpPr>
              <a:xfrm>
                <a:off x="2269331" y="4066875"/>
                <a:ext cx="927540" cy="742748"/>
                <a:chOff x="2269331" y="4066875"/>
                <a:chExt cx="927540" cy="742748"/>
              </a:xfrm>
              <a:grpFill/>
            </p:grpSpPr>
            <p:sp>
              <p:nvSpPr>
                <p:cNvPr id="22" name="Shape 2881">
                  <a:extLst>
                    <a:ext uri="{FF2B5EF4-FFF2-40B4-BE49-F238E27FC236}">
                      <a16:creationId xmlns:a16="http://schemas.microsoft.com/office/drawing/2014/main" id="{3E7F9F85-EE08-4353-A248-326E5C06B9AC}"/>
                    </a:ext>
                  </a:extLst>
                </p:cNvPr>
                <p:cNvSpPr/>
                <p:nvPr/>
              </p:nvSpPr>
              <p:spPr>
                <a:xfrm>
                  <a:off x="3039555" y="4336447"/>
                  <a:ext cx="83801" cy="83801"/>
                </a:xfrm>
                <a:custGeom>
                  <a:avLst/>
                  <a:gdLst/>
                  <a:ahLst/>
                  <a:cxnLst>
                    <a:cxn ang="0">
                      <a:pos x="wd2" y="hd2"/>
                    </a:cxn>
                    <a:cxn ang="5400000">
                      <a:pos x="wd2" y="hd2"/>
                    </a:cxn>
                    <a:cxn ang="10800000">
                      <a:pos x="wd2" y="hd2"/>
                    </a:cxn>
                    <a:cxn ang="16200000">
                      <a:pos x="wd2" y="hd2"/>
                    </a:cxn>
                  </a:cxnLst>
                  <a:rect l="0" t="0" r="r" b="b"/>
                  <a:pathLst>
                    <a:path w="21600" h="21600" extrusionOk="0">
                      <a:moveTo>
                        <a:pt x="0" y="10879"/>
                      </a:moveTo>
                      <a:cubicBezTo>
                        <a:pt x="0" y="4888"/>
                        <a:pt x="4888" y="0"/>
                        <a:pt x="10879" y="0"/>
                      </a:cubicBezTo>
                      <a:cubicBezTo>
                        <a:pt x="16712" y="0"/>
                        <a:pt x="21600" y="4888"/>
                        <a:pt x="21600" y="10879"/>
                      </a:cubicBezTo>
                      <a:cubicBezTo>
                        <a:pt x="21600" y="16712"/>
                        <a:pt x="16712" y="21600"/>
                        <a:pt x="10879" y="21600"/>
                      </a:cubicBezTo>
                      <a:cubicBezTo>
                        <a:pt x="4888" y="21600"/>
                        <a:pt x="0" y="16712"/>
                        <a:pt x="0" y="108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3" name="Shape 2882">
                  <a:extLst>
                    <a:ext uri="{FF2B5EF4-FFF2-40B4-BE49-F238E27FC236}">
                      <a16:creationId xmlns:a16="http://schemas.microsoft.com/office/drawing/2014/main" id="{6C8C7314-2E61-40F2-B24B-F5ADD7CF32BA}"/>
                    </a:ext>
                  </a:extLst>
                </p:cNvPr>
                <p:cNvSpPr/>
                <p:nvPr/>
              </p:nvSpPr>
              <p:spPr>
                <a:xfrm>
                  <a:off x="2731863" y="4069598"/>
                  <a:ext cx="119200" cy="119198"/>
                </a:xfrm>
                <a:custGeom>
                  <a:avLst/>
                  <a:gdLst/>
                  <a:ahLst/>
                  <a:cxnLst>
                    <a:cxn ang="0">
                      <a:pos x="wd2" y="hd2"/>
                    </a:cxn>
                    <a:cxn ang="5400000">
                      <a:pos x="wd2" y="hd2"/>
                    </a:cxn>
                    <a:cxn ang="10800000">
                      <a:pos x="wd2" y="hd2"/>
                    </a:cxn>
                    <a:cxn ang="16200000">
                      <a:pos x="wd2" y="hd2"/>
                    </a:cxn>
                  </a:cxnLst>
                  <a:rect l="0" t="0" r="r" b="b"/>
                  <a:pathLst>
                    <a:path w="21600" h="21600" extrusionOk="0">
                      <a:moveTo>
                        <a:pt x="0" y="10745"/>
                      </a:moveTo>
                      <a:cubicBezTo>
                        <a:pt x="0" y="4763"/>
                        <a:pt x="4763" y="0"/>
                        <a:pt x="10855" y="0"/>
                      </a:cubicBezTo>
                      <a:cubicBezTo>
                        <a:pt x="16837" y="0"/>
                        <a:pt x="21600" y="4763"/>
                        <a:pt x="21600" y="10745"/>
                      </a:cubicBezTo>
                      <a:cubicBezTo>
                        <a:pt x="21600" y="16726"/>
                        <a:pt x="16726" y="21600"/>
                        <a:pt x="10855" y="21600"/>
                      </a:cubicBezTo>
                      <a:cubicBezTo>
                        <a:pt x="4763" y="21600"/>
                        <a:pt x="0" y="16726"/>
                        <a:pt x="0" y="1074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4" name="Shape 2883">
                  <a:extLst>
                    <a:ext uri="{FF2B5EF4-FFF2-40B4-BE49-F238E27FC236}">
                      <a16:creationId xmlns:a16="http://schemas.microsoft.com/office/drawing/2014/main" id="{CC3E5AE2-CA1B-452E-9D87-3571F6E140EB}"/>
                    </a:ext>
                  </a:extLst>
                </p:cNvPr>
                <p:cNvSpPr/>
                <p:nvPr/>
              </p:nvSpPr>
              <p:spPr>
                <a:xfrm>
                  <a:off x="2392681" y="4066875"/>
                  <a:ext cx="120735" cy="121918"/>
                </a:xfrm>
                <a:custGeom>
                  <a:avLst/>
                  <a:gdLst/>
                  <a:ahLst/>
                  <a:cxnLst>
                    <a:cxn ang="0">
                      <a:pos x="wd2" y="hd2"/>
                    </a:cxn>
                    <a:cxn ang="5400000">
                      <a:pos x="wd2" y="hd2"/>
                    </a:cxn>
                    <a:cxn ang="10800000">
                      <a:pos x="wd2" y="hd2"/>
                    </a:cxn>
                    <a:cxn ang="16200000">
                      <a:pos x="wd2" y="hd2"/>
                    </a:cxn>
                  </a:cxnLst>
                  <a:rect l="0" t="0" r="r" b="b"/>
                  <a:pathLst>
                    <a:path w="21390" h="21600" extrusionOk="0">
                      <a:moveTo>
                        <a:pt x="7" y="10800"/>
                      </a:moveTo>
                      <a:cubicBezTo>
                        <a:pt x="7" y="4909"/>
                        <a:pt x="4783" y="0"/>
                        <a:pt x="10644" y="0"/>
                      </a:cubicBezTo>
                      <a:cubicBezTo>
                        <a:pt x="16506" y="0"/>
                        <a:pt x="21390" y="4800"/>
                        <a:pt x="21390" y="10800"/>
                      </a:cubicBezTo>
                      <a:cubicBezTo>
                        <a:pt x="21390" y="16800"/>
                        <a:pt x="16614" y="21600"/>
                        <a:pt x="10644" y="21600"/>
                      </a:cubicBezTo>
                      <a:cubicBezTo>
                        <a:pt x="4674" y="21600"/>
                        <a:pt x="-210" y="16800"/>
                        <a:pt x="7"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5" name="Shape 2884">
                  <a:extLst>
                    <a:ext uri="{FF2B5EF4-FFF2-40B4-BE49-F238E27FC236}">
                      <a16:creationId xmlns:a16="http://schemas.microsoft.com/office/drawing/2014/main" id="{B9F42BD6-77BD-4508-A65E-1C4F3B2B83BF}"/>
                    </a:ext>
                  </a:extLst>
                </p:cNvPr>
                <p:cNvSpPr/>
                <p:nvPr/>
              </p:nvSpPr>
              <p:spPr>
                <a:xfrm>
                  <a:off x="2269331" y="4207591"/>
                  <a:ext cx="927540" cy="602032"/>
                </a:xfrm>
                <a:custGeom>
                  <a:avLst/>
                  <a:gdLst/>
                  <a:ahLst/>
                  <a:cxnLst>
                    <a:cxn ang="0">
                      <a:pos x="wd2" y="hd2"/>
                    </a:cxn>
                    <a:cxn ang="5400000">
                      <a:pos x="wd2" y="hd2"/>
                    </a:cxn>
                    <a:cxn ang="10800000">
                      <a:pos x="wd2" y="hd2"/>
                    </a:cxn>
                    <a:cxn ang="16200000">
                      <a:pos x="wd2" y="hd2"/>
                    </a:cxn>
                  </a:cxnLst>
                  <a:rect l="0" t="0" r="r" b="b"/>
                  <a:pathLst>
                    <a:path w="21528" h="21534" extrusionOk="0">
                      <a:moveTo>
                        <a:pt x="17520" y="10061"/>
                      </a:moveTo>
                      <a:lnTo>
                        <a:pt x="16103" y="9443"/>
                      </a:lnTo>
                      <a:cubicBezTo>
                        <a:pt x="15874" y="9333"/>
                        <a:pt x="15631" y="8980"/>
                        <a:pt x="15573" y="8671"/>
                      </a:cubicBezTo>
                      <a:lnTo>
                        <a:pt x="14557" y="3045"/>
                      </a:lnTo>
                      <a:lnTo>
                        <a:pt x="14027" y="3045"/>
                      </a:lnTo>
                      <a:lnTo>
                        <a:pt x="14027" y="20100"/>
                      </a:lnTo>
                      <a:cubicBezTo>
                        <a:pt x="14027" y="20806"/>
                        <a:pt x="13641" y="21357"/>
                        <a:pt x="13197" y="21357"/>
                      </a:cubicBezTo>
                      <a:cubicBezTo>
                        <a:pt x="12739" y="21357"/>
                        <a:pt x="12367" y="20806"/>
                        <a:pt x="12367" y="20100"/>
                      </a:cubicBezTo>
                      <a:lnTo>
                        <a:pt x="12367" y="10392"/>
                      </a:lnTo>
                      <a:lnTo>
                        <a:pt x="11766" y="10392"/>
                      </a:lnTo>
                      <a:lnTo>
                        <a:pt x="11766" y="20100"/>
                      </a:lnTo>
                      <a:cubicBezTo>
                        <a:pt x="11766" y="20806"/>
                        <a:pt x="11394" y="21357"/>
                        <a:pt x="10950" y="21357"/>
                      </a:cubicBezTo>
                      <a:cubicBezTo>
                        <a:pt x="10492" y="21357"/>
                        <a:pt x="10120" y="20806"/>
                        <a:pt x="10120" y="20100"/>
                      </a:cubicBezTo>
                      <a:lnTo>
                        <a:pt x="10120" y="3045"/>
                      </a:lnTo>
                      <a:lnTo>
                        <a:pt x="9619" y="3045"/>
                      </a:lnTo>
                      <a:lnTo>
                        <a:pt x="8531" y="8892"/>
                      </a:lnTo>
                      <a:cubicBezTo>
                        <a:pt x="8459" y="9289"/>
                        <a:pt x="8187" y="9598"/>
                        <a:pt x="7915" y="9554"/>
                      </a:cubicBezTo>
                      <a:cubicBezTo>
                        <a:pt x="7643" y="9576"/>
                        <a:pt x="7414" y="9289"/>
                        <a:pt x="7343" y="8892"/>
                      </a:cubicBezTo>
                      <a:lnTo>
                        <a:pt x="6255" y="3045"/>
                      </a:lnTo>
                      <a:lnTo>
                        <a:pt x="5740" y="3045"/>
                      </a:lnTo>
                      <a:lnTo>
                        <a:pt x="7314" y="13150"/>
                      </a:lnTo>
                      <a:lnTo>
                        <a:pt x="5940" y="13150"/>
                      </a:lnTo>
                      <a:lnTo>
                        <a:pt x="5940" y="20321"/>
                      </a:lnTo>
                      <a:cubicBezTo>
                        <a:pt x="5940" y="20894"/>
                        <a:pt x="5625" y="21380"/>
                        <a:pt x="5253" y="21380"/>
                      </a:cubicBezTo>
                      <a:cubicBezTo>
                        <a:pt x="4866" y="21380"/>
                        <a:pt x="4551" y="20894"/>
                        <a:pt x="4551" y="20321"/>
                      </a:cubicBezTo>
                      <a:lnTo>
                        <a:pt x="4551" y="13150"/>
                      </a:lnTo>
                      <a:lnTo>
                        <a:pt x="3979" y="13150"/>
                      </a:lnTo>
                      <a:lnTo>
                        <a:pt x="3979" y="20321"/>
                      </a:lnTo>
                      <a:cubicBezTo>
                        <a:pt x="3979" y="20894"/>
                        <a:pt x="3664" y="21380"/>
                        <a:pt x="3278" y="21380"/>
                      </a:cubicBezTo>
                      <a:cubicBezTo>
                        <a:pt x="2891" y="21380"/>
                        <a:pt x="2590" y="20894"/>
                        <a:pt x="2590" y="20321"/>
                      </a:cubicBezTo>
                      <a:lnTo>
                        <a:pt x="2590" y="13150"/>
                      </a:lnTo>
                      <a:lnTo>
                        <a:pt x="1202" y="13150"/>
                      </a:lnTo>
                      <a:lnTo>
                        <a:pt x="2791" y="3045"/>
                      </a:lnTo>
                      <a:lnTo>
                        <a:pt x="2247" y="3045"/>
                      </a:lnTo>
                      <a:lnTo>
                        <a:pt x="1159" y="8892"/>
                      </a:lnTo>
                      <a:cubicBezTo>
                        <a:pt x="1073" y="9333"/>
                        <a:pt x="730" y="9686"/>
                        <a:pt x="429" y="9554"/>
                      </a:cubicBezTo>
                      <a:cubicBezTo>
                        <a:pt x="100" y="9421"/>
                        <a:pt x="-72" y="8892"/>
                        <a:pt x="28" y="8318"/>
                      </a:cubicBezTo>
                      <a:lnTo>
                        <a:pt x="1145" y="2361"/>
                      </a:lnTo>
                      <a:cubicBezTo>
                        <a:pt x="1603" y="-22"/>
                        <a:pt x="2891" y="22"/>
                        <a:pt x="2891" y="22"/>
                      </a:cubicBezTo>
                      <a:lnTo>
                        <a:pt x="5654" y="22"/>
                      </a:lnTo>
                      <a:cubicBezTo>
                        <a:pt x="5654" y="22"/>
                        <a:pt x="6956" y="-66"/>
                        <a:pt x="7400" y="2339"/>
                      </a:cubicBezTo>
                      <a:lnTo>
                        <a:pt x="7973" y="5428"/>
                      </a:lnTo>
                      <a:lnTo>
                        <a:pt x="8531" y="2339"/>
                      </a:lnTo>
                      <a:cubicBezTo>
                        <a:pt x="8975" y="-66"/>
                        <a:pt x="10277" y="0"/>
                        <a:pt x="10277" y="0"/>
                      </a:cubicBezTo>
                      <a:lnTo>
                        <a:pt x="13856" y="0"/>
                      </a:lnTo>
                      <a:cubicBezTo>
                        <a:pt x="13856" y="0"/>
                        <a:pt x="15144" y="-66"/>
                        <a:pt x="15588" y="2339"/>
                      </a:cubicBezTo>
                      <a:lnTo>
                        <a:pt x="16690" y="8274"/>
                      </a:lnTo>
                      <a:lnTo>
                        <a:pt x="17549" y="8406"/>
                      </a:lnTo>
                      <a:lnTo>
                        <a:pt x="20225" y="8406"/>
                      </a:lnTo>
                      <a:cubicBezTo>
                        <a:pt x="20912" y="8406"/>
                        <a:pt x="21528" y="9245"/>
                        <a:pt x="21528" y="10348"/>
                      </a:cubicBezTo>
                      <a:lnTo>
                        <a:pt x="21528" y="14121"/>
                      </a:lnTo>
                      <a:cubicBezTo>
                        <a:pt x="21528" y="14474"/>
                        <a:pt x="21342" y="14783"/>
                        <a:pt x="21099" y="14783"/>
                      </a:cubicBezTo>
                      <a:cubicBezTo>
                        <a:pt x="20884" y="14783"/>
                        <a:pt x="20669" y="14474"/>
                        <a:pt x="20669" y="14121"/>
                      </a:cubicBezTo>
                      <a:lnTo>
                        <a:pt x="20669" y="10767"/>
                      </a:lnTo>
                      <a:lnTo>
                        <a:pt x="20225" y="10767"/>
                      </a:lnTo>
                      <a:lnTo>
                        <a:pt x="20225" y="20674"/>
                      </a:lnTo>
                      <a:cubicBezTo>
                        <a:pt x="20225" y="21159"/>
                        <a:pt x="19968" y="21534"/>
                        <a:pt x="19653" y="21534"/>
                      </a:cubicBezTo>
                      <a:cubicBezTo>
                        <a:pt x="19324" y="21534"/>
                        <a:pt x="19080" y="21137"/>
                        <a:pt x="19080" y="20674"/>
                      </a:cubicBezTo>
                      <a:lnTo>
                        <a:pt x="19080" y="15378"/>
                      </a:lnTo>
                      <a:lnTo>
                        <a:pt x="18637" y="15378"/>
                      </a:lnTo>
                      <a:lnTo>
                        <a:pt x="18637" y="20674"/>
                      </a:lnTo>
                      <a:cubicBezTo>
                        <a:pt x="18637" y="21159"/>
                        <a:pt x="18379" y="21534"/>
                        <a:pt x="18078" y="21534"/>
                      </a:cubicBezTo>
                      <a:cubicBezTo>
                        <a:pt x="17763" y="21534"/>
                        <a:pt x="17506" y="21137"/>
                        <a:pt x="17506" y="20674"/>
                      </a:cubicBezTo>
                      <a:cubicBezTo>
                        <a:pt x="17520" y="20674"/>
                        <a:pt x="17520" y="10061"/>
                        <a:pt x="17520" y="1006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26" name="Group 92">
                <a:extLst>
                  <a:ext uri="{FF2B5EF4-FFF2-40B4-BE49-F238E27FC236}">
                    <a16:creationId xmlns:a16="http://schemas.microsoft.com/office/drawing/2014/main" id="{30DFDCBA-C937-43F5-A8A1-59D37185401C}"/>
                  </a:ext>
                </a:extLst>
              </p:cNvPr>
              <p:cNvGrpSpPr/>
              <p:nvPr/>
            </p:nvGrpSpPr>
            <p:grpSpPr>
              <a:xfrm>
                <a:off x="4773551" y="4069598"/>
                <a:ext cx="563687" cy="742745"/>
                <a:chOff x="4773551" y="4069598"/>
                <a:chExt cx="563687" cy="742745"/>
              </a:xfrm>
              <a:grpFill/>
            </p:grpSpPr>
            <p:sp>
              <p:nvSpPr>
                <p:cNvPr id="27" name="Shape 2886">
                  <a:extLst>
                    <a:ext uri="{FF2B5EF4-FFF2-40B4-BE49-F238E27FC236}">
                      <a16:creationId xmlns:a16="http://schemas.microsoft.com/office/drawing/2014/main" id="{BD7290AF-91A8-4D56-9D78-85F01F84D2E4}"/>
                    </a:ext>
                  </a:extLst>
                </p:cNvPr>
                <p:cNvSpPr/>
                <p:nvPr/>
              </p:nvSpPr>
              <p:spPr>
                <a:xfrm>
                  <a:off x="4959227" y="4069598"/>
                  <a:ext cx="187267" cy="184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4"/>
                        <a:pt x="16824" y="0"/>
                        <a:pt x="10836" y="0"/>
                      </a:cubicBezTo>
                      <a:cubicBezTo>
                        <a:pt x="4848" y="0"/>
                        <a:pt x="0" y="4824"/>
                        <a:pt x="0" y="10800"/>
                      </a:cubicBezTo>
                      <a:cubicBezTo>
                        <a:pt x="0" y="16776"/>
                        <a:pt x="4919" y="21600"/>
                        <a:pt x="10836" y="21600"/>
                      </a:cubicBezTo>
                      <a:cubicBezTo>
                        <a:pt x="16824" y="21600"/>
                        <a:pt x="21600" y="1677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8" name="Shape 2887">
                  <a:extLst>
                    <a:ext uri="{FF2B5EF4-FFF2-40B4-BE49-F238E27FC236}">
                      <a16:creationId xmlns:a16="http://schemas.microsoft.com/office/drawing/2014/main" id="{D30437A8-6F68-4650-A2AF-9561C54EC506}"/>
                    </a:ext>
                  </a:extLst>
                </p:cNvPr>
                <p:cNvSpPr/>
                <p:nvPr/>
              </p:nvSpPr>
              <p:spPr>
                <a:xfrm>
                  <a:off x="4773551" y="4282345"/>
                  <a:ext cx="563687" cy="529998"/>
                </a:xfrm>
                <a:custGeom>
                  <a:avLst/>
                  <a:gdLst/>
                  <a:ahLst/>
                  <a:cxnLst>
                    <a:cxn ang="0">
                      <a:pos x="wd2" y="hd2"/>
                    </a:cxn>
                    <a:cxn ang="5400000">
                      <a:pos x="wd2" y="hd2"/>
                    </a:cxn>
                    <a:cxn ang="10800000">
                      <a:pos x="wd2" y="hd2"/>
                    </a:cxn>
                    <a:cxn ang="16200000">
                      <a:pos x="wd2" y="hd2"/>
                    </a:cxn>
                  </a:cxnLst>
                  <a:rect l="0" t="0" r="r" b="b"/>
                  <a:pathLst>
                    <a:path w="21215" h="21475" extrusionOk="0">
                      <a:moveTo>
                        <a:pt x="20136" y="16388"/>
                      </a:moveTo>
                      <a:cubicBezTo>
                        <a:pt x="19346" y="16639"/>
                        <a:pt x="18532" y="16213"/>
                        <a:pt x="18346" y="15436"/>
                      </a:cubicBezTo>
                      <a:lnTo>
                        <a:pt x="15672" y="5288"/>
                      </a:lnTo>
                      <a:lnTo>
                        <a:pt x="14324" y="5288"/>
                      </a:lnTo>
                      <a:lnTo>
                        <a:pt x="18625" y="21475"/>
                      </a:lnTo>
                      <a:lnTo>
                        <a:pt x="2582" y="21475"/>
                      </a:lnTo>
                      <a:lnTo>
                        <a:pt x="6883" y="5288"/>
                      </a:lnTo>
                      <a:lnTo>
                        <a:pt x="5558" y="5288"/>
                      </a:lnTo>
                      <a:lnTo>
                        <a:pt x="2884" y="15436"/>
                      </a:lnTo>
                      <a:cubicBezTo>
                        <a:pt x="2698" y="16213"/>
                        <a:pt x="1884" y="16639"/>
                        <a:pt x="1094" y="16388"/>
                      </a:cubicBezTo>
                      <a:cubicBezTo>
                        <a:pt x="280" y="16138"/>
                        <a:pt x="-185" y="15386"/>
                        <a:pt x="71" y="14434"/>
                      </a:cubicBezTo>
                      <a:lnTo>
                        <a:pt x="2838" y="4035"/>
                      </a:lnTo>
                      <a:cubicBezTo>
                        <a:pt x="3954" y="-125"/>
                        <a:pt x="7162" y="0"/>
                        <a:pt x="7162" y="0"/>
                      </a:cubicBezTo>
                      <a:lnTo>
                        <a:pt x="14044" y="0"/>
                      </a:lnTo>
                      <a:cubicBezTo>
                        <a:pt x="14044" y="0"/>
                        <a:pt x="17276" y="-125"/>
                        <a:pt x="18369" y="4035"/>
                      </a:cubicBezTo>
                      <a:lnTo>
                        <a:pt x="21136" y="14434"/>
                      </a:lnTo>
                      <a:cubicBezTo>
                        <a:pt x="21415" y="15436"/>
                        <a:pt x="20927" y="16138"/>
                        <a:pt x="20136" y="16388"/>
                      </a:cubicBezTo>
                      <a:close/>
                      <a:moveTo>
                        <a:pt x="10627" y="9297"/>
                      </a:moveTo>
                      <a:cubicBezTo>
                        <a:pt x="7744" y="9297"/>
                        <a:pt x="5418" y="11803"/>
                        <a:pt x="5418" y="14910"/>
                      </a:cubicBezTo>
                      <a:cubicBezTo>
                        <a:pt x="5418" y="18017"/>
                        <a:pt x="7744" y="20523"/>
                        <a:pt x="10627" y="20523"/>
                      </a:cubicBezTo>
                      <a:cubicBezTo>
                        <a:pt x="13510" y="20523"/>
                        <a:pt x="15835" y="18017"/>
                        <a:pt x="15835" y="14910"/>
                      </a:cubicBezTo>
                      <a:cubicBezTo>
                        <a:pt x="15835" y="11803"/>
                        <a:pt x="13486" y="9297"/>
                        <a:pt x="10627" y="929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9" name="Shape 2888">
                  <a:extLst>
                    <a:ext uri="{FF2B5EF4-FFF2-40B4-BE49-F238E27FC236}">
                      <a16:creationId xmlns:a16="http://schemas.microsoft.com/office/drawing/2014/main" id="{AA28B7FC-97AB-44D3-9E05-8BAA654B15FC}"/>
                    </a:ext>
                  </a:extLst>
                </p:cNvPr>
                <p:cNvSpPr/>
                <p:nvPr/>
              </p:nvSpPr>
              <p:spPr>
                <a:xfrm>
                  <a:off x="5064763" y="4551099"/>
                  <a:ext cx="66055" cy="66001"/>
                </a:xfrm>
                <a:custGeom>
                  <a:avLst/>
                  <a:gdLst/>
                  <a:ahLst/>
                  <a:cxnLst>
                    <a:cxn ang="0">
                      <a:pos x="wd2" y="hd2"/>
                    </a:cxn>
                    <a:cxn ang="5400000">
                      <a:pos x="wd2" y="hd2"/>
                    </a:cxn>
                    <a:cxn ang="10800000">
                      <a:pos x="wd2" y="hd2"/>
                    </a:cxn>
                    <a:cxn ang="16200000">
                      <a:pos x="wd2" y="hd2"/>
                    </a:cxn>
                  </a:cxnLst>
                  <a:rect l="0" t="0" r="r" b="b"/>
                  <a:pathLst>
                    <a:path w="18867" h="18850" extrusionOk="0">
                      <a:moveTo>
                        <a:pt x="17932" y="13503"/>
                      </a:moveTo>
                      <a:cubicBezTo>
                        <a:pt x="20234" y="8761"/>
                        <a:pt x="18109" y="3142"/>
                        <a:pt x="13506" y="1035"/>
                      </a:cubicBezTo>
                      <a:cubicBezTo>
                        <a:pt x="8726" y="-1424"/>
                        <a:pt x="3060" y="683"/>
                        <a:pt x="936" y="5425"/>
                      </a:cubicBezTo>
                      <a:cubicBezTo>
                        <a:pt x="-1366" y="9991"/>
                        <a:pt x="759" y="15786"/>
                        <a:pt x="5362" y="17893"/>
                      </a:cubicBezTo>
                      <a:cubicBezTo>
                        <a:pt x="10142" y="20176"/>
                        <a:pt x="15631" y="18244"/>
                        <a:pt x="17932" y="1350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30" name="Group 93">
                <a:extLst>
                  <a:ext uri="{FF2B5EF4-FFF2-40B4-BE49-F238E27FC236}">
                    <a16:creationId xmlns:a16="http://schemas.microsoft.com/office/drawing/2014/main" id="{538357C9-5DCE-4C23-A7F0-8B0B11DFAF74}"/>
                  </a:ext>
                </a:extLst>
              </p:cNvPr>
              <p:cNvGrpSpPr/>
              <p:nvPr/>
            </p:nvGrpSpPr>
            <p:grpSpPr>
              <a:xfrm>
                <a:off x="7113669" y="4069598"/>
                <a:ext cx="524322" cy="742272"/>
                <a:chOff x="7113669" y="4069598"/>
                <a:chExt cx="524322" cy="742272"/>
              </a:xfrm>
              <a:grpFill/>
            </p:grpSpPr>
            <p:sp>
              <p:nvSpPr>
                <p:cNvPr id="31" name="Shape 2891">
                  <a:extLst>
                    <a:ext uri="{FF2B5EF4-FFF2-40B4-BE49-F238E27FC236}">
                      <a16:creationId xmlns:a16="http://schemas.microsoft.com/office/drawing/2014/main" id="{AF07A1CA-8FC1-43A8-9783-7D833ECB1018}"/>
                    </a:ext>
                  </a:extLst>
                </p:cNvPr>
                <p:cNvSpPr/>
                <p:nvPr/>
              </p:nvSpPr>
              <p:spPr>
                <a:xfrm>
                  <a:off x="7113735" y="4069599"/>
                  <a:ext cx="524256" cy="742271"/>
                </a:xfrm>
                <a:custGeom>
                  <a:avLst/>
                  <a:gdLst/>
                  <a:ahLst/>
                  <a:cxnLst>
                    <a:cxn ang="0">
                      <a:pos x="wd2" y="hd2"/>
                    </a:cxn>
                    <a:cxn ang="5400000">
                      <a:pos x="wd2" y="hd2"/>
                    </a:cxn>
                    <a:cxn ang="10800000">
                      <a:pos x="wd2" y="hd2"/>
                    </a:cxn>
                    <a:cxn ang="16200000">
                      <a:pos x="wd2" y="hd2"/>
                    </a:cxn>
                  </a:cxnLst>
                  <a:rect l="0" t="0" r="r" b="b"/>
                  <a:pathLst>
                    <a:path w="19731" h="20897" extrusionOk="0">
                      <a:moveTo>
                        <a:pt x="5919" y="2934"/>
                      </a:moveTo>
                      <a:cubicBezTo>
                        <a:pt x="5919" y="4567"/>
                        <a:pt x="7665" y="5886"/>
                        <a:pt x="9876" y="5886"/>
                      </a:cubicBezTo>
                      <a:cubicBezTo>
                        <a:pt x="12087" y="5886"/>
                        <a:pt x="13856" y="4567"/>
                        <a:pt x="13856" y="2934"/>
                      </a:cubicBezTo>
                      <a:cubicBezTo>
                        <a:pt x="13856" y="1302"/>
                        <a:pt x="12087" y="0"/>
                        <a:pt x="9876" y="0"/>
                      </a:cubicBezTo>
                      <a:cubicBezTo>
                        <a:pt x="7665" y="0"/>
                        <a:pt x="5919" y="1302"/>
                        <a:pt x="5919" y="2934"/>
                      </a:cubicBezTo>
                      <a:close/>
                      <a:moveTo>
                        <a:pt x="8875" y="19065"/>
                      </a:moveTo>
                      <a:lnTo>
                        <a:pt x="6525" y="17311"/>
                      </a:lnTo>
                      <a:lnTo>
                        <a:pt x="8852" y="15575"/>
                      </a:lnTo>
                      <a:lnTo>
                        <a:pt x="5710" y="13231"/>
                      </a:lnTo>
                      <a:lnTo>
                        <a:pt x="3033" y="15210"/>
                      </a:lnTo>
                      <a:cubicBezTo>
                        <a:pt x="2172" y="15870"/>
                        <a:pt x="2381" y="16999"/>
                        <a:pt x="3196" y="17606"/>
                      </a:cubicBezTo>
                      <a:lnTo>
                        <a:pt x="6920" y="20471"/>
                      </a:lnTo>
                      <a:cubicBezTo>
                        <a:pt x="8340" y="21583"/>
                        <a:pt x="10272" y="20089"/>
                        <a:pt x="8875" y="19065"/>
                      </a:cubicBezTo>
                      <a:close/>
                      <a:moveTo>
                        <a:pt x="16719" y="15210"/>
                      </a:moveTo>
                      <a:cubicBezTo>
                        <a:pt x="16696" y="15210"/>
                        <a:pt x="14019" y="13231"/>
                        <a:pt x="14019" y="13231"/>
                      </a:cubicBezTo>
                      <a:lnTo>
                        <a:pt x="10877" y="15592"/>
                      </a:lnTo>
                      <a:lnTo>
                        <a:pt x="13181" y="17329"/>
                      </a:lnTo>
                      <a:lnTo>
                        <a:pt x="10831" y="19082"/>
                      </a:lnTo>
                      <a:cubicBezTo>
                        <a:pt x="9434" y="20107"/>
                        <a:pt x="11343" y="21600"/>
                        <a:pt x="12809" y="20523"/>
                      </a:cubicBezTo>
                      <a:lnTo>
                        <a:pt x="16510" y="17641"/>
                      </a:lnTo>
                      <a:cubicBezTo>
                        <a:pt x="17325" y="16999"/>
                        <a:pt x="17557" y="15870"/>
                        <a:pt x="16719" y="15210"/>
                      </a:cubicBezTo>
                      <a:close/>
                      <a:moveTo>
                        <a:pt x="19256" y="10852"/>
                      </a:moveTo>
                      <a:lnTo>
                        <a:pt x="13926" y="6859"/>
                      </a:lnTo>
                      <a:cubicBezTo>
                        <a:pt x="13437" y="6529"/>
                        <a:pt x="12972" y="6338"/>
                        <a:pt x="12204" y="6338"/>
                      </a:cubicBezTo>
                      <a:lnTo>
                        <a:pt x="7456" y="6338"/>
                      </a:lnTo>
                      <a:cubicBezTo>
                        <a:pt x="6687" y="6338"/>
                        <a:pt x="6245" y="6546"/>
                        <a:pt x="5803" y="6859"/>
                      </a:cubicBezTo>
                      <a:lnTo>
                        <a:pt x="519" y="10817"/>
                      </a:lnTo>
                      <a:cubicBezTo>
                        <a:pt x="-947" y="11894"/>
                        <a:pt x="1008" y="13283"/>
                        <a:pt x="2475" y="12206"/>
                      </a:cubicBezTo>
                      <a:lnTo>
                        <a:pt x="5663" y="9810"/>
                      </a:lnTo>
                      <a:lnTo>
                        <a:pt x="5663" y="12068"/>
                      </a:lnTo>
                      <a:lnTo>
                        <a:pt x="13996" y="12068"/>
                      </a:lnTo>
                      <a:lnTo>
                        <a:pt x="13996" y="9810"/>
                      </a:lnTo>
                      <a:lnTo>
                        <a:pt x="17301" y="12276"/>
                      </a:lnTo>
                      <a:cubicBezTo>
                        <a:pt x="18651" y="13283"/>
                        <a:pt x="20653" y="11877"/>
                        <a:pt x="19256" y="1085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2" name="Shape 2892">
                  <a:extLst>
                    <a:ext uri="{FF2B5EF4-FFF2-40B4-BE49-F238E27FC236}">
                      <a16:creationId xmlns:a16="http://schemas.microsoft.com/office/drawing/2014/main" id="{4ED482C6-4B3B-49B0-9416-FD0E770B9C41}"/>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3" name="Shape 2893">
                  <a:extLst>
                    <a:ext uri="{FF2B5EF4-FFF2-40B4-BE49-F238E27FC236}">
                      <a16:creationId xmlns:a16="http://schemas.microsoft.com/office/drawing/2014/main" id="{5AA2B25F-1676-4FC0-A37C-7B922746FC62}"/>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4" name="Shape 2894">
                  <a:extLst>
                    <a:ext uri="{FF2B5EF4-FFF2-40B4-BE49-F238E27FC236}">
                      <a16:creationId xmlns:a16="http://schemas.microsoft.com/office/drawing/2014/main" id="{5763F84A-14D2-4FA1-ABD8-C88A7BBB908C}"/>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5" name="Shape 2895">
                  <a:extLst>
                    <a:ext uri="{FF2B5EF4-FFF2-40B4-BE49-F238E27FC236}">
                      <a16:creationId xmlns:a16="http://schemas.microsoft.com/office/drawing/2014/main" id="{542A8A6A-9148-42F6-B3A7-4AE25E227EF6}"/>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6" name="Shape 2896">
                  <a:extLst>
                    <a:ext uri="{FF2B5EF4-FFF2-40B4-BE49-F238E27FC236}">
                      <a16:creationId xmlns:a16="http://schemas.microsoft.com/office/drawing/2014/main" id="{5176FF76-EF9B-4B08-ADBE-42F40EA1660B}"/>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7" name="Shape 2897">
                  <a:extLst>
                    <a:ext uri="{FF2B5EF4-FFF2-40B4-BE49-F238E27FC236}">
                      <a16:creationId xmlns:a16="http://schemas.microsoft.com/office/drawing/2014/main" id="{F90DB19D-58BA-4EF9-B9AC-773815EDB020}"/>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8" name="Shape 2898">
                  <a:extLst>
                    <a:ext uri="{FF2B5EF4-FFF2-40B4-BE49-F238E27FC236}">
                      <a16:creationId xmlns:a16="http://schemas.microsoft.com/office/drawing/2014/main" id="{B4C17705-1D9D-4D7D-8D3D-B3CF294C2C4A}"/>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9" name="Shape 2899">
                  <a:extLst>
                    <a:ext uri="{FF2B5EF4-FFF2-40B4-BE49-F238E27FC236}">
                      <a16:creationId xmlns:a16="http://schemas.microsoft.com/office/drawing/2014/main" id="{FA55C340-B31C-4BB2-BD06-DA0E35162EA5}"/>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0" name="Group 94">
                <a:extLst>
                  <a:ext uri="{FF2B5EF4-FFF2-40B4-BE49-F238E27FC236}">
                    <a16:creationId xmlns:a16="http://schemas.microsoft.com/office/drawing/2014/main" id="{990CAB49-5DB8-45D7-86F0-E19424572054}"/>
                  </a:ext>
                </a:extLst>
              </p:cNvPr>
              <p:cNvGrpSpPr/>
              <p:nvPr/>
            </p:nvGrpSpPr>
            <p:grpSpPr>
              <a:xfrm>
                <a:off x="9236972" y="4068036"/>
                <a:ext cx="897955" cy="744308"/>
                <a:chOff x="9236972" y="4068036"/>
                <a:chExt cx="897955" cy="744308"/>
              </a:xfrm>
              <a:grpFill/>
            </p:grpSpPr>
            <p:sp>
              <p:nvSpPr>
                <p:cNvPr id="41" name="Shape 2901">
                  <a:extLst>
                    <a:ext uri="{FF2B5EF4-FFF2-40B4-BE49-F238E27FC236}">
                      <a16:creationId xmlns:a16="http://schemas.microsoft.com/office/drawing/2014/main" id="{0AA5597B-B10F-4FDC-9C48-998F4386BD6A}"/>
                    </a:ext>
                  </a:extLst>
                </p:cNvPr>
                <p:cNvSpPr/>
                <p:nvPr/>
              </p:nvSpPr>
              <p:spPr>
                <a:xfrm>
                  <a:off x="9727866" y="4068036"/>
                  <a:ext cx="144743" cy="147051"/>
                </a:xfrm>
                <a:custGeom>
                  <a:avLst/>
                  <a:gdLst/>
                  <a:ahLst/>
                  <a:cxnLst>
                    <a:cxn ang="0">
                      <a:pos x="wd2" y="hd2"/>
                    </a:cxn>
                    <a:cxn ang="5400000">
                      <a:pos x="wd2" y="hd2"/>
                    </a:cxn>
                    <a:cxn ang="10800000">
                      <a:pos x="wd2" y="hd2"/>
                    </a:cxn>
                    <a:cxn ang="16200000">
                      <a:pos x="wd2" y="hd2"/>
                    </a:cxn>
                  </a:cxnLst>
                  <a:rect l="0" t="0" r="r" b="b"/>
                  <a:pathLst>
                    <a:path w="21351" h="21297" extrusionOk="0">
                      <a:moveTo>
                        <a:pt x="18143" y="3162"/>
                      </a:moveTo>
                      <a:cubicBezTo>
                        <a:pt x="19589" y="4512"/>
                        <a:pt x="20402" y="6042"/>
                        <a:pt x="20945" y="7932"/>
                      </a:cubicBezTo>
                      <a:cubicBezTo>
                        <a:pt x="21487" y="9822"/>
                        <a:pt x="21487" y="11532"/>
                        <a:pt x="20945" y="13422"/>
                      </a:cubicBezTo>
                      <a:cubicBezTo>
                        <a:pt x="20402" y="15312"/>
                        <a:pt x="19589" y="16752"/>
                        <a:pt x="18143" y="18192"/>
                      </a:cubicBezTo>
                      <a:cubicBezTo>
                        <a:pt x="16787" y="19542"/>
                        <a:pt x="15341" y="20352"/>
                        <a:pt x="13443" y="20892"/>
                      </a:cubicBezTo>
                      <a:cubicBezTo>
                        <a:pt x="11546" y="21432"/>
                        <a:pt x="9828" y="21432"/>
                        <a:pt x="7931" y="20892"/>
                      </a:cubicBezTo>
                      <a:cubicBezTo>
                        <a:pt x="6033" y="20352"/>
                        <a:pt x="4587" y="19542"/>
                        <a:pt x="3141" y="18192"/>
                      </a:cubicBezTo>
                      <a:cubicBezTo>
                        <a:pt x="1785" y="16752"/>
                        <a:pt x="881" y="15312"/>
                        <a:pt x="339" y="13422"/>
                      </a:cubicBezTo>
                      <a:cubicBezTo>
                        <a:pt x="-113" y="11532"/>
                        <a:pt x="-113" y="9822"/>
                        <a:pt x="339" y="7932"/>
                      </a:cubicBezTo>
                      <a:cubicBezTo>
                        <a:pt x="881" y="6042"/>
                        <a:pt x="1785" y="4512"/>
                        <a:pt x="3141" y="3162"/>
                      </a:cubicBezTo>
                      <a:cubicBezTo>
                        <a:pt x="4587" y="1812"/>
                        <a:pt x="6033" y="822"/>
                        <a:pt x="7931" y="372"/>
                      </a:cubicBezTo>
                      <a:cubicBezTo>
                        <a:pt x="9828" y="-168"/>
                        <a:pt x="11546" y="-78"/>
                        <a:pt x="13443" y="372"/>
                      </a:cubicBezTo>
                      <a:cubicBezTo>
                        <a:pt x="15341" y="912"/>
                        <a:pt x="16787" y="1812"/>
                        <a:pt x="18143"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2" name="Shape 2902">
                  <a:extLst>
                    <a:ext uri="{FF2B5EF4-FFF2-40B4-BE49-F238E27FC236}">
                      <a16:creationId xmlns:a16="http://schemas.microsoft.com/office/drawing/2014/main" id="{EBF0C6AF-CDA9-48EF-94AF-5AF08584E59B}"/>
                    </a:ext>
                  </a:extLst>
                </p:cNvPr>
                <p:cNvSpPr/>
                <p:nvPr/>
              </p:nvSpPr>
              <p:spPr>
                <a:xfrm>
                  <a:off x="9496795" y="4068036"/>
                  <a:ext cx="144365" cy="147051"/>
                </a:xfrm>
                <a:custGeom>
                  <a:avLst/>
                  <a:gdLst/>
                  <a:ahLst/>
                  <a:cxnLst>
                    <a:cxn ang="0">
                      <a:pos x="wd2" y="hd2"/>
                    </a:cxn>
                    <a:cxn ang="5400000">
                      <a:pos x="wd2" y="hd2"/>
                    </a:cxn>
                    <a:cxn ang="10800000">
                      <a:pos x="wd2" y="hd2"/>
                    </a:cxn>
                    <a:cxn ang="16200000">
                      <a:pos x="wd2" y="hd2"/>
                    </a:cxn>
                  </a:cxnLst>
                  <a:rect l="0" t="0" r="r" b="b"/>
                  <a:pathLst>
                    <a:path w="21296" h="21297" extrusionOk="0">
                      <a:moveTo>
                        <a:pt x="18177" y="3162"/>
                      </a:moveTo>
                      <a:cubicBezTo>
                        <a:pt x="19533" y="4512"/>
                        <a:pt x="20437" y="6042"/>
                        <a:pt x="20889" y="7932"/>
                      </a:cubicBezTo>
                      <a:cubicBezTo>
                        <a:pt x="21431" y="9822"/>
                        <a:pt x="21431" y="11532"/>
                        <a:pt x="20889" y="13422"/>
                      </a:cubicBezTo>
                      <a:cubicBezTo>
                        <a:pt x="20437" y="15312"/>
                        <a:pt x="19533" y="16752"/>
                        <a:pt x="18177" y="18192"/>
                      </a:cubicBezTo>
                      <a:cubicBezTo>
                        <a:pt x="16822" y="19542"/>
                        <a:pt x="15285" y="20352"/>
                        <a:pt x="13387" y="20892"/>
                      </a:cubicBezTo>
                      <a:cubicBezTo>
                        <a:pt x="11490" y="21432"/>
                        <a:pt x="9772" y="21432"/>
                        <a:pt x="7875" y="20892"/>
                      </a:cubicBezTo>
                      <a:cubicBezTo>
                        <a:pt x="5977" y="20352"/>
                        <a:pt x="4531" y="19542"/>
                        <a:pt x="3085" y="18192"/>
                      </a:cubicBezTo>
                      <a:cubicBezTo>
                        <a:pt x="1729" y="16752"/>
                        <a:pt x="916" y="15312"/>
                        <a:pt x="373" y="13422"/>
                      </a:cubicBezTo>
                      <a:cubicBezTo>
                        <a:pt x="-79" y="11532"/>
                        <a:pt x="-169" y="9822"/>
                        <a:pt x="373" y="7932"/>
                      </a:cubicBezTo>
                      <a:cubicBezTo>
                        <a:pt x="825" y="6042"/>
                        <a:pt x="1729" y="4512"/>
                        <a:pt x="3085" y="3162"/>
                      </a:cubicBezTo>
                      <a:cubicBezTo>
                        <a:pt x="4531" y="1812"/>
                        <a:pt x="5977" y="822"/>
                        <a:pt x="7875" y="372"/>
                      </a:cubicBezTo>
                      <a:cubicBezTo>
                        <a:pt x="9772" y="-168"/>
                        <a:pt x="11490" y="-78"/>
                        <a:pt x="13387" y="372"/>
                      </a:cubicBezTo>
                      <a:cubicBezTo>
                        <a:pt x="15285" y="912"/>
                        <a:pt x="16822" y="1812"/>
                        <a:pt x="18177"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3" name="Shape 2903">
                  <a:extLst>
                    <a:ext uri="{FF2B5EF4-FFF2-40B4-BE49-F238E27FC236}">
                      <a16:creationId xmlns:a16="http://schemas.microsoft.com/office/drawing/2014/main" id="{FEEDBD3D-B395-49ED-B549-D202CB63F501}"/>
                    </a:ext>
                  </a:extLst>
                </p:cNvPr>
                <p:cNvSpPr/>
                <p:nvPr/>
              </p:nvSpPr>
              <p:spPr>
                <a:xfrm>
                  <a:off x="9236972" y="4175599"/>
                  <a:ext cx="897955" cy="636745"/>
                </a:xfrm>
                <a:custGeom>
                  <a:avLst/>
                  <a:gdLst/>
                  <a:ahLst/>
                  <a:cxnLst>
                    <a:cxn ang="0">
                      <a:pos x="wd2" y="hd2"/>
                    </a:cxn>
                    <a:cxn ang="5400000">
                      <a:pos x="wd2" y="hd2"/>
                    </a:cxn>
                    <a:cxn ang="10800000">
                      <a:pos x="wd2" y="hd2"/>
                    </a:cxn>
                    <a:cxn ang="16200000">
                      <a:pos x="wd2" y="hd2"/>
                    </a:cxn>
                  </a:cxnLst>
                  <a:rect l="0" t="0" r="r" b="b"/>
                  <a:pathLst>
                    <a:path w="21600" h="21423" extrusionOk="0">
                      <a:moveTo>
                        <a:pt x="401" y="5893"/>
                      </a:moveTo>
                      <a:lnTo>
                        <a:pt x="4237" y="530"/>
                      </a:lnTo>
                      <a:cubicBezTo>
                        <a:pt x="4757" y="-177"/>
                        <a:pt x="5604" y="-177"/>
                        <a:pt x="6095" y="530"/>
                      </a:cubicBezTo>
                      <a:cubicBezTo>
                        <a:pt x="6214" y="675"/>
                        <a:pt x="6600" y="1237"/>
                        <a:pt x="6704" y="1382"/>
                      </a:cubicBezTo>
                      <a:cubicBezTo>
                        <a:pt x="6838" y="1549"/>
                        <a:pt x="6927" y="1777"/>
                        <a:pt x="7002" y="1985"/>
                      </a:cubicBezTo>
                      <a:lnTo>
                        <a:pt x="8087" y="6143"/>
                      </a:lnTo>
                      <a:lnTo>
                        <a:pt x="10807" y="7910"/>
                      </a:lnTo>
                      <a:lnTo>
                        <a:pt x="13528" y="6143"/>
                      </a:lnTo>
                      <a:lnTo>
                        <a:pt x="14613" y="1985"/>
                      </a:lnTo>
                      <a:cubicBezTo>
                        <a:pt x="14687" y="1756"/>
                        <a:pt x="14777" y="1549"/>
                        <a:pt x="14896" y="1382"/>
                      </a:cubicBezTo>
                      <a:cubicBezTo>
                        <a:pt x="15000" y="1237"/>
                        <a:pt x="15401" y="675"/>
                        <a:pt x="15505" y="530"/>
                      </a:cubicBezTo>
                      <a:cubicBezTo>
                        <a:pt x="16010" y="-177"/>
                        <a:pt x="16828" y="-177"/>
                        <a:pt x="17363" y="530"/>
                      </a:cubicBezTo>
                      <a:lnTo>
                        <a:pt x="21213" y="5893"/>
                      </a:lnTo>
                      <a:cubicBezTo>
                        <a:pt x="21481" y="6288"/>
                        <a:pt x="21600" y="6725"/>
                        <a:pt x="21600" y="7224"/>
                      </a:cubicBezTo>
                      <a:lnTo>
                        <a:pt x="21600" y="19905"/>
                      </a:lnTo>
                      <a:cubicBezTo>
                        <a:pt x="21600" y="20758"/>
                        <a:pt x="21124" y="21423"/>
                        <a:pt x="20515" y="21423"/>
                      </a:cubicBezTo>
                      <a:cubicBezTo>
                        <a:pt x="19905" y="21423"/>
                        <a:pt x="19415" y="20758"/>
                        <a:pt x="19415" y="19905"/>
                      </a:cubicBezTo>
                      <a:lnTo>
                        <a:pt x="19415" y="9843"/>
                      </a:lnTo>
                      <a:cubicBezTo>
                        <a:pt x="19192" y="9802"/>
                        <a:pt x="18939" y="9594"/>
                        <a:pt x="18746" y="9344"/>
                      </a:cubicBezTo>
                      <a:lnTo>
                        <a:pt x="15490" y="4812"/>
                      </a:lnTo>
                      <a:lnTo>
                        <a:pt x="14821" y="7307"/>
                      </a:lnTo>
                      <a:cubicBezTo>
                        <a:pt x="14762" y="7577"/>
                        <a:pt x="14613" y="7806"/>
                        <a:pt x="14435" y="7910"/>
                      </a:cubicBezTo>
                      <a:lnTo>
                        <a:pt x="11268" y="9989"/>
                      </a:lnTo>
                      <a:cubicBezTo>
                        <a:pt x="11105" y="10072"/>
                        <a:pt x="10941" y="10114"/>
                        <a:pt x="10807" y="10051"/>
                      </a:cubicBezTo>
                      <a:cubicBezTo>
                        <a:pt x="10644" y="10114"/>
                        <a:pt x="10480" y="10072"/>
                        <a:pt x="10332" y="9989"/>
                      </a:cubicBezTo>
                      <a:lnTo>
                        <a:pt x="7180" y="7910"/>
                      </a:lnTo>
                      <a:cubicBezTo>
                        <a:pt x="7002" y="7785"/>
                        <a:pt x="6853" y="7577"/>
                        <a:pt x="6779" y="7307"/>
                      </a:cubicBezTo>
                      <a:lnTo>
                        <a:pt x="6125" y="4812"/>
                      </a:lnTo>
                      <a:lnTo>
                        <a:pt x="2869" y="9344"/>
                      </a:lnTo>
                      <a:cubicBezTo>
                        <a:pt x="2676" y="9594"/>
                        <a:pt x="2438" y="9781"/>
                        <a:pt x="2185" y="9843"/>
                      </a:cubicBezTo>
                      <a:lnTo>
                        <a:pt x="2185" y="19885"/>
                      </a:lnTo>
                      <a:cubicBezTo>
                        <a:pt x="2185" y="20737"/>
                        <a:pt x="1710" y="21402"/>
                        <a:pt x="1100" y="21402"/>
                      </a:cubicBezTo>
                      <a:cubicBezTo>
                        <a:pt x="491" y="21402"/>
                        <a:pt x="0" y="20737"/>
                        <a:pt x="0" y="19885"/>
                      </a:cubicBezTo>
                      <a:lnTo>
                        <a:pt x="0" y="7203"/>
                      </a:lnTo>
                      <a:cubicBezTo>
                        <a:pt x="0" y="6725"/>
                        <a:pt x="134" y="6247"/>
                        <a:pt x="401" y="58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4" name="Group 95">
                <a:extLst>
                  <a:ext uri="{FF2B5EF4-FFF2-40B4-BE49-F238E27FC236}">
                    <a16:creationId xmlns:a16="http://schemas.microsoft.com/office/drawing/2014/main" id="{48941EBE-4A05-46B4-BD1A-D10F1047D930}"/>
                  </a:ext>
                </a:extLst>
              </p:cNvPr>
              <p:cNvGrpSpPr/>
              <p:nvPr/>
            </p:nvGrpSpPr>
            <p:grpSpPr>
              <a:xfrm>
                <a:off x="11663114" y="4069598"/>
                <a:ext cx="699181" cy="740025"/>
                <a:chOff x="11663114" y="4069598"/>
                <a:chExt cx="699181" cy="740025"/>
              </a:xfrm>
              <a:grpFill/>
            </p:grpSpPr>
            <p:sp>
              <p:nvSpPr>
                <p:cNvPr id="45" name="Shape 2905">
                  <a:extLst>
                    <a:ext uri="{FF2B5EF4-FFF2-40B4-BE49-F238E27FC236}">
                      <a16:creationId xmlns:a16="http://schemas.microsoft.com/office/drawing/2014/main" id="{FB1F3FBD-1B7A-4E81-B5B8-3EC68635636C}"/>
                    </a:ext>
                  </a:extLst>
                </p:cNvPr>
                <p:cNvSpPr/>
                <p:nvPr/>
              </p:nvSpPr>
              <p:spPr>
                <a:xfrm>
                  <a:off x="11872780" y="4069598"/>
                  <a:ext cx="279847" cy="27984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8"/>
                        <a:pt x="21172" y="14463"/>
                        <a:pt x="20173" y="16224"/>
                      </a:cubicBezTo>
                      <a:cubicBezTo>
                        <a:pt x="19174" y="17937"/>
                        <a:pt x="17984" y="19174"/>
                        <a:pt x="16224" y="20173"/>
                      </a:cubicBezTo>
                      <a:cubicBezTo>
                        <a:pt x="14511" y="21172"/>
                        <a:pt x="12798" y="21600"/>
                        <a:pt x="10800" y="21600"/>
                      </a:cubicBezTo>
                      <a:cubicBezTo>
                        <a:pt x="8802" y="21600"/>
                        <a:pt x="7137" y="21172"/>
                        <a:pt x="5376" y="20173"/>
                      </a:cubicBezTo>
                      <a:cubicBezTo>
                        <a:pt x="3663" y="19174"/>
                        <a:pt x="2426" y="17937"/>
                        <a:pt x="1427" y="16224"/>
                      </a:cubicBezTo>
                      <a:cubicBezTo>
                        <a:pt x="428" y="14463"/>
                        <a:pt x="0" y="12798"/>
                        <a:pt x="0" y="10800"/>
                      </a:cubicBezTo>
                      <a:cubicBezTo>
                        <a:pt x="0" y="8802"/>
                        <a:pt x="428" y="7089"/>
                        <a:pt x="1427" y="5376"/>
                      </a:cubicBezTo>
                      <a:cubicBezTo>
                        <a:pt x="2426" y="3616"/>
                        <a:pt x="3663" y="2426"/>
                        <a:pt x="5376" y="1427"/>
                      </a:cubicBezTo>
                      <a:cubicBezTo>
                        <a:pt x="7137" y="428"/>
                        <a:pt x="8802" y="0"/>
                        <a:pt x="10800" y="0"/>
                      </a:cubicBezTo>
                      <a:cubicBezTo>
                        <a:pt x="12798" y="0"/>
                        <a:pt x="14511" y="428"/>
                        <a:pt x="16224" y="1427"/>
                      </a:cubicBezTo>
                      <a:cubicBezTo>
                        <a:pt x="17984" y="2426"/>
                        <a:pt x="19174" y="3616"/>
                        <a:pt x="20173" y="5376"/>
                      </a:cubicBezTo>
                      <a:cubicBezTo>
                        <a:pt x="21172" y="7089"/>
                        <a:pt x="21600" y="880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6" name="Shape 2906">
                  <a:extLst>
                    <a:ext uri="{FF2B5EF4-FFF2-40B4-BE49-F238E27FC236}">
                      <a16:creationId xmlns:a16="http://schemas.microsoft.com/office/drawing/2014/main" id="{6A79DB51-E64B-432C-9F5E-7D29BA163F80}"/>
                    </a:ext>
                  </a:extLst>
                </p:cNvPr>
                <p:cNvSpPr/>
                <p:nvPr/>
              </p:nvSpPr>
              <p:spPr>
                <a:xfrm>
                  <a:off x="11663114" y="4382735"/>
                  <a:ext cx="699181" cy="426888"/>
                </a:xfrm>
                <a:custGeom>
                  <a:avLst/>
                  <a:gdLst/>
                  <a:ahLst/>
                  <a:cxnLst>
                    <a:cxn ang="0">
                      <a:pos x="wd2" y="hd2"/>
                    </a:cxn>
                    <a:cxn ang="5400000">
                      <a:pos x="wd2" y="hd2"/>
                    </a:cxn>
                    <a:cxn ang="10800000">
                      <a:pos x="wd2" y="hd2"/>
                    </a:cxn>
                    <a:cxn ang="16200000">
                      <a:pos x="wd2" y="hd2"/>
                    </a:cxn>
                  </a:cxnLst>
                  <a:rect l="0" t="0" r="r" b="b"/>
                  <a:pathLst>
                    <a:path w="21600" h="21600" extrusionOk="0">
                      <a:moveTo>
                        <a:pt x="17771" y="21600"/>
                      </a:moveTo>
                      <a:lnTo>
                        <a:pt x="17771" y="10644"/>
                      </a:lnTo>
                      <a:cubicBezTo>
                        <a:pt x="17771" y="10113"/>
                        <a:pt x="17562" y="9770"/>
                        <a:pt x="17238" y="9770"/>
                      </a:cubicBezTo>
                      <a:cubicBezTo>
                        <a:pt x="16933" y="9770"/>
                        <a:pt x="16724" y="10113"/>
                        <a:pt x="16724" y="10644"/>
                      </a:cubicBezTo>
                      <a:lnTo>
                        <a:pt x="16724" y="21600"/>
                      </a:lnTo>
                      <a:lnTo>
                        <a:pt x="4838" y="21600"/>
                      </a:lnTo>
                      <a:lnTo>
                        <a:pt x="4838" y="10644"/>
                      </a:lnTo>
                      <a:cubicBezTo>
                        <a:pt x="4838" y="10113"/>
                        <a:pt x="4629" y="9770"/>
                        <a:pt x="4305" y="9770"/>
                      </a:cubicBezTo>
                      <a:cubicBezTo>
                        <a:pt x="3981" y="9770"/>
                        <a:pt x="3771" y="10113"/>
                        <a:pt x="3771" y="10644"/>
                      </a:cubicBezTo>
                      <a:lnTo>
                        <a:pt x="3771" y="21600"/>
                      </a:lnTo>
                      <a:lnTo>
                        <a:pt x="0" y="21600"/>
                      </a:lnTo>
                      <a:lnTo>
                        <a:pt x="0" y="8834"/>
                      </a:lnTo>
                      <a:cubicBezTo>
                        <a:pt x="0" y="3995"/>
                        <a:pt x="2419" y="0"/>
                        <a:pt x="5410" y="0"/>
                      </a:cubicBezTo>
                      <a:lnTo>
                        <a:pt x="16190" y="0"/>
                      </a:lnTo>
                      <a:cubicBezTo>
                        <a:pt x="19143" y="0"/>
                        <a:pt x="21600" y="3964"/>
                        <a:pt x="21600" y="8834"/>
                      </a:cubicBezTo>
                      <a:lnTo>
                        <a:pt x="21600" y="21600"/>
                      </a:lnTo>
                      <a:lnTo>
                        <a:pt x="17771"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47" name="Shape 2908">
                <a:extLst>
                  <a:ext uri="{FF2B5EF4-FFF2-40B4-BE49-F238E27FC236}">
                    <a16:creationId xmlns:a16="http://schemas.microsoft.com/office/drawing/2014/main" id="{7BB56C85-C621-4ED2-BF2A-20C5956BE716}"/>
                  </a:ext>
                </a:extLst>
              </p:cNvPr>
              <p:cNvSpPr/>
              <p:nvPr/>
            </p:nvSpPr>
            <p:spPr>
              <a:xfrm>
                <a:off x="14007567" y="4069598"/>
                <a:ext cx="633831" cy="742746"/>
              </a:xfrm>
              <a:custGeom>
                <a:avLst/>
                <a:gdLst/>
                <a:ahLst/>
                <a:cxnLst>
                  <a:cxn ang="0">
                    <a:pos x="wd2" y="hd2"/>
                  </a:cxn>
                  <a:cxn ang="5400000">
                    <a:pos x="wd2" y="hd2"/>
                  </a:cxn>
                  <a:cxn ang="10800000">
                    <a:pos x="wd2" y="hd2"/>
                  </a:cxn>
                  <a:cxn ang="16200000">
                    <a:pos x="wd2" y="hd2"/>
                  </a:cxn>
                </a:cxnLst>
                <a:rect l="0" t="0" r="r" b="b"/>
                <a:pathLst>
                  <a:path w="21600" h="21600" extrusionOk="0">
                    <a:moveTo>
                      <a:pt x="9759" y="0"/>
                    </a:moveTo>
                    <a:cubicBezTo>
                      <a:pt x="14176" y="0"/>
                      <a:pt x="18256" y="2821"/>
                      <a:pt x="19118" y="5966"/>
                    </a:cubicBezTo>
                    <a:cubicBezTo>
                      <a:pt x="19286" y="6649"/>
                      <a:pt x="19518" y="8464"/>
                      <a:pt x="19518" y="8464"/>
                    </a:cubicBezTo>
                    <a:lnTo>
                      <a:pt x="21537" y="13028"/>
                    </a:lnTo>
                    <a:cubicBezTo>
                      <a:pt x="21600" y="13118"/>
                      <a:pt x="21600" y="13172"/>
                      <a:pt x="21600" y="13280"/>
                    </a:cubicBezTo>
                    <a:cubicBezTo>
                      <a:pt x="21600" y="13657"/>
                      <a:pt x="21242" y="13963"/>
                      <a:pt x="20801" y="13963"/>
                    </a:cubicBezTo>
                    <a:lnTo>
                      <a:pt x="19497" y="13963"/>
                    </a:lnTo>
                    <a:lnTo>
                      <a:pt x="19497" y="16281"/>
                    </a:lnTo>
                    <a:cubicBezTo>
                      <a:pt x="19497" y="18114"/>
                      <a:pt x="17772" y="19569"/>
                      <a:pt x="15648" y="19569"/>
                    </a:cubicBezTo>
                    <a:lnTo>
                      <a:pt x="14113" y="19569"/>
                    </a:lnTo>
                    <a:lnTo>
                      <a:pt x="14113" y="21600"/>
                    </a:lnTo>
                    <a:lnTo>
                      <a:pt x="3702" y="21600"/>
                    </a:lnTo>
                    <a:lnTo>
                      <a:pt x="3702" y="14879"/>
                    </a:lnTo>
                    <a:cubicBezTo>
                      <a:pt x="1430" y="13352"/>
                      <a:pt x="0" y="10998"/>
                      <a:pt x="0" y="8338"/>
                    </a:cubicBezTo>
                    <a:cubicBezTo>
                      <a:pt x="21" y="3738"/>
                      <a:pt x="4375" y="0"/>
                      <a:pt x="9759" y="0"/>
                    </a:cubicBezTo>
                    <a:close/>
                    <a:moveTo>
                      <a:pt x="17162" y="9991"/>
                    </a:moveTo>
                    <a:cubicBezTo>
                      <a:pt x="17751" y="9991"/>
                      <a:pt x="18235" y="9596"/>
                      <a:pt x="18235" y="9075"/>
                    </a:cubicBezTo>
                    <a:cubicBezTo>
                      <a:pt x="18235" y="8572"/>
                      <a:pt x="17751" y="8158"/>
                      <a:pt x="17162" y="8158"/>
                    </a:cubicBezTo>
                    <a:cubicBezTo>
                      <a:pt x="16552" y="8158"/>
                      <a:pt x="16090" y="8572"/>
                      <a:pt x="16090" y="9075"/>
                    </a:cubicBezTo>
                    <a:cubicBezTo>
                      <a:pt x="16090" y="9596"/>
                      <a:pt x="16552" y="9991"/>
                      <a:pt x="17162" y="9991"/>
                    </a:cubicBezTo>
                    <a:close/>
                    <a:moveTo>
                      <a:pt x="3618" y="12849"/>
                    </a:moveTo>
                    <a:cubicBezTo>
                      <a:pt x="3618" y="12849"/>
                      <a:pt x="3239" y="9075"/>
                      <a:pt x="8476" y="9075"/>
                    </a:cubicBezTo>
                    <a:cubicBezTo>
                      <a:pt x="16005" y="8913"/>
                      <a:pt x="15900" y="3253"/>
                      <a:pt x="15900" y="3253"/>
                    </a:cubicBezTo>
                    <a:cubicBezTo>
                      <a:pt x="14386" y="1869"/>
                      <a:pt x="12241" y="1006"/>
                      <a:pt x="9822" y="1006"/>
                    </a:cubicBezTo>
                    <a:cubicBezTo>
                      <a:pt x="5237" y="1006"/>
                      <a:pt x="1514" y="4187"/>
                      <a:pt x="1514" y="8122"/>
                    </a:cubicBezTo>
                    <a:cubicBezTo>
                      <a:pt x="1493" y="9937"/>
                      <a:pt x="2293" y="11591"/>
                      <a:pt x="3618" y="1284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8" name="Shape 2910">
                <a:extLst>
                  <a:ext uri="{FF2B5EF4-FFF2-40B4-BE49-F238E27FC236}">
                    <a16:creationId xmlns:a16="http://schemas.microsoft.com/office/drawing/2014/main" id="{C301E872-DB2E-444F-96E4-87655269FA2E}"/>
                  </a:ext>
                </a:extLst>
              </p:cNvPr>
              <p:cNvSpPr/>
              <p:nvPr/>
            </p:nvSpPr>
            <p:spPr>
              <a:xfrm>
                <a:off x="2418725" y="5808756"/>
                <a:ext cx="625660" cy="742747"/>
              </a:xfrm>
              <a:custGeom>
                <a:avLst/>
                <a:gdLst/>
                <a:ahLst/>
                <a:cxnLst>
                  <a:cxn ang="0">
                    <a:pos x="wd2" y="hd2"/>
                  </a:cxn>
                  <a:cxn ang="5400000">
                    <a:pos x="wd2" y="hd2"/>
                  </a:cxn>
                  <a:cxn ang="10800000">
                    <a:pos x="wd2" y="hd2"/>
                  </a:cxn>
                  <a:cxn ang="16200000">
                    <a:pos x="wd2" y="hd2"/>
                  </a:cxn>
                </a:cxnLst>
                <a:rect l="0" t="0" r="r" b="b"/>
                <a:pathLst>
                  <a:path w="21600" h="21600" extrusionOk="0">
                    <a:moveTo>
                      <a:pt x="19103" y="5853"/>
                    </a:moveTo>
                    <a:cubicBezTo>
                      <a:pt x="19295" y="6554"/>
                      <a:pt x="19508" y="8313"/>
                      <a:pt x="19508" y="8313"/>
                    </a:cubicBezTo>
                    <a:lnTo>
                      <a:pt x="21536" y="12640"/>
                    </a:lnTo>
                    <a:cubicBezTo>
                      <a:pt x="21600" y="12730"/>
                      <a:pt x="21600" y="12802"/>
                      <a:pt x="21600" y="12892"/>
                    </a:cubicBezTo>
                    <a:cubicBezTo>
                      <a:pt x="21600" y="13269"/>
                      <a:pt x="21237" y="13556"/>
                      <a:pt x="20810" y="13556"/>
                    </a:cubicBezTo>
                    <a:lnTo>
                      <a:pt x="19487" y="13556"/>
                    </a:lnTo>
                    <a:lnTo>
                      <a:pt x="19487" y="15854"/>
                    </a:lnTo>
                    <a:cubicBezTo>
                      <a:pt x="19487" y="17650"/>
                      <a:pt x="17779" y="19086"/>
                      <a:pt x="15666" y="19086"/>
                    </a:cubicBezTo>
                    <a:lnTo>
                      <a:pt x="14130" y="19086"/>
                    </a:lnTo>
                    <a:lnTo>
                      <a:pt x="14130" y="21600"/>
                    </a:lnTo>
                    <a:lnTo>
                      <a:pt x="8452" y="21600"/>
                    </a:lnTo>
                    <a:lnTo>
                      <a:pt x="8452" y="20469"/>
                    </a:lnTo>
                    <a:lnTo>
                      <a:pt x="6147" y="20469"/>
                    </a:lnTo>
                    <a:lnTo>
                      <a:pt x="6147" y="21600"/>
                    </a:lnTo>
                    <a:lnTo>
                      <a:pt x="3735" y="21600"/>
                    </a:lnTo>
                    <a:lnTo>
                      <a:pt x="3735" y="14651"/>
                    </a:lnTo>
                    <a:cubicBezTo>
                      <a:pt x="1473" y="13125"/>
                      <a:pt x="0" y="10827"/>
                      <a:pt x="0" y="8205"/>
                    </a:cubicBezTo>
                    <a:cubicBezTo>
                      <a:pt x="0" y="3681"/>
                      <a:pt x="4375" y="0"/>
                      <a:pt x="9754" y="0"/>
                    </a:cubicBezTo>
                    <a:cubicBezTo>
                      <a:pt x="14172" y="0"/>
                      <a:pt x="18270" y="2783"/>
                      <a:pt x="19103" y="5853"/>
                    </a:cubicBezTo>
                    <a:close/>
                    <a:moveTo>
                      <a:pt x="8452" y="15980"/>
                    </a:moveTo>
                    <a:lnTo>
                      <a:pt x="6147" y="15980"/>
                    </a:lnTo>
                    <a:lnTo>
                      <a:pt x="6147" y="17021"/>
                    </a:lnTo>
                    <a:lnTo>
                      <a:pt x="8452" y="17021"/>
                    </a:lnTo>
                    <a:lnTo>
                      <a:pt x="8452" y="15980"/>
                    </a:lnTo>
                    <a:close/>
                    <a:moveTo>
                      <a:pt x="8452" y="14490"/>
                    </a:moveTo>
                    <a:lnTo>
                      <a:pt x="6147" y="14490"/>
                    </a:lnTo>
                    <a:lnTo>
                      <a:pt x="6147" y="15531"/>
                    </a:lnTo>
                    <a:lnTo>
                      <a:pt x="8452" y="15531"/>
                    </a:lnTo>
                    <a:lnTo>
                      <a:pt x="8452" y="14490"/>
                    </a:lnTo>
                    <a:close/>
                    <a:moveTo>
                      <a:pt x="8452" y="17488"/>
                    </a:moveTo>
                    <a:lnTo>
                      <a:pt x="6147" y="17488"/>
                    </a:lnTo>
                    <a:lnTo>
                      <a:pt x="6147" y="18548"/>
                    </a:lnTo>
                    <a:lnTo>
                      <a:pt x="8452" y="18548"/>
                    </a:lnTo>
                    <a:lnTo>
                      <a:pt x="8452" y="17488"/>
                    </a:lnTo>
                    <a:close/>
                    <a:moveTo>
                      <a:pt x="8452" y="18979"/>
                    </a:moveTo>
                    <a:lnTo>
                      <a:pt x="6147" y="18979"/>
                    </a:lnTo>
                    <a:lnTo>
                      <a:pt x="6147" y="20038"/>
                    </a:lnTo>
                    <a:lnTo>
                      <a:pt x="8452" y="20038"/>
                    </a:lnTo>
                    <a:lnTo>
                      <a:pt x="8452" y="18979"/>
                    </a:lnTo>
                    <a:close/>
                    <a:moveTo>
                      <a:pt x="6126" y="13000"/>
                    </a:moveTo>
                    <a:lnTo>
                      <a:pt x="6126" y="14059"/>
                    </a:lnTo>
                    <a:lnTo>
                      <a:pt x="8431" y="14059"/>
                    </a:lnTo>
                    <a:lnTo>
                      <a:pt x="8431" y="13000"/>
                    </a:lnTo>
                    <a:lnTo>
                      <a:pt x="6126" y="13000"/>
                    </a:lnTo>
                    <a:close/>
                    <a:moveTo>
                      <a:pt x="2753" y="8403"/>
                    </a:moveTo>
                    <a:cubicBezTo>
                      <a:pt x="2839" y="9211"/>
                      <a:pt x="3415" y="9875"/>
                      <a:pt x="4269" y="10181"/>
                    </a:cubicBezTo>
                    <a:cubicBezTo>
                      <a:pt x="5293" y="10665"/>
                      <a:pt x="5912" y="11527"/>
                      <a:pt x="6083" y="12551"/>
                    </a:cubicBezTo>
                    <a:lnTo>
                      <a:pt x="7043" y="12551"/>
                    </a:lnTo>
                    <a:lnTo>
                      <a:pt x="7043" y="10181"/>
                    </a:lnTo>
                    <a:cubicBezTo>
                      <a:pt x="7043" y="9444"/>
                      <a:pt x="6766" y="8960"/>
                      <a:pt x="6168" y="8654"/>
                    </a:cubicBezTo>
                    <a:cubicBezTo>
                      <a:pt x="5955" y="8547"/>
                      <a:pt x="5763" y="8439"/>
                      <a:pt x="5613" y="8313"/>
                    </a:cubicBezTo>
                    <a:cubicBezTo>
                      <a:pt x="5165" y="8439"/>
                      <a:pt x="4781" y="8708"/>
                      <a:pt x="4546" y="9067"/>
                    </a:cubicBezTo>
                    <a:cubicBezTo>
                      <a:pt x="4504" y="9139"/>
                      <a:pt x="4397" y="9175"/>
                      <a:pt x="4311" y="9175"/>
                    </a:cubicBezTo>
                    <a:cubicBezTo>
                      <a:pt x="4269" y="9175"/>
                      <a:pt x="4226" y="9175"/>
                      <a:pt x="4183" y="9157"/>
                    </a:cubicBezTo>
                    <a:cubicBezTo>
                      <a:pt x="4055" y="9103"/>
                      <a:pt x="4013" y="8960"/>
                      <a:pt x="4098" y="8852"/>
                    </a:cubicBezTo>
                    <a:cubicBezTo>
                      <a:pt x="4375" y="8439"/>
                      <a:pt x="4781" y="8152"/>
                      <a:pt x="5251" y="7972"/>
                    </a:cubicBezTo>
                    <a:cubicBezTo>
                      <a:pt x="4994" y="7667"/>
                      <a:pt x="4866" y="7290"/>
                      <a:pt x="4888" y="6841"/>
                    </a:cubicBezTo>
                    <a:cubicBezTo>
                      <a:pt x="4888" y="6661"/>
                      <a:pt x="4909" y="6464"/>
                      <a:pt x="4994" y="6266"/>
                    </a:cubicBezTo>
                    <a:cubicBezTo>
                      <a:pt x="4461" y="6177"/>
                      <a:pt x="3927" y="5943"/>
                      <a:pt x="3607" y="5620"/>
                    </a:cubicBezTo>
                    <a:cubicBezTo>
                      <a:pt x="3500" y="5530"/>
                      <a:pt x="3500" y="5387"/>
                      <a:pt x="3628" y="5297"/>
                    </a:cubicBezTo>
                    <a:cubicBezTo>
                      <a:pt x="3735" y="5207"/>
                      <a:pt x="3906" y="5207"/>
                      <a:pt x="3991" y="5315"/>
                    </a:cubicBezTo>
                    <a:cubicBezTo>
                      <a:pt x="4290" y="5602"/>
                      <a:pt x="4738" y="5800"/>
                      <a:pt x="5187" y="5853"/>
                    </a:cubicBezTo>
                    <a:cubicBezTo>
                      <a:pt x="5571" y="5243"/>
                      <a:pt x="6296" y="4848"/>
                      <a:pt x="7150" y="4758"/>
                    </a:cubicBezTo>
                    <a:cubicBezTo>
                      <a:pt x="7086" y="4381"/>
                      <a:pt x="6894" y="4040"/>
                      <a:pt x="6574" y="3789"/>
                    </a:cubicBezTo>
                    <a:cubicBezTo>
                      <a:pt x="6489" y="3699"/>
                      <a:pt x="6467" y="3573"/>
                      <a:pt x="6574" y="3483"/>
                    </a:cubicBezTo>
                    <a:cubicBezTo>
                      <a:pt x="6659" y="3394"/>
                      <a:pt x="6873" y="3394"/>
                      <a:pt x="6958" y="3483"/>
                    </a:cubicBezTo>
                    <a:cubicBezTo>
                      <a:pt x="7342" y="3806"/>
                      <a:pt x="7598" y="4255"/>
                      <a:pt x="7684" y="4740"/>
                    </a:cubicBezTo>
                    <a:cubicBezTo>
                      <a:pt x="8687" y="4632"/>
                      <a:pt x="9434" y="3932"/>
                      <a:pt x="9434" y="3070"/>
                    </a:cubicBezTo>
                    <a:cubicBezTo>
                      <a:pt x="9434" y="2945"/>
                      <a:pt x="9562" y="2855"/>
                      <a:pt x="9690" y="2855"/>
                    </a:cubicBezTo>
                    <a:cubicBezTo>
                      <a:pt x="9840" y="2855"/>
                      <a:pt x="9946" y="2963"/>
                      <a:pt x="9946" y="3070"/>
                    </a:cubicBezTo>
                    <a:cubicBezTo>
                      <a:pt x="9946" y="3214"/>
                      <a:pt x="9925" y="3358"/>
                      <a:pt x="9882" y="3483"/>
                    </a:cubicBezTo>
                    <a:cubicBezTo>
                      <a:pt x="10288" y="3753"/>
                      <a:pt x="10736" y="3896"/>
                      <a:pt x="11206" y="3896"/>
                    </a:cubicBezTo>
                    <a:cubicBezTo>
                      <a:pt x="11440" y="3896"/>
                      <a:pt x="11654" y="3842"/>
                      <a:pt x="11867" y="3789"/>
                    </a:cubicBezTo>
                    <a:cubicBezTo>
                      <a:pt x="12123" y="3699"/>
                      <a:pt x="12379" y="3573"/>
                      <a:pt x="12593" y="3394"/>
                    </a:cubicBezTo>
                    <a:cubicBezTo>
                      <a:pt x="12700" y="3304"/>
                      <a:pt x="12849" y="3304"/>
                      <a:pt x="12977" y="3394"/>
                    </a:cubicBezTo>
                    <a:cubicBezTo>
                      <a:pt x="13084" y="3483"/>
                      <a:pt x="13084" y="3609"/>
                      <a:pt x="12977" y="3717"/>
                    </a:cubicBezTo>
                    <a:cubicBezTo>
                      <a:pt x="12764" y="3896"/>
                      <a:pt x="12508" y="4040"/>
                      <a:pt x="12251" y="4148"/>
                    </a:cubicBezTo>
                    <a:cubicBezTo>
                      <a:pt x="12315" y="4704"/>
                      <a:pt x="12700" y="5189"/>
                      <a:pt x="13233" y="5440"/>
                    </a:cubicBezTo>
                    <a:cubicBezTo>
                      <a:pt x="13532" y="5063"/>
                      <a:pt x="14002" y="4740"/>
                      <a:pt x="14557" y="4579"/>
                    </a:cubicBezTo>
                    <a:cubicBezTo>
                      <a:pt x="14727" y="4543"/>
                      <a:pt x="14855" y="4597"/>
                      <a:pt x="14898" y="4740"/>
                    </a:cubicBezTo>
                    <a:cubicBezTo>
                      <a:pt x="14941" y="4866"/>
                      <a:pt x="14877" y="4974"/>
                      <a:pt x="14727" y="5009"/>
                    </a:cubicBezTo>
                    <a:cubicBezTo>
                      <a:pt x="14279" y="5117"/>
                      <a:pt x="13938" y="5351"/>
                      <a:pt x="13724" y="5620"/>
                    </a:cubicBezTo>
                    <a:cubicBezTo>
                      <a:pt x="13874" y="5656"/>
                      <a:pt x="14044" y="5692"/>
                      <a:pt x="14236" y="5692"/>
                    </a:cubicBezTo>
                    <a:lnTo>
                      <a:pt x="14258" y="5692"/>
                    </a:lnTo>
                    <a:cubicBezTo>
                      <a:pt x="14941" y="5692"/>
                      <a:pt x="15560" y="5907"/>
                      <a:pt x="16008" y="6284"/>
                    </a:cubicBezTo>
                    <a:cubicBezTo>
                      <a:pt x="16115" y="6374"/>
                      <a:pt x="16115" y="6500"/>
                      <a:pt x="16008" y="6607"/>
                    </a:cubicBezTo>
                    <a:cubicBezTo>
                      <a:pt x="15944" y="6661"/>
                      <a:pt x="15880" y="6679"/>
                      <a:pt x="15794" y="6679"/>
                    </a:cubicBezTo>
                    <a:cubicBezTo>
                      <a:pt x="15752" y="6679"/>
                      <a:pt x="15666" y="6661"/>
                      <a:pt x="15624" y="6607"/>
                    </a:cubicBezTo>
                    <a:cubicBezTo>
                      <a:pt x="15261" y="6302"/>
                      <a:pt x="14770" y="6141"/>
                      <a:pt x="14236" y="6141"/>
                    </a:cubicBezTo>
                    <a:lnTo>
                      <a:pt x="14215" y="6141"/>
                    </a:lnTo>
                    <a:cubicBezTo>
                      <a:pt x="12913" y="6141"/>
                      <a:pt x="11867" y="5333"/>
                      <a:pt x="11718" y="4309"/>
                    </a:cubicBezTo>
                    <a:cubicBezTo>
                      <a:pt x="11526" y="4345"/>
                      <a:pt x="11355" y="4345"/>
                      <a:pt x="11184" y="4345"/>
                    </a:cubicBezTo>
                    <a:cubicBezTo>
                      <a:pt x="10672" y="4345"/>
                      <a:pt x="10117" y="4219"/>
                      <a:pt x="9690" y="3932"/>
                    </a:cubicBezTo>
                    <a:cubicBezTo>
                      <a:pt x="9541" y="4237"/>
                      <a:pt x="9285" y="4525"/>
                      <a:pt x="8964" y="4740"/>
                    </a:cubicBezTo>
                    <a:cubicBezTo>
                      <a:pt x="9285" y="5063"/>
                      <a:pt x="9455" y="5440"/>
                      <a:pt x="9498" y="5835"/>
                    </a:cubicBezTo>
                    <a:cubicBezTo>
                      <a:pt x="9626" y="5817"/>
                      <a:pt x="9797" y="5817"/>
                      <a:pt x="9925" y="5817"/>
                    </a:cubicBezTo>
                    <a:cubicBezTo>
                      <a:pt x="10330" y="5817"/>
                      <a:pt x="10715" y="5907"/>
                      <a:pt x="11099" y="6069"/>
                    </a:cubicBezTo>
                    <a:cubicBezTo>
                      <a:pt x="11227" y="6141"/>
                      <a:pt x="11270" y="6266"/>
                      <a:pt x="11206" y="6374"/>
                    </a:cubicBezTo>
                    <a:cubicBezTo>
                      <a:pt x="11142" y="6464"/>
                      <a:pt x="11056" y="6500"/>
                      <a:pt x="10971" y="6500"/>
                    </a:cubicBezTo>
                    <a:cubicBezTo>
                      <a:pt x="10928" y="6500"/>
                      <a:pt x="10885" y="6500"/>
                      <a:pt x="10843" y="6482"/>
                    </a:cubicBezTo>
                    <a:cubicBezTo>
                      <a:pt x="10544" y="6356"/>
                      <a:pt x="10224" y="6284"/>
                      <a:pt x="9882" y="6284"/>
                    </a:cubicBezTo>
                    <a:cubicBezTo>
                      <a:pt x="9733" y="6284"/>
                      <a:pt x="9605" y="6284"/>
                      <a:pt x="9477" y="6338"/>
                    </a:cubicBezTo>
                    <a:cubicBezTo>
                      <a:pt x="9434" y="6787"/>
                      <a:pt x="9199" y="7218"/>
                      <a:pt x="8794" y="7577"/>
                    </a:cubicBezTo>
                    <a:cubicBezTo>
                      <a:pt x="8730" y="7631"/>
                      <a:pt x="8666" y="7649"/>
                      <a:pt x="8580" y="7649"/>
                    </a:cubicBezTo>
                    <a:cubicBezTo>
                      <a:pt x="8538" y="7649"/>
                      <a:pt x="8452" y="7631"/>
                      <a:pt x="8409" y="7577"/>
                    </a:cubicBezTo>
                    <a:cubicBezTo>
                      <a:pt x="8303" y="7505"/>
                      <a:pt x="8303" y="7362"/>
                      <a:pt x="8409" y="7254"/>
                    </a:cubicBezTo>
                    <a:cubicBezTo>
                      <a:pt x="8772" y="6931"/>
                      <a:pt x="8943" y="6554"/>
                      <a:pt x="8943" y="6141"/>
                    </a:cubicBezTo>
                    <a:lnTo>
                      <a:pt x="8943" y="6051"/>
                    </a:lnTo>
                    <a:cubicBezTo>
                      <a:pt x="8943" y="5656"/>
                      <a:pt x="8794" y="5279"/>
                      <a:pt x="8452" y="4974"/>
                    </a:cubicBezTo>
                    <a:cubicBezTo>
                      <a:pt x="8111" y="5099"/>
                      <a:pt x="7726" y="5189"/>
                      <a:pt x="7321" y="5189"/>
                    </a:cubicBezTo>
                    <a:cubicBezTo>
                      <a:pt x="6211" y="5189"/>
                      <a:pt x="5315" y="5943"/>
                      <a:pt x="5315" y="6877"/>
                    </a:cubicBezTo>
                    <a:cubicBezTo>
                      <a:pt x="5528" y="6823"/>
                      <a:pt x="5742" y="6805"/>
                      <a:pt x="5955" y="6805"/>
                    </a:cubicBezTo>
                    <a:cubicBezTo>
                      <a:pt x="6275" y="6805"/>
                      <a:pt x="6617" y="6841"/>
                      <a:pt x="6915" y="6949"/>
                    </a:cubicBezTo>
                    <a:cubicBezTo>
                      <a:pt x="7043" y="7002"/>
                      <a:pt x="7129" y="7128"/>
                      <a:pt x="7065" y="7254"/>
                    </a:cubicBezTo>
                    <a:cubicBezTo>
                      <a:pt x="7022" y="7362"/>
                      <a:pt x="6873" y="7433"/>
                      <a:pt x="6702" y="7398"/>
                    </a:cubicBezTo>
                    <a:cubicBezTo>
                      <a:pt x="6446" y="7308"/>
                      <a:pt x="6211" y="7254"/>
                      <a:pt x="5955" y="7254"/>
                    </a:cubicBezTo>
                    <a:cubicBezTo>
                      <a:pt x="5763" y="7254"/>
                      <a:pt x="5549" y="7290"/>
                      <a:pt x="5379" y="7344"/>
                    </a:cubicBezTo>
                    <a:cubicBezTo>
                      <a:pt x="5421" y="7613"/>
                      <a:pt x="5571" y="7793"/>
                      <a:pt x="5763" y="7972"/>
                    </a:cubicBezTo>
                    <a:lnTo>
                      <a:pt x="5806" y="8008"/>
                    </a:lnTo>
                    <a:cubicBezTo>
                      <a:pt x="5955" y="8152"/>
                      <a:pt x="6147" y="8259"/>
                      <a:pt x="6360" y="8367"/>
                    </a:cubicBezTo>
                    <a:cubicBezTo>
                      <a:pt x="7129" y="8726"/>
                      <a:pt x="7470" y="9426"/>
                      <a:pt x="7470" y="10252"/>
                    </a:cubicBezTo>
                    <a:lnTo>
                      <a:pt x="7470" y="12640"/>
                    </a:lnTo>
                    <a:lnTo>
                      <a:pt x="8409" y="12640"/>
                    </a:lnTo>
                    <a:lnTo>
                      <a:pt x="8409" y="10360"/>
                    </a:lnTo>
                    <a:cubicBezTo>
                      <a:pt x="8409" y="9534"/>
                      <a:pt x="9028" y="8744"/>
                      <a:pt x="9797" y="8475"/>
                    </a:cubicBezTo>
                    <a:cubicBezTo>
                      <a:pt x="10138" y="8331"/>
                      <a:pt x="10565" y="8152"/>
                      <a:pt x="10843" y="7882"/>
                    </a:cubicBezTo>
                    <a:cubicBezTo>
                      <a:pt x="11248" y="8116"/>
                      <a:pt x="11739" y="8259"/>
                      <a:pt x="12251" y="8259"/>
                    </a:cubicBezTo>
                    <a:cubicBezTo>
                      <a:pt x="12764" y="8259"/>
                      <a:pt x="13255" y="8116"/>
                      <a:pt x="13660" y="7882"/>
                    </a:cubicBezTo>
                    <a:cubicBezTo>
                      <a:pt x="14087" y="8098"/>
                      <a:pt x="14535" y="8223"/>
                      <a:pt x="15047" y="8223"/>
                    </a:cubicBezTo>
                    <a:cubicBezTo>
                      <a:pt x="16456" y="8223"/>
                      <a:pt x="17609" y="7254"/>
                      <a:pt x="17609" y="6069"/>
                    </a:cubicBezTo>
                    <a:cubicBezTo>
                      <a:pt x="17609" y="5189"/>
                      <a:pt x="16968" y="4417"/>
                      <a:pt x="16072" y="4094"/>
                    </a:cubicBezTo>
                    <a:cubicBezTo>
                      <a:pt x="15816" y="3142"/>
                      <a:pt x="14855" y="2424"/>
                      <a:pt x="13639" y="2424"/>
                    </a:cubicBezTo>
                    <a:lnTo>
                      <a:pt x="13468" y="2424"/>
                    </a:lnTo>
                    <a:cubicBezTo>
                      <a:pt x="13020" y="1867"/>
                      <a:pt x="12251" y="1490"/>
                      <a:pt x="11376" y="1490"/>
                    </a:cubicBezTo>
                    <a:cubicBezTo>
                      <a:pt x="10949" y="1490"/>
                      <a:pt x="10565" y="1580"/>
                      <a:pt x="10202" y="1760"/>
                    </a:cubicBezTo>
                    <a:cubicBezTo>
                      <a:pt x="9797" y="1544"/>
                      <a:pt x="9327" y="1400"/>
                      <a:pt x="8815" y="1400"/>
                    </a:cubicBezTo>
                    <a:cubicBezTo>
                      <a:pt x="8175" y="1400"/>
                      <a:pt x="7556" y="1616"/>
                      <a:pt x="7129" y="1975"/>
                    </a:cubicBezTo>
                    <a:cubicBezTo>
                      <a:pt x="6937" y="1921"/>
                      <a:pt x="6745" y="1903"/>
                      <a:pt x="6531" y="1903"/>
                    </a:cubicBezTo>
                    <a:cubicBezTo>
                      <a:pt x="5528" y="1903"/>
                      <a:pt x="4632" y="2424"/>
                      <a:pt x="4247" y="3160"/>
                    </a:cubicBezTo>
                    <a:cubicBezTo>
                      <a:pt x="3223" y="3411"/>
                      <a:pt x="2476" y="4219"/>
                      <a:pt x="2476" y="5171"/>
                    </a:cubicBezTo>
                    <a:cubicBezTo>
                      <a:pt x="2476" y="5351"/>
                      <a:pt x="2497" y="5530"/>
                      <a:pt x="2561" y="5710"/>
                    </a:cubicBezTo>
                    <a:cubicBezTo>
                      <a:pt x="2262" y="6033"/>
                      <a:pt x="2070" y="6464"/>
                      <a:pt x="2070" y="6949"/>
                    </a:cubicBezTo>
                    <a:cubicBezTo>
                      <a:pt x="2070" y="7523"/>
                      <a:pt x="2326" y="8008"/>
                      <a:pt x="2753" y="8403"/>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9" name="Shape 2912">
                <a:extLst>
                  <a:ext uri="{FF2B5EF4-FFF2-40B4-BE49-F238E27FC236}">
                    <a16:creationId xmlns:a16="http://schemas.microsoft.com/office/drawing/2014/main" id="{38A76FA6-A61F-4A25-89B1-942972C5CD47}"/>
                  </a:ext>
                </a:extLst>
              </p:cNvPr>
              <p:cNvSpPr/>
              <p:nvPr/>
            </p:nvSpPr>
            <p:spPr>
              <a:xfrm>
                <a:off x="4673321" y="5808756"/>
                <a:ext cx="761807" cy="7427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510"/>
                    </a:lnTo>
                    <a:lnTo>
                      <a:pt x="19081" y="21510"/>
                    </a:lnTo>
                    <a:lnTo>
                      <a:pt x="19081" y="19086"/>
                    </a:lnTo>
                    <a:lnTo>
                      <a:pt x="17822" y="19086"/>
                    </a:lnTo>
                    <a:cubicBezTo>
                      <a:pt x="16073" y="19086"/>
                      <a:pt x="14604" y="17632"/>
                      <a:pt x="14604" y="15836"/>
                    </a:cubicBezTo>
                    <a:lnTo>
                      <a:pt x="14604" y="13538"/>
                    </a:lnTo>
                    <a:lnTo>
                      <a:pt x="13590" y="13538"/>
                    </a:lnTo>
                    <a:cubicBezTo>
                      <a:pt x="13222" y="13538"/>
                      <a:pt x="12943" y="13233"/>
                      <a:pt x="12943" y="12874"/>
                    </a:cubicBezTo>
                    <a:cubicBezTo>
                      <a:pt x="12943" y="12766"/>
                      <a:pt x="12960" y="12676"/>
                      <a:pt x="12995" y="12622"/>
                    </a:cubicBezTo>
                    <a:lnTo>
                      <a:pt x="14657" y="8295"/>
                    </a:lnTo>
                    <a:cubicBezTo>
                      <a:pt x="14657" y="8295"/>
                      <a:pt x="14831" y="6500"/>
                      <a:pt x="14971" y="5835"/>
                    </a:cubicBezTo>
                    <a:cubicBezTo>
                      <a:pt x="15601" y="3034"/>
                      <a:pt x="18399" y="485"/>
                      <a:pt x="21600" y="0"/>
                    </a:cubicBezTo>
                    <a:close/>
                    <a:moveTo>
                      <a:pt x="17507" y="9013"/>
                    </a:moveTo>
                    <a:cubicBezTo>
                      <a:pt x="17507" y="8511"/>
                      <a:pt x="17105" y="8098"/>
                      <a:pt x="16615" y="8098"/>
                    </a:cubicBezTo>
                    <a:cubicBezTo>
                      <a:pt x="16126" y="8098"/>
                      <a:pt x="15741" y="8529"/>
                      <a:pt x="15741" y="9013"/>
                    </a:cubicBezTo>
                    <a:cubicBezTo>
                      <a:pt x="15741" y="9516"/>
                      <a:pt x="16126" y="9911"/>
                      <a:pt x="16615" y="9911"/>
                    </a:cubicBezTo>
                    <a:cubicBezTo>
                      <a:pt x="17105" y="9911"/>
                      <a:pt x="17507" y="9498"/>
                      <a:pt x="17507" y="9013"/>
                    </a:cubicBezTo>
                    <a:close/>
                    <a:moveTo>
                      <a:pt x="8623" y="12676"/>
                    </a:moveTo>
                    <a:cubicBezTo>
                      <a:pt x="8657" y="12748"/>
                      <a:pt x="8692" y="12856"/>
                      <a:pt x="8692" y="12946"/>
                    </a:cubicBezTo>
                    <a:cubicBezTo>
                      <a:pt x="8692" y="13305"/>
                      <a:pt x="8395" y="13628"/>
                      <a:pt x="8028" y="13628"/>
                    </a:cubicBezTo>
                    <a:lnTo>
                      <a:pt x="6996" y="13628"/>
                    </a:lnTo>
                    <a:lnTo>
                      <a:pt x="6996" y="15890"/>
                    </a:lnTo>
                    <a:cubicBezTo>
                      <a:pt x="6996" y="17686"/>
                      <a:pt x="5544" y="19176"/>
                      <a:pt x="3813" y="19176"/>
                    </a:cubicBezTo>
                    <a:lnTo>
                      <a:pt x="2519" y="19176"/>
                    </a:lnTo>
                    <a:lnTo>
                      <a:pt x="2519" y="21600"/>
                    </a:lnTo>
                    <a:lnTo>
                      <a:pt x="0" y="21600"/>
                    </a:lnTo>
                    <a:lnTo>
                      <a:pt x="0" y="72"/>
                    </a:lnTo>
                    <a:cubicBezTo>
                      <a:pt x="3218" y="539"/>
                      <a:pt x="6017" y="3088"/>
                      <a:pt x="6646" y="5871"/>
                    </a:cubicBezTo>
                    <a:cubicBezTo>
                      <a:pt x="6786" y="6554"/>
                      <a:pt x="6978" y="8331"/>
                      <a:pt x="6978" y="8331"/>
                    </a:cubicBezTo>
                    <a:lnTo>
                      <a:pt x="8623" y="12676"/>
                    </a:lnTo>
                    <a:close/>
                    <a:moveTo>
                      <a:pt x="5894" y="9067"/>
                    </a:moveTo>
                    <a:cubicBezTo>
                      <a:pt x="5894" y="8583"/>
                      <a:pt x="5492" y="8170"/>
                      <a:pt x="5002" y="8170"/>
                    </a:cubicBezTo>
                    <a:cubicBezTo>
                      <a:pt x="4530" y="8170"/>
                      <a:pt x="4128" y="8583"/>
                      <a:pt x="4128" y="9067"/>
                    </a:cubicBezTo>
                    <a:cubicBezTo>
                      <a:pt x="4128" y="9570"/>
                      <a:pt x="4530" y="9983"/>
                      <a:pt x="5002" y="9983"/>
                    </a:cubicBezTo>
                    <a:cubicBezTo>
                      <a:pt x="5492" y="9983"/>
                      <a:pt x="5894" y="9570"/>
                      <a:pt x="5894" y="9067"/>
                    </a:cubicBezTo>
                    <a:close/>
                    <a:moveTo>
                      <a:pt x="15164" y="2370"/>
                    </a:moveTo>
                    <a:cubicBezTo>
                      <a:pt x="15251" y="2424"/>
                      <a:pt x="15304" y="2442"/>
                      <a:pt x="15391" y="2460"/>
                    </a:cubicBezTo>
                    <a:cubicBezTo>
                      <a:pt x="15583" y="2496"/>
                      <a:pt x="15776" y="2406"/>
                      <a:pt x="15863" y="2226"/>
                    </a:cubicBezTo>
                    <a:cubicBezTo>
                      <a:pt x="16003" y="1993"/>
                      <a:pt x="15951" y="1670"/>
                      <a:pt x="15706" y="1508"/>
                    </a:cubicBezTo>
                    <a:cubicBezTo>
                      <a:pt x="15479" y="1365"/>
                      <a:pt x="15164" y="1436"/>
                      <a:pt x="15024" y="1670"/>
                    </a:cubicBezTo>
                    <a:cubicBezTo>
                      <a:pt x="14866" y="1903"/>
                      <a:pt x="14936" y="2208"/>
                      <a:pt x="15164" y="2370"/>
                    </a:cubicBezTo>
                    <a:close/>
                    <a:moveTo>
                      <a:pt x="5824" y="2603"/>
                    </a:moveTo>
                    <a:cubicBezTo>
                      <a:pt x="5947" y="2621"/>
                      <a:pt x="6051" y="2568"/>
                      <a:pt x="6156" y="2514"/>
                    </a:cubicBezTo>
                    <a:cubicBezTo>
                      <a:pt x="6401" y="2352"/>
                      <a:pt x="6454" y="2029"/>
                      <a:pt x="6296" y="1796"/>
                    </a:cubicBezTo>
                    <a:cubicBezTo>
                      <a:pt x="6139" y="1562"/>
                      <a:pt x="5824" y="1490"/>
                      <a:pt x="5597" y="1670"/>
                    </a:cubicBezTo>
                    <a:cubicBezTo>
                      <a:pt x="5369" y="1813"/>
                      <a:pt x="5299" y="2137"/>
                      <a:pt x="5474" y="2370"/>
                    </a:cubicBezTo>
                    <a:cubicBezTo>
                      <a:pt x="5544" y="2514"/>
                      <a:pt x="5684" y="2603"/>
                      <a:pt x="5824" y="2603"/>
                    </a:cubicBezTo>
                    <a:close/>
                    <a:moveTo>
                      <a:pt x="8098" y="1472"/>
                    </a:moveTo>
                    <a:cubicBezTo>
                      <a:pt x="8168" y="1472"/>
                      <a:pt x="8220" y="1472"/>
                      <a:pt x="8308" y="1454"/>
                    </a:cubicBezTo>
                    <a:cubicBezTo>
                      <a:pt x="8588" y="1365"/>
                      <a:pt x="8727" y="1095"/>
                      <a:pt x="8640" y="808"/>
                    </a:cubicBezTo>
                    <a:cubicBezTo>
                      <a:pt x="8553" y="539"/>
                      <a:pt x="8273" y="377"/>
                      <a:pt x="8010" y="449"/>
                    </a:cubicBezTo>
                    <a:cubicBezTo>
                      <a:pt x="7748" y="539"/>
                      <a:pt x="7591" y="826"/>
                      <a:pt x="7678" y="1113"/>
                    </a:cubicBezTo>
                    <a:cubicBezTo>
                      <a:pt x="7713" y="1329"/>
                      <a:pt x="7888" y="1454"/>
                      <a:pt x="8098" y="1472"/>
                    </a:cubicBezTo>
                    <a:close/>
                    <a:moveTo>
                      <a:pt x="13625" y="1023"/>
                    </a:moveTo>
                    <a:cubicBezTo>
                      <a:pt x="13712" y="736"/>
                      <a:pt x="13537" y="449"/>
                      <a:pt x="13292" y="377"/>
                    </a:cubicBezTo>
                    <a:cubicBezTo>
                      <a:pt x="13012" y="287"/>
                      <a:pt x="12750" y="449"/>
                      <a:pt x="12663" y="718"/>
                    </a:cubicBezTo>
                    <a:cubicBezTo>
                      <a:pt x="12575" y="1005"/>
                      <a:pt x="12750" y="1275"/>
                      <a:pt x="12995" y="1365"/>
                    </a:cubicBezTo>
                    <a:cubicBezTo>
                      <a:pt x="13047" y="1365"/>
                      <a:pt x="13065" y="1383"/>
                      <a:pt x="13082" y="1383"/>
                    </a:cubicBezTo>
                    <a:cubicBezTo>
                      <a:pt x="13327" y="1400"/>
                      <a:pt x="13537" y="1257"/>
                      <a:pt x="13625" y="1023"/>
                    </a:cubicBezTo>
                    <a:close/>
                    <a:moveTo>
                      <a:pt x="10616" y="0"/>
                    </a:moveTo>
                    <a:cubicBezTo>
                      <a:pt x="10354" y="0"/>
                      <a:pt x="10109" y="233"/>
                      <a:pt x="10109" y="521"/>
                    </a:cubicBezTo>
                    <a:cubicBezTo>
                      <a:pt x="10109" y="772"/>
                      <a:pt x="10319" y="1005"/>
                      <a:pt x="10581" y="1041"/>
                    </a:cubicBezTo>
                    <a:cubicBezTo>
                      <a:pt x="10599" y="1041"/>
                      <a:pt x="10616" y="1041"/>
                      <a:pt x="10634" y="1041"/>
                    </a:cubicBezTo>
                    <a:cubicBezTo>
                      <a:pt x="10914" y="1041"/>
                      <a:pt x="11141" y="808"/>
                      <a:pt x="11141" y="521"/>
                    </a:cubicBezTo>
                    <a:cubicBezTo>
                      <a:pt x="11141" y="233"/>
                      <a:pt x="10914" y="0"/>
                      <a:pt x="10616" y="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0" name="Group 97">
                <a:extLst>
                  <a:ext uri="{FF2B5EF4-FFF2-40B4-BE49-F238E27FC236}">
                    <a16:creationId xmlns:a16="http://schemas.microsoft.com/office/drawing/2014/main" id="{2F5C03D4-624E-435F-A0A4-E9F06012FDAD}"/>
                  </a:ext>
                </a:extLst>
              </p:cNvPr>
              <p:cNvGrpSpPr/>
              <p:nvPr/>
            </p:nvGrpSpPr>
            <p:grpSpPr>
              <a:xfrm>
                <a:off x="7115695" y="5809037"/>
                <a:ext cx="517111" cy="742466"/>
                <a:chOff x="7115695" y="5809037"/>
                <a:chExt cx="517111" cy="742466"/>
              </a:xfrm>
              <a:grpFill/>
            </p:grpSpPr>
            <p:sp>
              <p:nvSpPr>
                <p:cNvPr id="51" name="Shape 2914">
                  <a:extLst>
                    <a:ext uri="{FF2B5EF4-FFF2-40B4-BE49-F238E27FC236}">
                      <a16:creationId xmlns:a16="http://schemas.microsoft.com/office/drawing/2014/main" id="{43A70CE2-358D-4A0E-BE36-F146DF11FF44}"/>
                    </a:ext>
                  </a:extLst>
                </p:cNvPr>
                <p:cNvSpPr/>
                <p:nvPr/>
              </p:nvSpPr>
              <p:spPr>
                <a:xfrm>
                  <a:off x="7311852" y="5811478"/>
                  <a:ext cx="124632" cy="12463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52"/>
                        <a:pt x="21168" y="14472"/>
                        <a:pt x="20196" y="16200"/>
                      </a:cubicBezTo>
                      <a:cubicBezTo>
                        <a:pt x="19116" y="17928"/>
                        <a:pt x="17928" y="19224"/>
                        <a:pt x="16200" y="20196"/>
                      </a:cubicBezTo>
                      <a:cubicBezTo>
                        <a:pt x="14472" y="21276"/>
                        <a:pt x="12744" y="21600"/>
                        <a:pt x="10800" y="21600"/>
                      </a:cubicBezTo>
                      <a:cubicBezTo>
                        <a:pt x="8748" y="21600"/>
                        <a:pt x="7128" y="21276"/>
                        <a:pt x="5400" y="20196"/>
                      </a:cubicBezTo>
                      <a:cubicBezTo>
                        <a:pt x="3672" y="19224"/>
                        <a:pt x="2484" y="17928"/>
                        <a:pt x="1512" y="16200"/>
                      </a:cubicBezTo>
                      <a:cubicBezTo>
                        <a:pt x="540" y="14472"/>
                        <a:pt x="0" y="12852"/>
                        <a:pt x="0" y="10800"/>
                      </a:cubicBezTo>
                      <a:cubicBezTo>
                        <a:pt x="0" y="8856"/>
                        <a:pt x="540" y="7128"/>
                        <a:pt x="1512" y="5400"/>
                      </a:cubicBezTo>
                      <a:cubicBezTo>
                        <a:pt x="2484" y="3672"/>
                        <a:pt x="3672" y="2484"/>
                        <a:pt x="5400" y="1512"/>
                      </a:cubicBezTo>
                      <a:cubicBezTo>
                        <a:pt x="7128" y="540"/>
                        <a:pt x="8856" y="0"/>
                        <a:pt x="10800" y="0"/>
                      </a:cubicBezTo>
                      <a:cubicBezTo>
                        <a:pt x="12852" y="0"/>
                        <a:pt x="14472" y="540"/>
                        <a:pt x="16200" y="1512"/>
                      </a:cubicBezTo>
                      <a:cubicBezTo>
                        <a:pt x="17928" y="2484"/>
                        <a:pt x="19116" y="3672"/>
                        <a:pt x="20196"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2" name="Shape 2915">
                  <a:extLst>
                    <a:ext uri="{FF2B5EF4-FFF2-40B4-BE49-F238E27FC236}">
                      <a16:creationId xmlns:a16="http://schemas.microsoft.com/office/drawing/2014/main" id="{E3B8F144-4BD8-4AE0-8C28-E90C6A76E27E}"/>
                    </a:ext>
                  </a:extLst>
                </p:cNvPr>
                <p:cNvSpPr/>
                <p:nvPr/>
              </p:nvSpPr>
              <p:spPr>
                <a:xfrm>
                  <a:off x="7115695" y="5809037"/>
                  <a:ext cx="517111" cy="742466"/>
                </a:xfrm>
                <a:custGeom>
                  <a:avLst/>
                  <a:gdLst/>
                  <a:ahLst/>
                  <a:cxnLst>
                    <a:cxn ang="0">
                      <a:pos x="wd2" y="hd2"/>
                    </a:cxn>
                    <a:cxn ang="5400000">
                      <a:pos x="wd2" y="hd2"/>
                    </a:cxn>
                    <a:cxn ang="10800000">
                      <a:pos x="wd2" y="hd2"/>
                    </a:cxn>
                    <a:cxn ang="16200000">
                      <a:pos x="wd2" y="hd2"/>
                    </a:cxn>
                  </a:cxnLst>
                  <a:rect l="0" t="0" r="r" b="b"/>
                  <a:pathLst>
                    <a:path w="21390" h="21513" extrusionOk="0">
                      <a:moveTo>
                        <a:pt x="21058" y="1360"/>
                      </a:moveTo>
                      <a:lnTo>
                        <a:pt x="14198" y="6166"/>
                      </a:lnTo>
                      <a:lnTo>
                        <a:pt x="14198" y="20387"/>
                      </a:lnTo>
                      <a:cubicBezTo>
                        <a:pt x="14198" y="20584"/>
                        <a:pt x="14122" y="20763"/>
                        <a:pt x="13994" y="20923"/>
                      </a:cubicBezTo>
                      <a:cubicBezTo>
                        <a:pt x="13918" y="21013"/>
                        <a:pt x="13816" y="21102"/>
                        <a:pt x="13739" y="21191"/>
                      </a:cubicBezTo>
                      <a:cubicBezTo>
                        <a:pt x="13688" y="21209"/>
                        <a:pt x="13663" y="21227"/>
                        <a:pt x="13612" y="21245"/>
                      </a:cubicBezTo>
                      <a:cubicBezTo>
                        <a:pt x="13357" y="21388"/>
                        <a:pt x="13051" y="21459"/>
                        <a:pt x="12745" y="21513"/>
                      </a:cubicBezTo>
                      <a:cubicBezTo>
                        <a:pt x="12694" y="21513"/>
                        <a:pt x="12643" y="21513"/>
                        <a:pt x="12592" y="21513"/>
                      </a:cubicBezTo>
                      <a:cubicBezTo>
                        <a:pt x="11699" y="21513"/>
                        <a:pt x="10985" y="21013"/>
                        <a:pt x="10985" y="20387"/>
                      </a:cubicBezTo>
                      <a:lnTo>
                        <a:pt x="10985" y="12544"/>
                      </a:lnTo>
                      <a:cubicBezTo>
                        <a:pt x="10985" y="12419"/>
                        <a:pt x="10832" y="12330"/>
                        <a:pt x="10679" y="12330"/>
                      </a:cubicBezTo>
                      <a:cubicBezTo>
                        <a:pt x="10526" y="12330"/>
                        <a:pt x="10373" y="12437"/>
                        <a:pt x="10373" y="12544"/>
                      </a:cubicBezTo>
                      <a:lnTo>
                        <a:pt x="10373" y="20387"/>
                      </a:lnTo>
                      <a:cubicBezTo>
                        <a:pt x="10373" y="21013"/>
                        <a:pt x="9685" y="21513"/>
                        <a:pt x="8792" y="21513"/>
                      </a:cubicBezTo>
                      <a:cubicBezTo>
                        <a:pt x="8716" y="21513"/>
                        <a:pt x="8665" y="21513"/>
                        <a:pt x="8639" y="21513"/>
                      </a:cubicBezTo>
                      <a:cubicBezTo>
                        <a:pt x="8308" y="21495"/>
                        <a:pt x="8027" y="21406"/>
                        <a:pt x="7772" y="21245"/>
                      </a:cubicBezTo>
                      <a:cubicBezTo>
                        <a:pt x="7747" y="21227"/>
                        <a:pt x="7721" y="21209"/>
                        <a:pt x="7645" y="21191"/>
                      </a:cubicBezTo>
                      <a:cubicBezTo>
                        <a:pt x="7543" y="21102"/>
                        <a:pt x="7441" y="21013"/>
                        <a:pt x="7390" y="20923"/>
                      </a:cubicBezTo>
                      <a:cubicBezTo>
                        <a:pt x="7262" y="20780"/>
                        <a:pt x="7186" y="20584"/>
                        <a:pt x="7186" y="20387"/>
                      </a:cubicBezTo>
                      <a:lnTo>
                        <a:pt x="7186" y="6166"/>
                      </a:lnTo>
                      <a:lnTo>
                        <a:pt x="326" y="1360"/>
                      </a:lnTo>
                      <a:cubicBezTo>
                        <a:pt x="-108" y="1056"/>
                        <a:pt x="-108" y="556"/>
                        <a:pt x="326" y="235"/>
                      </a:cubicBezTo>
                      <a:cubicBezTo>
                        <a:pt x="759" y="-87"/>
                        <a:pt x="1448" y="-69"/>
                        <a:pt x="1907" y="235"/>
                      </a:cubicBezTo>
                      <a:lnTo>
                        <a:pt x="5528" y="2772"/>
                      </a:lnTo>
                      <a:lnTo>
                        <a:pt x="6803" y="3647"/>
                      </a:lnTo>
                      <a:cubicBezTo>
                        <a:pt x="7160" y="3915"/>
                        <a:pt x="7645" y="4040"/>
                        <a:pt x="8155" y="4040"/>
                      </a:cubicBezTo>
                      <a:lnTo>
                        <a:pt x="13306" y="4040"/>
                      </a:lnTo>
                      <a:cubicBezTo>
                        <a:pt x="13790" y="4040"/>
                        <a:pt x="14275" y="3915"/>
                        <a:pt x="14658" y="3647"/>
                      </a:cubicBezTo>
                      <a:lnTo>
                        <a:pt x="19528" y="235"/>
                      </a:lnTo>
                      <a:cubicBezTo>
                        <a:pt x="19962" y="-69"/>
                        <a:pt x="20650" y="-69"/>
                        <a:pt x="21109" y="235"/>
                      </a:cubicBezTo>
                      <a:cubicBezTo>
                        <a:pt x="21492" y="556"/>
                        <a:pt x="21492" y="1056"/>
                        <a:pt x="21058" y="13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53" name="Shape 2917">
                <a:extLst>
                  <a:ext uri="{FF2B5EF4-FFF2-40B4-BE49-F238E27FC236}">
                    <a16:creationId xmlns:a16="http://schemas.microsoft.com/office/drawing/2014/main" id="{C17D3DA5-D00C-478D-9AF5-5D84066D07DF}"/>
                  </a:ext>
                </a:extLst>
              </p:cNvPr>
              <p:cNvSpPr/>
              <p:nvPr/>
            </p:nvSpPr>
            <p:spPr>
              <a:xfrm>
                <a:off x="9460159" y="5809990"/>
                <a:ext cx="470886" cy="744234"/>
              </a:xfrm>
              <a:custGeom>
                <a:avLst/>
                <a:gdLst/>
                <a:ahLst/>
                <a:cxnLst>
                  <a:cxn ang="0">
                    <a:pos x="wd2" y="hd2"/>
                  </a:cxn>
                  <a:cxn ang="5400000">
                    <a:pos x="wd2" y="hd2"/>
                  </a:cxn>
                  <a:cxn ang="10800000">
                    <a:pos x="wd2" y="hd2"/>
                  </a:cxn>
                  <a:cxn ang="16200000">
                    <a:pos x="wd2" y="hd2"/>
                  </a:cxn>
                </a:cxnLst>
                <a:rect l="0" t="0" r="r" b="b"/>
                <a:pathLst>
                  <a:path w="21373" h="21564" extrusionOk="0">
                    <a:moveTo>
                      <a:pt x="15498" y="930"/>
                    </a:moveTo>
                    <a:cubicBezTo>
                      <a:pt x="15161" y="2434"/>
                      <a:pt x="13139" y="3597"/>
                      <a:pt x="10667" y="3597"/>
                    </a:cubicBezTo>
                    <a:cubicBezTo>
                      <a:pt x="9094" y="3597"/>
                      <a:pt x="7830" y="2792"/>
                      <a:pt x="7830" y="1789"/>
                    </a:cubicBezTo>
                    <a:cubicBezTo>
                      <a:pt x="7830" y="805"/>
                      <a:pt x="9066" y="0"/>
                      <a:pt x="10639" y="0"/>
                    </a:cubicBezTo>
                    <a:cubicBezTo>
                      <a:pt x="11678" y="0"/>
                      <a:pt x="12577" y="358"/>
                      <a:pt x="13083" y="912"/>
                    </a:cubicBezTo>
                    <a:cubicBezTo>
                      <a:pt x="13167" y="948"/>
                      <a:pt x="13223" y="1038"/>
                      <a:pt x="13307" y="1074"/>
                    </a:cubicBezTo>
                    <a:cubicBezTo>
                      <a:pt x="13869" y="1414"/>
                      <a:pt x="14740" y="1414"/>
                      <a:pt x="15302" y="1074"/>
                    </a:cubicBezTo>
                    <a:cubicBezTo>
                      <a:pt x="15358" y="1056"/>
                      <a:pt x="15470" y="984"/>
                      <a:pt x="15498" y="930"/>
                    </a:cubicBezTo>
                    <a:close/>
                    <a:moveTo>
                      <a:pt x="21003" y="1360"/>
                    </a:moveTo>
                    <a:lnTo>
                      <a:pt x="14543" y="5458"/>
                    </a:lnTo>
                    <a:cubicBezTo>
                      <a:pt x="14066" y="5762"/>
                      <a:pt x="13644" y="6031"/>
                      <a:pt x="13729" y="6603"/>
                    </a:cubicBezTo>
                    <a:cubicBezTo>
                      <a:pt x="13729" y="6603"/>
                      <a:pt x="14431" y="10415"/>
                      <a:pt x="14487" y="10487"/>
                    </a:cubicBezTo>
                    <a:cubicBezTo>
                      <a:pt x="14515" y="10576"/>
                      <a:pt x="14515" y="10701"/>
                      <a:pt x="14515" y="10791"/>
                    </a:cubicBezTo>
                    <a:lnTo>
                      <a:pt x="14515" y="20311"/>
                    </a:lnTo>
                    <a:cubicBezTo>
                      <a:pt x="14515" y="20991"/>
                      <a:pt x="13729" y="21546"/>
                      <a:pt x="12745" y="21546"/>
                    </a:cubicBezTo>
                    <a:cubicBezTo>
                      <a:pt x="11762" y="21546"/>
                      <a:pt x="11004" y="20991"/>
                      <a:pt x="11004" y="20311"/>
                    </a:cubicBezTo>
                    <a:lnTo>
                      <a:pt x="11004" y="12563"/>
                    </a:lnTo>
                    <a:cubicBezTo>
                      <a:pt x="11004" y="12437"/>
                      <a:pt x="10835" y="12348"/>
                      <a:pt x="10667" y="12348"/>
                    </a:cubicBezTo>
                    <a:cubicBezTo>
                      <a:pt x="10470" y="12348"/>
                      <a:pt x="10330" y="12455"/>
                      <a:pt x="10330" y="12563"/>
                    </a:cubicBezTo>
                    <a:lnTo>
                      <a:pt x="10330" y="20347"/>
                    </a:lnTo>
                    <a:cubicBezTo>
                      <a:pt x="10330" y="21009"/>
                      <a:pt x="9543" y="21564"/>
                      <a:pt x="8560" y="21564"/>
                    </a:cubicBezTo>
                    <a:cubicBezTo>
                      <a:pt x="7577" y="21564"/>
                      <a:pt x="6819" y="21009"/>
                      <a:pt x="6819" y="20347"/>
                    </a:cubicBezTo>
                    <a:lnTo>
                      <a:pt x="6819" y="10791"/>
                    </a:lnTo>
                    <a:cubicBezTo>
                      <a:pt x="6819" y="10701"/>
                      <a:pt x="6819" y="10594"/>
                      <a:pt x="6847" y="10487"/>
                    </a:cubicBezTo>
                    <a:cubicBezTo>
                      <a:pt x="6847" y="10397"/>
                      <a:pt x="7577" y="6603"/>
                      <a:pt x="7577" y="6603"/>
                    </a:cubicBezTo>
                    <a:cubicBezTo>
                      <a:pt x="7718" y="6049"/>
                      <a:pt x="7240" y="5744"/>
                      <a:pt x="6763" y="5458"/>
                    </a:cubicBezTo>
                    <a:lnTo>
                      <a:pt x="359" y="1378"/>
                    </a:lnTo>
                    <a:cubicBezTo>
                      <a:pt x="-119" y="1074"/>
                      <a:pt x="-119" y="572"/>
                      <a:pt x="359" y="250"/>
                    </a:cubicBezTo>
                    <a:cubicBezTo>
                      <a:pt x="836" y="-36"/>
                      <a:pt x="1594" y="-36"/>
                      <a:pt x="2100" y="250"/>
                    </a:cubicBezTo>
                    <a:lnTo>
                      <a:pt x="7465" y="3650"/>
                    </a:lnTo>
                    <a:cubicBezTo>
                      <a:pt x="7830" y="3901"/>
                      <a:pt x="8364" y="4044"/>
                      <a:pt x="8982" y="4044"/>
                    </a:cubicBezTo>
                    <a:lnTo>
                      <a:pt x="12493" y="4044"/>
                    </a:lnTo>
                    <a:cubicBezTo>
                      <a:pt x="13083" y="4044"/>
                      <a:pt x="13588" y="3901"/>
                      <a:pt x="14009" y="3650"/>
                    </a:cubicBezTo>
                    <a:lnTo>
                      <a:pt x="19346" y="250"/>
                    </a:lnTo>
                    <a:cubicBezTo>
                      <a:pt x="19824" y="-36"/>
                      <a:pt x="20582" y="-36"/>
                      <a:pt x="21088" y="250"/>
                    </a:cubicBezTo>
                    <a:cubicBezTo>
                      <a:pt x="21481" y="572"/>
                      <a:pt x="21481" y="1074"/>
                      <a:pt x="21003" y="136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4" name="Shape 2919">
                <a:extLst>
                  <a:ext uri="{FF2B5EF4-FFF2-40B4-BE49-F238E27FC236}">
                    <a16:creationId xmlns:a16="http://schemas.microsoft.com/office/drawing/2014/main" id="{E167B458-21E8-4D59-85F4-32A661F33776}"/>
                  </a:ext>
                </a:extLst>
              </p:cNvPr>
              <p:cNvSpPr/>
              <p:nvPr/>
            </p:nvSpPr>
            <p:spPr>
              <a:xfrm>
                <a:off x="11674006" y="5808756"/>
                <a:ext cx="685566" cy="742747"/>
              </a:xfrm>
              <a:custGeom>
                <a:avLst/>
                <a:gdLst/>
                <a:ahLst/>
                <a:cxnLst>
                  <a:cxn ang="0">
                    <a:pos x="wd2" y="hd2"/>
                  </a:cxn>
                  <a:cxn ang="5400000">
                    <a:pos x="wd2" y="hd2"/>
                  </a:cxn>
                  <a:cxn ang="10800000">
                    <a:pos x="wd2" y="hd2"/>
                  </a:cxn>
                  <a:cxn ang="16200000">
                    <a:pos x="wd2" y="hd2"/>
                  </a:cxn>
                </a:cxnLst>
                <a:rect l="0" t="0" r="r" b="b"/>
                <a:pathLst>
                  <a:path w="21600" h="21600" extrusionOk="0">
                    <a:moveTo>
                      <a:pt x="8083" y="15298"/>
                    </a:moveTo>
                    <a:cubicBezTo>
                      <a:pt x="8083" y="14939"/>
                      <a:pt x="8414" y="14598"/>
                      <a:pt x="8843" y="14598"/>
                    </a:cubicBezTo>
                    <a:cubicBezTo>
                      <a:pt x="9213" y="14598"/>
                      <a:pt x="9583" y="14885"/>
                      <a:pt x="9583" y="15298"/>
                    </a:cubicBezTo>
                    <a:cubicBezTo>
                      <a:pt x="9583" y="15639"/>
                      <a:pt x="9291" y="15980"/>
                      <a:pt x="8843" y="15980"/>
                    </a:cubicBezTo>
                    <a:cubicBezTo>
                      <a:pt x="8414" y="15980"/>
                      <a:pt x="8063" y="15657"/>
                      <a:pt x="8083" y="15298"/>
                    </a:cubicBezTo>
                    <a:close/>
                    <a:moveTo>
                      <a:pt x="13225" y="17650"/>
                    </a:moveTo>
                    <a:cubicBezTo>
                      <a:pt x="12777" y="18530"/>
                      <a:pt x="11784" y="19122"/>
                      <a:pt x="10751" y="19122"/>
                    </a:cubicBezTo>
                    <a:cubicBezTo>
                      <a:pt x="9700" y="19122"/>
                      <a:pt x="8745" y="18548"/>
                      <a:pt x="8297" y="17650"/>
                    </a:cubicBezTo>
                    <a:cubicBezTo>
                      <a:pt x="8180" y="17470"/>
                      <a:pt x="8297" y="17237"/>
                      <a:pt x="8531" y="17147"/>
                    </a:cubicBezTo>
                    <a:cubicBezTo>
                      <a:pt x="8726" y="17039"/>
                      <a:pt x="8979" y="17147"/>
                      <a:pt x="9076" y="17363"/>
                    </a:cubicBezTo>
                    <a:cubicBezTo>
                      <a:pt x="9407" y="17973"/>
                      <a:pt x="10050" y="18386"/>
                      <a:pt x="10790" y="18386"/>
                    </a:cubicBezTo>
                    <a:cubicBezTo>
                      <a:pt x="11491" y="18386"/>
                      <a:pt x="12173" y="17973"/>
                      <a:pt x="12446" y="17363"/>
                    </a:cubicBezTo>
                    <a:cubicBezTo>
                      <a:pt x="12543" y="17147"/>
                      <a:pt x="12777" y="17093"/>
                      <a:pt x="12991" y="17147"/>
                    </a:cubicBezTo>
                    <a:cubicBezTo>
                      <a:pt x="13225" y="17237"/>
                      <a:pt x="13283" y="17470"/>
                      <a:pt x="13225" y="17650"/>
                    </a:cubicBezTo>
                    <a:close/>
                    <a:moveTo>
                      <a:pt x="13556" y="15244"/>
                    </a:moveTo>
                    <a:cubicBezTo>
                      <a:pt x="13556" y="15621"/>
                      <a:pt x="13205" y="15944"/>
                      <a:pt x="12796" y="15944"/>
                    </a:cubicBezTo>
                    <a:cubicBezTo>
                      <a:pt x="12407" y="15944"/>
                      <a:pt x="12056" y="15657"/>
                      <a:pt x="12056" y="15244"/>
                    </a:cubicBezTo>
                    <a:cubicBezTo>
                      <a:pt x="12056" y="14885"/>
                      <a:pt x="12348" y="14562"/>
                      <a:pt x="12796" y="14562"/>
                    </a:cubicBezTo>
                    <a:cubicBezTo>
                      <a:pt x="13225" y="14580"/>
                      <a:pt x="13556" y="14885"/>
                      <a:pt x="13556" y="15244"/>
                    </a:cubicBezTo>
                    <a:close/>
                    <a:moveTo>
                      <a:pt x="21600" y="9965"/>
                    </a:moveTo>
                    <a:lnTo>
                      <a:pt x="21600" y="12299"/>
                    </a:lnTo>
                    <a:lnTo>
                      <a:pt x="19360" y="12299"/>
                    </a:lnTo>
                    <a:lnTo>
                      <a:pt x="19360" y="21600"/>
                    </a:lnTo>
                    <a:lnTo>
                      <a:pt x="2181" y="21600"/>
                    </a:lnTo>
                    <a:lnTo>
                      <a:pt x="2181" y="12299"/>
                    </a:lnTo>
                    <a:lnTo>
                      <a:pt x="0" y="12299"/>
                    </a:lnTo>
                    <a:lnTo>
                      <a:pt x="0" y="9965"/>
                    </a:lnTo>
                    <a:lnTo>
                      <a:pt x="21600" y="9965"/>
                    </a:lnTo>
                    <a:close/>
                    <a:moveTo>
                      <a:pt x="15367" y="16591"/>
                    </a:moveTo>
                    <a:cubicBezTo>
                      <a:pt x="15367" y="14274"/>
                      <a:pt x="13342" y="12407"/>
                      <a:pt x="10829" y="12407"/>
                    </a:cubicBezTo>
                    <a:cubicBezTo>
                      <a:pt x="8317" y="12407"/>
                      <a:pt x="6291" y="14274"/>
                      <a:pt x="6291" y="16591"/>
                    </a:cubicBezTo>
                    <a:cubicBezTo>
                      <a:pt x="6291" y="18907"/>
                      <a:pt x="8317" y="20774"/>
                      <a:pt x="10829" y="20774"/>
                    </a:cubicBezTo>
                    <a:cubicBezTo>
                      <a:pt x="13342" y="20774"/>
                      <a:pt x="15367" y="18925"/>
                      <a:pt x="15367" y="16591"/>
                    </a:cubicBezTo>
                    <a:close/>
                    <a:moveTo>
                      <a:pt x="7362" y="7218"/>
                    </a:moveTo>
                    <a:cubicBezTo>
                      <a:pt x="7362" y="7056"/>
                      <a:pt x="7479" y="6985"/>
                      <a:pt x="7616" y="6985"/>
                    </a:cubicBezTo>
                    <a:cubicBezTo>
                      <a:pt x="7791" y="6985"/>
                      <a:pt x="7888" y="7092"/>
                      <a:pt x="7888" y="7218"/>
                    </a:cubicBezTo>
                    <a:lnTo>
                      <a:pt x="7888" y="9480"/>
                    </a:lnTo>
                    <a:lnTo>
                      <a:pt x="13634" y="9480"/>
                    </a:lnTo>
                    <a:lnTo>
                      <a:pt x="13634" y="7218"/>
                    </a:lnTo>
                    <a:lnTo>
                      <a:pt x="13614" y="7218"/>
                    </a:lnTo>
                    <a:cubicBezTo>
                      <a:pt x="13614" y="7056"/>
                      <a:pt x="13731" y="6985"/>
                      <a:pt x="13868" y="6985"/>
                    </a:cubicBezTo>
                    <a:cubicBezTo>
                      <a:pt x="14043" y="6985"/>
                      <a:pt x="14140" y="7092"/>
                      <a:pt x="14140" y="7218"/>
                    </a:cubicBezTo>
                    <a:lnTo>
                      <a:pt x="14140" y="9480"/>
                    </a:lnTo>
                    <a:lnTo>
                      <a:pt x="15932" y="9480"/>
                    </a:lnTo>
                    <a:lnTo>
                      <a:pt x="15932" y="6733"/>
                    </a:lnTo>
                    <a:cubicBezTo>
                      <a:pt x="15932" y="5404"/>
                      <a:pt x="14764" y="4327"/>
                      <a:pt x="13322" y="4327"/>
                    </a:cubicBezTo>
                    <a:lnTo>
                      <a:pt x="8083" y="4327"/>
                    </a:lnTo>
                    <a:cubicBezTo>
                      <a:pt x="6642" y="4327"/>
                      <a:pt x="5473" y="5404"/>
                      <a:pt x="5473" y="6733"/>
                    </a:cubicBezTo>
                    <a:lnTo>
                      <a:pt x="5473" y="9480"/>
                    </a:lnTo>
                    <a:lnTo>
                      <a:pt x="7284" y="9480"/>
                    </a:lnTo>
                    <a:lnTo>
                      <a:pt x="7362" y="7218"/>
                    </a:lnTo>
                    <a:close/>
                    <a:moveTo>
                      <a:pt x="8648" y="1939"/>
                    </a:moveTo>
                    <a:cubicBezTo>
                      <a:pt x="8648" y="862"/>
                      <a:pt x="9583" y="0"/>
                      <a:pt x="10751" y="0"/>
                    </a:cubicBezTo>
                    <a:cubicBezTo>
                      <a:pt x="11939" y="0"/>
                      <a:pt x="12874" y="862"/>
                      <a:pt x="12874" y="1939"/>
                    </a:cubicBezTo>
                    <a:cubicBezTo>
                      <a:pt x="12874" y="3034"/>
                      <a:pt x="11900" y="3896"/>
                      <a:pt x="10751" y="3896"/>
                    </a:cubicBezTo>
                    <a:cubicBezTo>
                      <a:pt x="9622" y="3896"/>
                      <a:pt x="8648" y="2999"/>
                      <a:pt x="8648" y="193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5" name="Group 96">
                <a:extLst>
                  <a:ext uri="{FF2B5EF4-FFF2-40B4-BE49-F238E27FC236}">
                    <a16:creationId xmlns:a16="http://schemas.microsoft.com/office/drawing/2014/main" id="{B5280EA5-22B5-43B3-BACA-36FD32B763AE}"/>
                  </a:ext>
                </a:extLst>
              </p:cNvPr>
              <p:cNvGrpSpPr/>
              <p:nvPr/>
            </p:nvGrpSpPr>
            <p:grpSpPr>
              <a:xfrm>
                <a:off x="13778840" y="5820948"/>
                <a:ext cx="1113068" cy="716940"/>
                <a:chOff x="13778840" y="5820948"/>
                <a:chExt cx="1113068" cy="716940"/>
              </a:xfrm>
              <a:grpFill/>
            </p:grpSpPr>
            <p:sp>
              <p:nvSpPr>
                <p:cNvPr id="56" name="Shape 2921">
                  <a:extLst>
                    <a:ext uri="{FF2B5EF4-FFF2-40B4-BE49-F238E27FC236}">
                      <a16:creationId xmlns:a16="http://schemas.microsoft.com/office/drawing/2014/main" id="{93D0FBA7-41D1-466A-BCD9-3F5E80AC59DF}"/>
                    </a:ext>
                  </a:extLst>
                </p:cNvPr>
                <p:cNvSpPr/>
                <p:nvPr/>
              </p:nvSpPr>
              <p:spPr>
                <a:xfrm>
                  <a:off x="13914986" y="5895891"/>
                  <a:ext cx="209047" cy="2063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3"/>
                        <a:pt x="21151" y="14464"/>
                        <a:pt x="20126" y="16200"/>
                      </a:cubicBezTo>
                      <a:cubicBezTo>
                        <a:pt x="19164" y="17936"/>
                        <a:pt x="17882" y="19221"/>
                        <a:pt x="16152" y="20186"/>
                      </a:cubicBezTo>
                      <a:cubicBezTo>
                        <a:pt x="14485" y="21214"/>
                        <a:pt x="12755" y="21600"/>
                        <a:pt x="10768" y="21600"/>
                      </a:cubicBezTo>
                      <a:cubicBezTo>
                        <a:pt x="8781" y="21600"/>
                        <a:pt x="7115" y="21214"/>
                        <a:pt x="5384" y="20186"/>
                      </a:cubicBezTo>
                      <a:cubicBezTo>
                        <a:pt x="3653" y="19221"/>
                        <a:pt x="2436" y="17936"/>
                        <a:pt x="1410" y="16200"/>
                      </a:cubicBezTo>
                      <a:cubicBezTo>
                        <a:pt x="449" y="14464"/>
                        <a:pt x="0" y="12793"/>
                        <a:pt x="0" y="10800"/>
                      </a:cubicBezTo>
                      <a:cubicBezTo>
                        <a:pt x="0" y="8807"/>
                        <a:pt x="449" y="7136"/>
                        <a:pt x="1410" y="5400"/>
                      </a:cubicBezTo>
                      <a:cubicBezTo>
                        <a:pt x="2436" y="3664"/>
                        <a:pt x="3653" y="2443"/>
                        <a:pt x="5384" y="1414"/>
                      </a:cubicBezTo>
                      <a:cubicBezTo>
                        <a:pt x="7115" y="450"/>
                        <a:pt x="8781" y="0"/>
                        <a:pt x="10768" y="0"/>
                      </a:cubicBezTo>
                      <a:cubicBezTo>
                        <a:pt x="12755" y="0"/>
                        <a:pt x="14485" y="450"/>
                        <a:pt x="16152" y="1414"/>
                      </a:cubicBezTo>
                      <a:cubicBezTo>
                        <a:pt x="17882" y="2443"/>
                        <a:pt x="19164" y="3664"/>
                        <a:pt x="20126" y="5400"/>
                      </a:cubicBezTo>
                      <a:cubicBezTo>
                        <a:pt x="21151" y="7136"/>
                        <a:pt x="21600" y="8807"/>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7" name="Shape 2922">
                  <a:extLst>
                    <a:ext uri="{FF2B5EF4-FFF2-40B4-BE49-F238E27FC236}">
                      <a16:creationId xmlns:a16="http://schemas.microsoft.com/office/drawing/2014/main" id="{42B22C24-502E-43C7-B323-B85DABCC16FA}"/>
                    </a:ext>
                  </a:extLst>
                </p:cNvPr>
                <p:cNvSpPr/>
                <p:nvPr/>
              </p:nvSpPr>
              <p:spPr>
                <a:xfrm>
                  <a:off x="14241740" y="5969410"/>
                  <a:ext cx="514018" cy="2417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8176"/>
                      </a:lnTo>
                      <a:cubicBezTo>
                        <a:pt x="21600" y="3536"/>
                        <a:pt x="20092" y="0"/>
                        <a:pt x="17493" y="0"/>
                      </a:cubicBezTo>
                      <a:lnTo>
                        <a:pt x="0" y="0"/>
                      </a:lnTo>
                      <a:lnTo>
                        <a:pt x="0"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8" name="Shape 2923">
                  <a:extLst>
                    <a:ext uri="{FF2B5EF4-FFF2-40B4-BE49-F238E27FC236}">
                      <a16:creationId xmlns:a16="http://schemas.microsoft.com/office/drawing/2014/main" id="{3A4FC499-9A62-414B-ABF3-FCF7EF3D66FE}"/>
                    </a:ext>
                  </a:extLst>
                </p:cNvPr>
                <p:cNvSpPr/>
                <p:nvPr/>
              </p:nvSpPr>
              <p:spPr>
                <a:xfrm>
                  <a:off x="13909770" y="5966250"/>
                  <a:ext cx="317740" cy="244887"/>
                </a:xfrm>
                <a:custGeom>
                  <a:avLst/>
                  <a:gdLst/>
                  <a:ahLst/>
                  <a:cxnLst>
                    <a:cxn ang="0">
                      <a:pos x="wd2" y="hd2"/>
                    </a:cxn>
                    <a:cxn ang="5400000">
                      <a:pos x="wd2" y="hd2"/>
                    </a:cxn>
                    <a:cxn ang="10800000">
                      <a:pos x="wd2" y="hd2"/>
                    </a:cxn>
                    <a:cxn ang="16200000">
                      <a:pos x="wd2" y="hd2"/>
                    </a:cxn>
                  </a:cxnLst>
                  <a:rect l="0" t="0" r="r" b="b"/>
                  <a:pathLst>
                    <a:path w="20364" h="20073" extrusionOk="0">
                      <a:moveTo>
                        <a:pt x="20364" y="4630"/>
                      </a:moveTo>
                      <a:lnTo>
                        <a:pt x="20364" y="15834"/>
                      </a:lnTo>
                      <a:cubicBezTo>
                        <a:pt x="20364" y="18105"/>
                        <a:pt x="19138" y="20073"/>
                        <a:pt x="17160" y="20073"/>
                      </a:cubicBezTo>
                      <a:lnTo>
                        <a:pt x="3709" y="20073"/>
                      </a:lnTo>
                      <a:cubicBezTo>
                        <a:pt x="-1236" y="20073"/>
                        <a:pt x="-1236" y="11897"/>
                        <a:pt x="3709" y="11897"/>
                      </a:cubicBezTo>
                      <a:lnTo>
                        <a:pt x="13916" y="11897"/>
                      </a:lnTo>
                      <a:lnTo>
                        <a:pt x="13916" y="4529"/>
                      </a:lnTo>
                      <a:cubicBezTo>
                        <a:pt x="13995" y="-1527"/>
                        <a:pt x="20364" y="-1527"/>
                        <a:pt x="20364" y="463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9" name="Shape 2924">
                  <a:extLst>
                    <a:ext uri="{FF2B5EF4-FFF2-40B4-BE49-F238E27FC236}">
                      <a16:creationId xmlns:a16="http://schemas.microsoft.com/office/drawing/2014/main" id="{30462DF8-5377-4A7B-BCF4-29C2AAEEAD95}"/>
                    </a:ext>
                  </a:extLst>
                </p:cNvPr>
                <p:cNvSpPr/>
                <p:nvPr/>
              </p:nvSpPr>
              <p:spPr>
                <a:xfrm>
                  <a:off x="13778840" y="5820948"/>
                  <a:ext cx="1113068" cy="716940"/>
                </a:xfrm>
                <a:custGeom>
                  <a:avLst/>
                  <a:gdLst/>
                  <a:ahLst/>
                  <a:cxnLst>
                    <a:cxn ang="0">
                      <a:pos x="wd2" y="hd2"/>
                    </a:cxn>
                    <a:cxn ang="5400000">
                      <a:pos x="wd2" y="hd2"/>
                    </a:cxn>
                    <a:cxn ang="10800000">
                      <a:pos x="wd2" y="hd2"/>
                    </a:cxn>
                    <a:cxn ang="16200000">
                      <a:pos x="wd2" y="hd2"/>
                    </a:cxn>
                  </a:cxnLst>
                  <a:rect l="0" t="0" r="r" b="b"/>
                  <a:pathLst>
                    <a:path w="21600" h="21004" extrusionOk="0">
                      <a:moveTo>
                        <a:pt x="2203" y="12057"/>
                      </a:moveTo>
                      <a:lnTo>
                        <a:pt x="19385" y="12057"/>
                      </a:lnTo>
                      <a:lnTo>
                        <a:pt x="19385" y="6128"/>
                      </a:lnTo>
                      <a:cubicBezTo>
                        <a:pt x="19385" y="3597"/>
                        <a:pt x="21600" y="3597"/>
                        <a:pt x="21600" y="6128"/>
                      </a:cubicBezTo>
                      <a:lnTo>
                        <a:pt x="21600" y="20986"/>
                      </a:lnTo>
                      <a:lnTo>
                        <a:pt x="19397" y="20986"/>
                      </a:lnTo>
                      <a:lnTo>
                        <a:pt x="19397" y="16051"/>
                      </a:lnTo>
                      <a:lnTo>
                        <a:pt x="2263" y="16051"/>
                      </a:lnTo>
                      <a:lnTo>
                        <a:pt x="2263" y="21004"/>
                      </a:lnTo>
                      <a:lnTo>
                        <a:pt x="0" y="21004"/>
                      </a:lnTo>
                      <a:lnTo>
                        <a:pt x="0" y="1790"/>
                      </a:lnTo>
                      <a:cubicBezTo>
                        <a:pt x="0" y="-596"/>
                        <a:pt x="2203" y="-596"/>
                        <a:pt x="2203" y="1790"/>
                      </a:cubicBezTo>
                      <a:lnTo>
                        <a:pt x="2203" y="12057"/>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60" name="Shape 2926">
                <a:extLst>
                  <a:ext uri="{FF2B5EF4-FFF2-40B4-BE49-F238E27FC236}">
                    <a16:creationId xmlns:a16="http://schemas.microsoft.com/office/drawing/2014/main" id="{B6420950-4B8C-4563-BA59-F030C4EC025E}"/>
                  </a:ext>
                </a:extLst>
              </p:cNvPr>
              <p:cNvSpPr/>
              <p:nvPr/>
            </p:nvSpPr>
            <p:spPr>
              <a:xfrm>
                <a:off x="2376430" y="7637730"/>
                <a:ext cx="714246" cy="744270"/>
              </a:xfrm>
              <a:custGeom>
                <a:avLst/>
                <a:gdLst/>
                <a:ahLst/>
                <a:cxnLst>
                  <a:cxn ang="0">
                    <a:pos x="wd2" y="hd2"/>
                  </a:cxn>
                  <a:cxn ang="5400000">
                    <a:pos x="wd2" y="hd2"/>
                  </a:cxn>
                  <a:cxn ang="10800000">
                    <a:pos x="wd2" y="hd2"/>
                  </a:cxn>
                  <a:cxn ang="16200000">
                    <a:pos x="wd2" y="hd2"/>
                  </a:cxn>
                </a:cxnLst>
                <a:rect l="0" t="0" r="r" b="b"/>
                <a:pathLst>
                  <a:path w="21238" h="21103" extrusionOk="0">
                    <a:moveTo>
                      <a:pt x="14784" y="3571"/>
                    </a:moveTo>
                    <a:cubicBezTo>
                      <a:pt x="15700" y="3992"/>
                      <a:pt x="16819" y="3624"/>
                      <a:pt x="17259" y="2730"/>
                    </a:cubicBezTo>
                    <a:cubicBezTo>
                      <a:pt x="17699" y="1853"/>
                      <a:pt x="17277" y="784"/>
                      <a:pt x="16361" y="363"/>
                    </a:cubicBezTo>
                    <a:cubicBezTo>
                      <a:pt x="15425" y="-58"/>
                      <a:pt x="14344" y="328"/>
                      <a:pt x="13904" y="1204"/>
                    </a:cubicBezTo>
                    <a:cubicBezTo>
                      <a:pt x="13482" y="2099"/>
                      <a:pt x="13849" y="3150"/>
                      <a:pt x="14784" y="3571"/>
                    </a:cubicBezTo>
                    <a:close/>
                    <a:moveTo>
                      <a:pt x="21238" y="8550"/>
                    </a:moveTo>
                    <a:cubicBezTo>
                      <a:pt x="21238" y="8971"/>
                      <a:pt x="20871" y="9322"/>
                      <a:pt x="20431" y="9322"/>
                    </a:cubicBezTo>
                    <a:lnTo>
                      <a:pt x="16636" y="9322"/>
                    </a:lnTo>
                    <a:cubicBezTo>
                      <a:pt x="16287" y="9322"/>
                      <a:pt x="15994" y="9112"/>
                      <a:pt x="15866" y="8813"/>
                    </a:cubicBezTo>
                    <a:lnTo>
                      <a:pt x="15187" y="7025"/>
                    </a:lnTo>
                    <a:lnTo>
                      <a:pt x="12858" y="11776"/>
                    </a:lnTo>
                    <a:lnTo>
                      <a:pt x="15866" y="19613"/>
                    </a:lnTo>
                    <a:cubicBezTo>
                      <a:pt x="16086" y="20175"/>
                      <a:pt x="15792" y="20823"/>
                      <a:pt x="15187" y="21034"/>
                    </a:cubicBezTo>
                    <a:cubicBezTo>
                      <a:pt x="14600" y="21244"/>
                      <a:pt x="13922" y="20963"/>
                      <a:pt x="13702" y="20385"/>
                    </a:cubicBezTo>
                    <a:lnTo>
                      <a:pt x="10860" y="12793"/>
                    </a:lnTo>
                    <a:lnTo>
                      <a:pt x="9375" y="15809"/>
                    </a:lnTo>
                    <a:cubicBezTo>
                      <a:pt x="9154" y="16160"/>
                      <a:pt x="8788" y="16440"/>
                      <a:pt x="8311" y="16440"/>
                    </a:cubicBezTo>
                    <a:lnTo>
                      <a:pt x="3690" y="16440"/>
                    </a:lnTo>
                    <a:cubicBezTo>
                      <a:pt x="3049" y="16440"/>
                      <a:pt x="2535" y="15949"/>
                      <a:pt x="2535" y="15336"/>
                    </a:cubicBezTo>
                    <a:cubicBezTo>
                      <a:pt x="2535" y="14722"/>
                      <a:pt x="3049" y="14249"/>
                      <a:pt x="3690" y="14249"/>
                    </a:cubicBezTo>
                    <a:lnTo>
                      <a:pt x="7541" y="14249"/>
                    </a:lnTo>
                    <a:lnTo>
                      <a:pt x="11758" y="5658"/>
                    </a:lnTo>
                    <a:lnTo>
                      <a:pt x="9980" y="6271"/>
                    </a:lnTo>
                    <a:lnTo>
                      <a:pt x="8494" y="9287"/>
                    </a:lnTo>
                    <a:cubicBezTo>
                      <a:pt x="8293" y="9673"/>
                      <a:pt x="7834" y="9813"/>
                      <a:pt x="7413" y="9638"/>
                    </a:cubicBezTo>
                    <a:cubicBezTo>
                      <a:pt x="7027" y="9462"/>
                      <a:pt x="6862" y="9006"/>
                      <a:pt x="7046" y="8603"/>
                    </a:cubicBezTo>
                    <a:lnTo>
                      <a:pt x="8659" y="5325"/>
                    </a:lnTo>
                    <a:cubicBezTo>
                      <a:pt x="8769" y="5114"/>
                      <a:pt x="8934" y="4956"/>
                      <a:pt x="9136" y="4904"/>
                    </a:cubicBezTo>
                    <a:lnTo>
                      <a:pt x="12198" y="3852"/>
                    </a:lnTo>
                    <a:cubicBezTo>
                      <a:pt x="12858" y="3571"/>
                      <a:pt x="13684" y="3554"/>
                      <a:pt x="14380" y="3887"/>
                    </a:cubicBezTo>
                    <a:lnTo>
                      <a:pt x="14692" y="4027"/>
                    </a:lnTo>
                    <a:cubicBezTo>
                      <a:pt x="15480" y="4308"/>
                      <a:pt x="16031" y="4886"/>
                      <a:pt x="16324" y="5570"/>
                    </a:cubicBezTo>
                    <a:lnTo>
                      <a:pt x="17167" y="7744"/>
                    </a:lnTo>
                    <a:lnTo>
                      <a:pt x="20376" y="7744"/>
                    </a:lnTo>
                    <a:cubicBezTo>
                      <a:pt x="20853" y="7744"/>
                      <a:pt x="21220" y="8112"/>
                      <a:pt x="21238" y="8550"/>
                    </a:cubicBezTo>
                    <a:close/>
                    <a:moveTo>
                      <a:pt x="885" y="5412"/>
                    </a:moveTo>
                    <a:cubicBezTo>
                      <a:pt x="-362" y="4097"/>
                      <a:pt x="-289" y="2046"/>
                      <a:pt x="1087" y="854"/>
                    </a:cubicBezTo>
                    <a:cubicBezTo>
                      <a:pt x="2462" y="-356"/>
                      <a:pt x="4589" y="-268"/>
                      <a:pt x="5854" y="1047"/>
                    </a:cubicBezTo>
                    <a:cubicBezTo>
                      <a:pt x="7101" y="2326"/>
                      <a:pt x="7027" y="4395"/>
                      <a:pt x="5652" y="5588"/>
                    </a:cubicBezTo>
                    <a:cubicBezTo>
                      <a:pt x="4277" y="6797"/>
                      <a:pt x="2168" y="6710"/>
                      <a:pt x="885" y="5412"/>
                    </a:cubicBezTo>
                    <a:close/>
                    <a:moveTo>
                      <a:pt x="1270" y="5097"/>
                    </a:moveTo>
                    <a:cubicBezTo>
                      <a:pt x="2315" y="6184"/>
                      <a:pt x="4130" y="6271"/>
                      <a:pt x="5304" y="5237"/>
                    </a:cubicBezTo>
                    <a:cubicBezTo>
                      <a:pt x="6441" y="4202"/>
                      <a:pt x="6551" y="2467"/>
                      <a:pt x="5469" y="1362"/>
                    </a:cubicBezTo>
                    <a:cubicBezTo>
                      <a:pt x="4387" y="258"/>
                      <a:pt x="2590" y="152"/>
                      <a:pt x="1417" y="1187"/>
                    </a:cubicBezTo>
                    <a:cubicBezTo>
                      <a:pt x="280" y="2221"/>
                      <a:pt x="188" y="3975"/>
                      <a:pt x="1270" y="5097"/>
                    </a:cubicBezTo>
                    <a:close/>
                    <a:moveTo>
                      <a:pt x="1710" y="3484"/>
                    </a:moveTo>
                    <a:lnTo>
                      <a:pt x="1710" y="3150"/>
                    </a:lnTo>
                    <a:lnTo>
                      <a:pt x="3177" y="3150"/>
                    </a:lnTo>
                    <a:lnTo>
                      <a:pt x="3177" y="906"/>
                    </a:lnTo>
                    <a:lnTo>
                      <a:pt x="3544" y="906"/>
                    </a:lnTo>
                    <a:lnTo>
                      <a:pt x="3544" y="3484"/>
                    </a:lnTo>
                    <a:lnTo>
                      <a:pt x="1710" y="348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61" name="Group 98">
                <a:extLst>
                  <a:ext uri="{FF2B5EF4-FFF2-40B4-BE49-F238E27FC236}">
                    <a16:creationId xmlns:a16="http://schemas.microsoft.com/office/drawing/2014/main" id="{BDAED323-8DB0-4ED4-BECB-DEB8DC139C33}"/>
                  </a:ext>
                </a:extLst>
              </p:cNvPr>
              <p:cNvGrpSpPr/>
              <p:nvPr/>
            </p:nvGrpSpPr>
            <p:grpSpPr>
              <a:xfrm>
                <a:off x="4626014" y="7638857"/>
                <a:ext cx="857571" cy="738825"/>
                <a:chOff x="4626014" y="7638857"/>
                <a:chExt cx="857571" cy="738825"/>
              </a:xfrm>
              <a:grpFill/>
            </p:grpSpPr>
            <p:sp>
              <p:nvSpPr>
                <p:cNvPr id="62" name="Shape 2928">
                  <a:extLst>
                    <a:ext uri="{FF2B5EF4-FFF2-40B4-BE49-F238E27FC236}">
                      <a16:creationId xmlns:a16="http://schemas.microsoft.com/office/drawing/2014/main" id="{0B78C084-372B-4D07-B757-DA2144559C92}"/>
                    </a:ext>
                  </a:extLst>
                </p:cNvPr>
                <p:cNvSpPr/>
                <p:nvPr/>
              </p:nvSpPr>
              <p:spPr>
                <a:xfrm>
                  <a:off x="5231615" y="7641581"/>
                  <a:ext cx="121744" cy="121750"/>
                </a:xfrm>
                <a:custGeom>
                  <a:avLst/>
                  <a:gdLst/>
                  <a:ahLst/>
                  <a:cxnLst>
                    <a:cxn ang="0">
                      <a:pos x="wd2" y="hd2"/>
                    </a:cxn>
                    <a:cxn ang="5400000">
                      <a:pos x="wd2" y="hd2"/>
                    </a:cxn>
                    <a:cxn ang="10800000">
                      <a:pos x="wd2" y="hd2"/>
                    </a:cxn>
                    <a:cxn ang="16200000">
                      <a:pos x="wd2" y="hd2"/>
                    </a:cxn>
                  </a:cxnLst>
                  <a:rect l="0" t="0" r="r" b="b"/>
                  <a:pathLst>
                    <a:path w="20646" h="20647" extrusionOk="0">
                      <a:moveTo>
                        <a:pt x="42" y="9493"/>
                      </a:moveTo>
                      <a:cubicBezTo>
                        <a:pt x="561" y="3782"/>
                        <a:pt x="5546" y="-476"/>
                        <a:pt x="11154" y="43"/>
                      </a:cubicBezTo>
                      <a:cubicBezTo>
                        <a:pt x="16865" y="459"/>
                        <a:pt x="21123" y="5443"/>
                        <a:pt x="20604" y="11155"/>
                      </a:cubicBezTo>
                      <a:cubicBezTo>
                        <a:pt x="20292" y="16866"/>
                        <a:pt x="15100" y="21124"/>
                        <a:pt x="9492" y="20605"/>
                      </a:cubicBezTo>
                      <a:cubicBezTo>
                        <a:pt x="3885" y="20189"/>
                        <a:pt x="-477" y="15101"/>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3" name="Shape 2929">
                  <a:extLst>
                    <a:ext uri="{FF2B5EF4-FFF2-40B4-BE49-F238E27FC236}">
                      <a16:creationId xmlns:a16="http://schemas.microsoft.com/office/drawing/2014/main" id="{60182244-C549-46FD-A5DB-6070B2764691}"/>
                    </a:ext>
                  </a:extLst>
                </p:cNvPr>
                <p:cNvSpPr/>
                <p:nvPr/>
              </p:nvSpPr>
              <p:spPr>
                <a:xfrm>
                  <a:off x="5047531" y="7775477"/>
                  <a:ext cx="436054" cy="602205"/>
                </a:xfrm>
                <a:custGeom>
                  <a:avLst/>
                  <a:gdLst/>
                  <a:ahLst/>
                  <a:cxnLst>
                    <a:cxn ang="0">
                      <a:pos x="wd2" y="hd2"/>
                    </a:cxn>
                    <a:cxn ang="5400000">
                      <a:pos x="wd2" y="hd2"/>
                    </a:cxn>
                    <a:cxn ang="10800000">
                      <a:pos x="wd2" y="hd2"/>
                    </a:cxn>
                    <a:cxn ang="16200000">
                      <a:pos x="wd2" y="hd2"/>
                    </a:cxn>
                  </a:cxnLst>
                  <a:rect l="0" t="0" r="r" b="b"/>
                  <a:pathLst>
                    <a:path w="21515" h="21540" extrusionOk="0">
                      <a:moveTo>
                        <a:pt x="3223" y="4058"/>
                      </a:moveTo>
                      <a:cubicBezTo>
                        <a:pt x="3010" y="4168"/>
                        <a:pt x="2858" y="4322"/>
                        <a:pt x="2798" y="4520"/>
                      </a:cubicBezTo>
                      <a:lnTo>
                        <a:pt x="1491" y="8818"/>
                      </a:lnTo>
                      <a:cubicBezTo>
                        <a:pt x="1431" y="8862"/>
                        <a:pt x="1431" y="8929"/>
                        <a:pt x="1431" y="8951"/>
                      </a:cubicBezTo>
                      <a:cubicBezTo>
                        <a:pt x="1400" y="9480"/>
                        <a:pt x="1947" y="9987"/>
                        <a:pt x="2707" y="10009"/>
                      </a:cubicBezTo>
                      <a:cubicBezTo>
                        <a:pt x="3405" y="10031"/>
                        <a:pt x="4043" y="9634"/>
                        <a:pt x="4134" y="9149"/>
                      </a:cubicBezTo>
                      <a:lnTo>
                        <a:pt x="5319" y="5468"/>
                      </a:lnTo>
                      <a:lnTo>
                        <a:pt x="7385" y="4234"/>
                      </a:lnTo>
                      <a:lnTo>
                        <a:pt x="4195" y="14615"/>
                      </a:lnTo>
                      <a:lnTo>
                        <a:pt x="307" y="19310"/>
                      </a:lnTo>
                      <a:cubicBezTo>
                        <a:pt x="185" y="19486"/>
                        <a:pt x="64" y="19707"/>
                        <a:pt x="3" y="19949"/>
                      </a:cubicBezTo>
                      <a:cubicBezTo>
                        <a:pt x="-58" y="20764"/>
                        <a:pt x="762" y="21492"/>
                        <a:pt x="1917" y="21536"/>
                      </a:cubicBezTo>
                      <a:cubicBezTo>
                        <a:pt x="2707" y="21580"/>
                        <a:pt x="3375" y="21271"/>
                        <a:pt x="3831" y="20831"/>
                      </a:cubicBezTo>
                      <a:lnTo>
                        <a:pt x="7993" y="15695"/>
                      </a:lnTo>
                      <a:cubicBezTo>
                        <a:pt x="8053" y="15563"/>
                        <a:pt x="8388" y="15254"/>
                        <a:pt x="8418" y="15100"/>
                      </a:cubicBezTo>
                      <a:lnTo>
                        <a:pt x="9420" y="11728"/>
                      </a:lnTo>
                      <a:lnTo>
                        <a:pt x="13765" y="15232"/>
                      </a:lnTo>
                      <a:lnTo>
                        <a:pt x="15101" y="20368"/>
                      </a:lnTo>
                      <a:cubicBezTo>
                        <a:pt x="15314" y="21007"/>
                        <a:pt x="16013" y="21492"/>
                        <a:pt x="16924" y="21536"/>
                      </a:cubicBezTo>
                      <a:cubicBezTo>
                        <a:pt x="18079" y="21558"/>
                        <a:pt x="19051" y="21007"/>
                        <a:pt x="19112" y="20169"/>
                      </a:cubicBezTo>
                      <a:cubicBezTo>
                        <a:pt x="19112" y="20059"/>
                        <a:pt x="19112" y="19971"/>
                        <a:pt x="19112" y="19839"/>
                      </a:cubicBezTo>
                      <a:lnTo>
                        <a:pt x="17714" y="14307"/>
                      </a:lnTo>
                      <a:cubicBezTo>
                        <a:pt x="17623" y="14174"/>
                        <a:pt x="17562" y="13976"/>
                        <a:pt x="17441" y="13844"/>
                      </a:cubicBezTo>
                      <a:lnTo>
                        <a:pt x="12124" y="9259"/>
                      </a:lnTo>
                      <a:lnTo>
                        <a:pt x="13461" y="4917"/>
                      </a:lnTo>
                      <a:lnTo>
                        <a:pt x="14646" y="6570"/>
                      </a:lnTo>
                      <a:cubicBezTo>
                        <a:pt x="14707" y="6702"/>
                        <a:pt x="14858" y="6791"/>
                        <a:pt x="15010" y="6879"/>
                      </a:cubicBezTo>
                      <a:lnTo>
                        <a:pt x="19415" y="9083"/>
                      </a:lnTo>
                      <a:cubicBezTo>
                        <a:pt x="19598" y="9149"/>
                        <a:pt x="19871" y="9237"/>
                        <a:pt x="20053" y="9237"/>
                      </a:cubicBezTo>
                      <a:cubicBezTo>
                        <a:pt x="20783" y="9281"/>
                        <a:pt x="21451" y="8884"/>
                        <a:pt x="21512" y="8356"/>
                      </a:cubicBezTo>
                      <a:cubicBezTo>
                        <a:pt x="21542" y="8025"/>
                        <a:pt x="21329" y="7716"/>
                        <a:pt x="20965" y="7518"/>
                      </a:cubicBezTo>
                      <a:lnTo>
                        <a:pt x="16833" y="5424"/>
                      </a:lnTo>
                      <a:lnTo>
                        <a:pt x="13795" y="1082"/>
                      </a:lnTo>
                      <a:cubicBezTo>
                        <a:pt x="13309" y="553"/>
                        <a:pt x="12398" y="68"/>
                        <a:pt x="11426" y="2"/>
                      </a:cubicBezTo>
                      <a:cubicBezTo>
                        <a:pt x="10605" y="-20"/>
                        <a:pt x="9876" y="134"/>
                        <a:pt x="9299" y="465"/>
                      </a:cubicBezTo>
                      <a:lnTo>
                        <a:pt x="3223" y="4058"/>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4" name="Shape 2930">
                  <a:extLst>
                    <a:ext uri="{FF2B5EF4-FFF2-40B4-BE49-F238E27FC236}">
                      <a16:creationId xmlns:a16="http://schemas.microsoft.com/office/drawing/2014/main" id="{C4D3E208-9FF8-4231-8865-5D2D8801AC74}"/>
                    </a:ext>
                  </a:extLst>
                </p:cNvPr>
                <p:cNvSpPr/>
                <p:nvPr/>
              </p:nvSpPr>
              <p:spPr>
                <a:xfrm>
                  <a:off x="4806849" y="7638857"/>
                  <a:ext cx="122245" cy="121750"/>
                </a:xfrm>
                <a:custGeom>
                  <a:avLst/>
                  <a:gdLst/>
                  <a:ahLst/>
                  <a:cxnLst>
                    <a:cxn ang="0">
                      <a:pos x="wd2" y="hd2"/>
                    </a:cxn>
                    <a:cxn ang="5400000">
                      <a:pos x="wd2" y="hd2"/>
                    </a:cxn>
                    <a:cxn ang="10800000">
                      <a:pos x="wd2" y="hd2"/>
                    </a:cxn>
                    <a:cxn ang="16200000">
                      <a:pos x="wd2" y="hd2"/>
                    </a:cxn>
                  </a:cxnLst>
                  <a:rect l="0" t="0" r="r" b="b"/>
                  <a:pathLst>
                    <a:path w="20732" h="20647" extrusionOk="0">
                      <a:moveTo>
                        <a:pt x="42" y="9493"/>
                      </a:moveTo>
                      <a:cubicBezTo>
                        <a:pt x="563" y="3782"/>
                        <a:pt x="5572" y="-476"/>
                        <a:pt x="11207" y="43"/>
                      </a:cubicBezTo>
                      <a:cubicBezTo>
                        <a:pt x="16946" y="562"/>
                        <a:pt x="21120" y="5547"/>
                        <a:pt x="20703" y="11155"/>
                      </a:cubicBezTo>
                      <a:cubicBezTo>
                        <a:pt x="20181" y="16866"/>
                        <a:pt x="15172" y="21124"/>
                        <a:pt x="9537" y="20605"/>
                      </a:cubicBezTo>
                      <a:cubicBezTo>
                        <a:pt x="3903" y="20293"/>
                        <a:pt x="-480" y="15205"/>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5" name="Shape 2931">
                  <a:extLst>
                    <a:ext uri="{FF2B5EF4-FFF2-40B4-BE49-F238E27FC236}">
                      <a16:creationId xmlns:a16="http://schemas.microsoft.com/office/drawing/2014/main" id="{C21642E4-8A67-48E6-AB65-19D033B52791}"/>
                    </a:ext>
                  </a:extLst>
                </p:cNvPr>
                <p:cNvSpPr/>
                <p:nvPr/>
              </p:nvSpPr>
              <p:spPr>
                <a:xfrm>
                  <a:off x="4626014" y="7772754"/>
                  <a:ext cx="435515" cy="602205"/>
                </a:xfrm>
                <a:custGeom>
                  <a:avLst/>
                  <a:gdLst/>
                  <a:ahLst/>
                  <a:cxnLst>
                    <a:cxn ang="0">
                      <a:pos x="wd2" y="hd2"/>
                    </a:cxn>
                    <a:cxn ang="5400000">
                      <a:pos x="wd2" y="hd2"/>
                    </a:cxn>
                    <a:cxn ang="10800000">
                      <a:pos x="wd2" y="hd2"/>
                    </a:cxn>
                    <a:cxn ang="16200000">
                      <a:pos x="wd2" y="hd2"/>
                    </a:cxn>
                  </a:cxnLst>
                  <a:rect l="0" t="0" r="r" b="b"/>
                  <a:pathLst>
                    <a:path w="21488" h="21540" extrusionOk="0">
                      <a:moveTo>
                        <a:pt x="3167" y="4102"/>
                      </a:moveTo>
                      <a:cubicBezTo>
                        <a:pt x="2954" y="4190"/>
                        <a:pt x="2802" y="4366"/>
                        <a:pt x="2741" y="4542"/>
                      </a:cubicBezTo>
                      <a:lnTo>
                        <a:pt x="1435" y="8840"/>
                      </a:lnTo>
                      <a:cubicBezTo>
                        <a:pt x="1374" y="8884"/>
                        <a:pt x="1374" y="8951"/>
                        <a:pt x="1374" y="8973"/>
                      </a:cubicBezTo>
                      <a:cubicBezTo>
                        <a:pt x="1344" y="9502"/>
                        <a:pt x="1891" y="10009"/>
                        <a:pt x="2681" y="10031"/>
                      </a:cubicBezTo>
                      <a:cubicBezTo>
                        <a:pt x="3349" y="10053"/>
                        <a:pt x="3987" y="9656"/>
                        <a:pt x="4078" y="9193"/>
                      </a:cubicBezTo>
                      <a:lnTo>
                        <a:pt x="5263" y="5468"/>
                      </a:lnTo>
                      <a:lnTo>
                        <a:pt x="7389" y="4234"/>
                      </a:lnTo>
                      <a:lnTo>
                        <a:pt x="4169" y="14615"/>
                      </a:lnTo>
                      <a:lnTo>
                        <a:pt x="281" y="19310"/>
                      </a:lnTo>
                      <a:cubicBezTo>
                        <a:pt x="189" y="19486"/>
                        <a:pt x="38" y="19707"/>
                        <a:pt x="7" y="19949"/>
                      </a:cubicBezTo>
                      <a:cubicBezTo>
                        <a:pt x="-84" y="20764"/>
                        <a:pt x="736" y="21492"/>
                        <a:pt x="1891" y="21536"/>
                      </a:cubicBezTo>
                      <a:cubicBezTo>
                        <a:pt x="2711" y="21580"/>
                        <a:pt x="3349" y="21271"/>
                        <a:pt x="3805" y="20831"/>
                      </a:cubicBezTo>
                      <a:lnTo>
                        <a:pt x="7967" y="15695"/>
                      </a:lnTo>
                      <a:cubicBezTo>
                        <a:pt x="8027" y="15563"/>
                        <a:pt x="8362" y="15254"/>
                        <a:pt x="8392" y="15100"/>
                      </a:cubicBezTo>
                      <a:lnTo>
                        <a:pt x="9394" y="11728"/>
                      </a:lnTo>
                      <a:lnTo>
                        <a:pt x="13739" y="15232"/>
                      </a:lnTo>
                      <a:lnTo>
                        <a:pt x="15075" y="20368"/>
                      </a:lnTo>
                      <a:cubicBezTo>
                        <a:pt x="15319" y="21007"/>
                        <a:pt x="16017" y="21492"/>
                        <a:pt x="16929" y="21536"/>
                      </a:cubicBezTo>
                      <a:cubicBezTo>
                        <a:pt x="18053" y="21558"/>
                        <a:pt x="19025" y="21007"/>
                        <a:pt x="19116" y="20147"/>
                      </a:cubicBezTo>
                      <a:cubicBezTo>
                        <a:pt x="19116" y="20059"/>
                        <a:pt x="19116" y="19971"/>
                        <a:pt x="19116" y="19839"/>
                      </a:cubicBezTo>
                      <a:lnTo>
                        <a:pt x="17688" y="14307"/>
                      </a:lnTo>
                      <a:cubicBezTo>
                        <a:pt x="17597" y="14174"/>
                        <a:pt x="17536" y="13976"/>
                        <a:pt x="17415" y="13844"/>
                      </a:cubicBezTo>
                      <a:lnTo>
                        <a:pt x="12098" y="9259"/>
                      </a:lnTo>
                      <a:lnTo>
                        <a:pt x="13435" y="4917"/>
                      </a:lnTo>
                      <a:lnTo>
                        <a:pt x="14620" y="6570"/>
                      </a:lnTo>
                      <a:cubicBezTo>
                        <a:pt x="14681" y="6702"/>
                        <a:pt x="14832" y="6791"/>
                        <a:pt x="14984" y="6879"/>
                      </a:cubicBezTo>
                      <a:lnTo>
                        <a:pt x="19389" y="9083"/>
                      </a:lnTo>
                      <a:cubicBezTo>
                        <a:pt x="19572" y="9149"/>
                        <a:pt x="19845" y="9237"/>
                        <a:pt x="20027" y="9237"/>
                      </a:cubicBezTo>
                      <a:cubicBezTo>
                        <a:pt x="20757" y="9281"/>
                        <a:pt x="21455" y="8884"/>
                        <a:pt x="21486" y="8356"/>
                      </a:cubicBezTo>
                      <a:cubicBezTo>
                        <a:pt x="21516" y="8025"/>
                        <a:pt x="21303" y="7716"/>
                        <a:pt x="20939" y="7518"/>
                      </a:cubicBezTo>
                      <a:lnTo>
                        <a:pt x="16807" y="5424"/>
                      </a:lnTo>
                      <a:lnTo>
                        <a:pt x="13769" y="1082"/>
                      </a:lnTo>
                      <a:cubicBezTo>
                        <a:pt x="13313" y="531"/>
                        <a:pt x="12372" y="68"/>
                        <a:pt x="11400" y="2"/>
                      </a:cubicBezTo>
                      <a:cubicBezTo>
                        <a:pt x="10610" y="-20"/>
                        <a:pt x="9850" y="134"/>
                        <a:pt x="9273" y="465"/>
                      </a:cubicBezTo>
                      <a:lnTo>
                        <a:pt x="3167" y="410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66" name="Group 99">
                <a:extLst>
                  <a:ext uri="{FF2B5EF4-FFF2-40B4-BE49-F238E27FC236}">
                    <a16:creationId xmlns:a16="http://schemas.microsoft.com/office/drawing/2014/main" id="{A06385B5-AA63-43C7-9007-0618746FBD48}"/>
                  </a:ext>
                </a:extLst>
              </p:cNvPr>
              <p:cNvGrpSpPr/>
              <p:nvPr/>
            </p:nvGrpSpPr>
            <p:grpSpPr>
              <a:xfrm>
                <a:off x="7053173" y="7638771"/>
                <a:ext cx="644721" cy="742746"/>
                <a:chOff x="7053173" y="7638771"/>
                <a:chExt cx="644721" cy="742746"/>
              </a:xfrm>
              <a:grpFill/>
            </p:grpSpPr>
            <p:sp>
              <p:nvSpPr>
                <p:cNvPr id="67" name="Shape 2933">
                  <a:extLst>
                    <a:ext uri="{FF2B5EF4-FFF2-40B4-BE49-F238E27FC236}">
                      <a16:creationId xmlns:a16="http://schemas.microsoft.com/office/drawing/2014/main" id="{27B15093-587D-4E3B-9985-0E5EA9AB9396}"/>
                    </a:ext>
                  </a:extLst>
                </p:cNvPr>
                <p:cNvSpPr/>
                <p:nvPr/>
              </p:nvSpPr>
              <p:spPr>
                <a:xfrm>
                  <a:off x="7339082" y="7979140"/>
                  <a:ext cx="358812" cy="394210"/>
                </a:xfrm>
                <a:custGeom>
                  <a:avLst/>
                  <a:gdLst/>
                  <a:ahLst/>
                  <a:cxnLst>
                    <a:cxn ang="0">
                      <a:pos x="wd2" y="hd2"/>
                    </a:cxn>
                    <a:cxn ang="5400000">
                      <a:pos x="wd2" y="hd2"/>
                    </a:cxn>
                    <a:cxn ang="10800000">
                      <a:pos x="wd2" y="hd2"/>
                    </a:cxn>
                    <a:cxn ang="16200000">
                      <a:pos x="wd2" y="hd2"/>
                    </a:cxn>
                  </a:cxnLst>
                  <a:rect l="0" t="0" r="r" b="b"/>
                  <a:pathLst>
                    <a:path w="21600" h="21600" extrusionOk="0">
                      <a:moveTo>
                        <a:pt x="19518" y="3149"/>
                      </a:moveTo>
                      <a:lnTo>
                        <a:pt x="19518" y="19873"/>
                      </a:lnTo>
                      <a:lnTo>
                        <a:pt x="20671" y="19873"/>
                      </a:lnTo>
                      <a:lnTo>
                        <a:pt x="20671" y="21600"/>
                      </a:lnTo>
                      <a:lnTo>
                        <a:pt x="9257" y="21600"/>
                      </a:lnTo>
                      <a:lnTo>
                        <a:pt x="9257" y="19873"/>
                      </a:lnTo>
                      <a:lnTo>
                        <a:pt x="17064" y="19873"/>
                      </a:lnTo>
                      <a:lnTo>
                        <a:pt x="17064" y="3149"/>
                      </a:lnTo>
                      <a:lnTo>
                        <a:pt x="0" y="3149"/>
                      </a:lnTo>
                      <a:lnTo>
                        <a:pt x="0" y="0"/>
                      </a:lnTo>
                      <a:lnTo>
                        <a:pt x="21600" y="0"/>
                      </a:lnTo>
                      <a:lnTo>
                        <a:pt x="21600" y="3149"/>
                      </a:lnTo>
                      <a:lnTo>
                        <a:pt x="19518" y="314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8" name="Shape 2934">
                  <a:extLst>
                    <a:ext uri="{FF2B5EF4-FFF2-40B4-BE49-F238E27FC236}">
                      <a16:creationId xmlns:a16="http://schemas.microsoft.com/office/drawing/2014/main" id="{5DBDB1A5-DAC5-4E50-83C4-6DC2A8FA217E}"/>
                    </a:ext>
                  </a:extLst>
                </p:cNvPr>
                <p:cNvSpPr/>
                <p:nvPr/>
              </p:nvSpPr>
              <p:spPr>
                <a:xfrm>
                  <a:off x="7053173" y="7976416"/>
                  <a:ext cx="268955" cy="405101"/>
                </a:xfrm>
                <a:custGeom>
                  <a:avLst/>
                  <a:gdLst/>
                  <a:ahLst/>
                  <a:cxnLst>
                    <a:cxn ang="0">
                      <a:pos x="wd2" y="hd2"/>
                    </a:cxn>
                    <a:cxn ang="5400000">
                      <a:pos x="wd2" y="hd2"/>
                    </a:cxn>
                    <a:cxn ang="10800000">
                      <a:pos x="wd2" y="hd2"/>
                    </a:cxn>
                    <a:cxn ang="16200000">
                      <a:pos x="wd2" y="hd2"/>
                    </a:cxn>
                  </a:cxnLst>
                  <a:rect l="0" t="0" r="r" b="b"/>
                  <a:pathLst>
                    <a:path w="21600" h="21600" extrusionOk="0">
                      <a:moveTo>
                        <a:pt x="21600" y="12300"/>
                      </a:moveTo>
                      <a:lnTo>
                        <a:pt x="21600" y="21600"/>
                      </a:lnTo>
                      <a:lnTo>
                        <a:pt x="18776" y="21600"/>
                      </a:lnTo>
                      <a:lnTo>
                        <a:pt x="18776" y="14246"/>
                      </a:lnTo>
                      <a:lnTo>
                        <a:pt x="2824" y="14246"/>
                      </a:lnTo>
                      <a:lnTo>
                        <a:pt x="2824" y="21600"/>
                      </a:lnTo>
                      <a:lnTo>
                        <a:pt x="0" y="21600"/>
                      </a:lnTo>
                      <a:lnTo>
                        <a:pt x="0" y="12300"/>
                      </a:lnTo>
                      <a:cubicBezTo>
                        <a:pt x="0" y="12202"/>
                        <a:pt x="0" y="12169"/>
                        <a:pt x="0" y="12103"/>
                      </a:cubicBezTo>
                      <a:lnTo>
                        <a:pt x="0" y="0"/>
                      </a:lnTo>
                      <a:lnTo>
                        <a:pt x="3171" y="0"/>
                      </a:lnTo>
                      <a:lnTo>
                        <a:pt x="3171" y="10520"/>
                      </a:lnTo>
                      <a:lnTo>
                        <a:pt x="18925" y="10520"/>
                      </a:lnTo>
                      <a:cubicBezTo>
                        <a:pt x="20461" y="10520"/>
                        <a:pt x="21600" y="11344"/>
                        <a:pt x="21600" y="123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9" name="Shape 2935">
                  <a:extLst>
                    <a:ext uri="{FF2B5EF4-FFF2-40B4-BE49-F238E27FC236}">
                      <a16:creationId xmlns:a16="http://schemas.microsoft.com/office/drawing/2014/main" id="{6BF7A009-CC88-475D-BBD2-AF6060CDDAB4}"/>
                    </a:ext>
                  </a:extLst>
                </p:cNvPr>
                <p:cNvSpPr/>
                <p:nvPr/>
              </p:nvSpPr>
              <p:spPr>
                <a:xfrm>
                  <a:off x="7516072" y="7638771"/>
                  <a:ext cx="116471" cy="326139"/>
                </a:xfrm>
                <a:custGeom>
                  <a:avLst/>
                  <a:gdLst/>
                  <a:ahLst/>
                  <a:cxnLst>
                    <a:cxn ang="0">
                      <a:pos x="wd2" y="hd2"/>
                    </a:cxn>
                    <a:cxn ang="5400000">
                      <a:pos x="wd2" y="hd2"/>
                    </a:cxn>
                    <a:cxn ang="10800000">
                      <a:pos x="wd2" y="hd2"/>
                    </a:cxn>
                    <a:cxn ang="16200000">
                      <a:pos x="wd2" y="hd2"/>
                    </a:cxn>
                  </a:cxnLst>
                  <a:rect l="0" t="0" r="r" b="b"/>
                  <a:pathLst>
                    <a:path w="21600" h="21600" extrusionOk="0">
                      <a:moveTo>
                        <a:pt x="4914" y="17272"/>
                      </a:moveTo>
                      <a:lnTo>
                        <a:pt x="0" y="16823"/>
                      </a:lnTo>
                      <a:lnTo>
                        <a:pt x="12800" y="0"/>
                      </a:lnTo>
                      <a:lnTo>
                        <a:pt x="17486" y="490"/>
                      </a:lnTo>
                      <a:lnTo>
                        <a:pt x="10857" y="9473"/>
                      </a:lnTo>
                      <a:lnTo>
                        <a:pt x="21600" y="20008"/>
                      </a:lnTo>
                      <a:lnTo>
                        <a:pt x="21600" y="21600"/>
                      </a:lnTo>
                      <a:lnTo>
                        <a:pt x="3086" y="21600"/>
                      </a:lnTo>
                      <a:lnTo>
                        <a:pt x="3086" y="20008"/>
                      </a:lnTo>
                      <a:lnTo>
                        <a:pt x="17371" y="20008"/>
                      </a:lnTo>
                      <a:lnTo>
                        <a:pt x="9143" y="11760"/>
                      </a:lnTo>
                      <a:lnTo>
                        <a:pt x="4914" y="1727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0" name="Shape 2936">
                  <a:extLst>
                    <a:ext uri="{FF2B5EF4-FFF2-40B4-BE49-F238E27FC236}">
                      <a16:creationId xmlns:a16="http://schemas.microsoft.com/office/drawing/2014/main" id="{AB55444A-C7AD-4206-8DB4-D26B5A60CBCB}"/>
                    </a:ext>
                  </a:extLst>
                </p:cNvPr>
                <p:cNvSpPr/>
                <p:nvPr/>
              </p:nvSpPr>
              <p:spPr>
                <a:xfrm>
                  <a:off x="7110039" y="7799579"/>
                  <a:ext cx="405193" cy="535410"/>
                </a:xfrm>
                <a:custGeom>
                  <a:avLst/>
                  <a:gdLst/>
                  <a:ahLst/>
                  <a:cxnLst>
                    <a:cxn ang="0">
                      <a:pos x="wd2" y="hd2"/>
                    </a:cxn>
                    <a:cxn ang="5400000">
                      <a:pos x="wd2" y="hd2"/>
                    </a:cxn>
                    <a:cxn ang="10800000">
                      <a:pos x="wd2" y="hd2"/>
                    </a:cxn>
                    <a:cxn ang="16200000">
                      <a:pos x="wd2" y="hd2"/>
                    </a:cxn>
                  </a:cxnLst>
                  <a:rect l="0" t="0" r="r" b="b"/>
                  <a:pathLst>
                    <a:path w="21178" h="21367" extrusionOk="0">
                      <a:moveTo>
                        <a:pt x="19864" y="21200"/>
                      </a:moveTo>
                      <a:cubicBezTo>
                        <a:pt x="18738" y="21594"/>
                        <a:pt x="17418" y="21274"/>
                        <a:pt x="16871" y="20413"/>
                      </a:cubicBezTo>
                      <a:lnTo>
                        <a:pt x="12364" y="14140"/>
                      </a:lnTo>
                      <a:lnTo>
                        <a:pt x="4252" y="14140"/>
                      </a:lnTo>
                      <a:cubicBezTo>
                        <a:pt x="4027" y="14140"/>
                        <a:pt x="3833" y="14140"/>
                        <a:pt x="3673" y="14115"/>
                      </a:cubicBezTo>
                      <a:cubicBezTo>
                        <a:pt x="1773" y="13943"/>
                        <a:pt x="518" y="12836"/>
                        <a:pt x="196" y="11532"/>
                      </a:cubicBezTo>
                      <a:cubicBezTo>
                        <a:pt x="-126" y="9416"/>
                        <a:pt x="-29" y="6858"/>
                        <a:pt x="325" y="4644"/>
                      </a:cubicBezTo>
                      <a:cubicBezTo>
                        <a:pt x="743" y="2134"/>
                        <a:pt x="3833" y="215"/>
                        <a:pt x="6924" y="19"/>
                      </a:cubicBezTo>
                      <a:cubicBezTo>
                        <a:pt x="7278" y="-6"/>
                        <a:pt x="7503" y="-6"/>
                        <a:pt x="7825" y="19"/>
                      </a:cubicBezTo>
                      <a:cubicBezTo>
                        <a:pt x="8662" y="117"/>
                        <a:pt x="9209" y="584"/>
                        <a:pt x="9209" y="1199"/>
                      </a:cubicBezTo>
                      <a:lnTo>
                        <a:pt x="9209" y="5529"/>
                      </a:lnTo>
                      <a:lnTo>
                        <a:pt x="16484" y="5529"/>
                      </a:lnTo>
                      <a:cubicBezTo>
                        <a:pt x="17354" y="5529"/>
                        <a:pt x="17997" y="6071"/>
                        <a:pt x="17997" y="6686"/>
                      </a:cubicBezTo>
                      <a:lnTo>
                        <a:pt x="17997" y="6710"/>
                      </a:lnTo>
                      <a:lnTo>
                        <a:pt x="11366" y="6710"/>
                      </a:lnTo>
                      <a:lnTo>
                        <a:pt x="11366" y="7965"/>
                      </a:lnTo>
                      <a:lnTo>
                        <a:pt x="7632" y="7965"/>
                      </a:lnTo>
                      <a:cubicBezTo>
                        <a:pt x="6827" y="7965"/>
                        <a:pt x="6087" y="7424"/>
                        <a:pt x="6087" y="6784"/>
                      </a:cubicBezTo>
                      <a:lnTo>
                        <a:pt x="6087" y="3733"/>
                      </a:lnTo>
                      <a:cubicBezTo>
                        <a:pt x="6087" y="3512"/>
                        <a:pt x="5894" y="3389"/>
                        <a:pt x="5636" y="3389"/>
                      </a:cubicBezTo>
                      <a:cubicBezTo>
                        <a:pt x="5346" y="3389"/>
                        <a:pt x="5218" y="3512"/>
                        <a:pt x="5218" y="3733"/>
                      </a:cubicBezTo>
                      <a:lnTo>
                        <a:pt x="5218" y="6784"/>
                      </a:lnTo>
                      <a:cubicBezTo>
                        <a:pt x="5218" y="7817"/>
                        <a:pt x="6344" y="8678"/>
                        <a:pt x="7696" y="8678"/>
                      </a:cubicBezTo>
                      <a:lnTo>
                        <a:pt x="7535" y="8678"/>
                      </a:lnTo>
                      <a:lnTo>
                        <a:pt x="7535" y="10745"/>
                      </a:lnTo>
                      <a:lnTo>
                        <a:pt x="13780" y="10745"/>
                      </a:lnTo>
                      <a:cubicBezTo>
                        <a:pt x="14585" y="10745"/>
                        <a:pt x="15454" y="11114"/>
                        <a:pt x="15841" y="11753"/>
                      </a:cubicBezTo>
                      <a:lnTo>
                        <a:pt x="20991" y="18937"/>
                      </a:lnTo>
                      <a:cubicBezTo>
                        <a:pt x="21474" y="19798"/>
                        <a:pt x="20991" y="20831"/>
                        <a:pt x="19864" y="212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1" name="Shape 2937">
                  <a:extLst>
                    <a:ext uri="{FF2B5EF4-FFF2-40B4-BE49-F238E27FC236}">
                      <a16:creationId xmlns:a16="http://schemas.microsoft.com/office/drawing/2014/main" id="{748764D8-488F-4E4F-9BD6-4946286A36FE}"/>
                    </a:ext>
                  </a:extLst>
                </p:cNvPr>
                <p:cNvSpPr/>
                <p:nvPr/>
              </p:nvSpPr>
              <p:spPr>
                <a:xfrm>
                  <a:off x="7249224" y="7663278"/>
                  <a:ext cx="135534" cy="135534"/>
                </a:xfrm>
                <a:custGeom>
                  <a:avLst/>
                  <a:gdLst/>
                  <a:ahLst/>
                  <a:cxnLst>
                    <a:cxn ang="0">
                      <a:pos x="wd2" y="hd2"/>
                    </a:cxn>
                    <a:cxn ang="5400000">
                      <a:pos x="wd2" y="hd2"/>
                    </a:cxn>
                    <a:cxn ang="10800000">
                      <a:pos x="wd2" y="hd2"/>
                    </a:cxn>
                    <a:cxn ang="16200000">
                      <a:pos x="wd2" y="hd2"/>
                    </a:cxn>
                  </a:cxnLst>
                  <a:rect l="0" t="0" r="r" b="b"/>
                  <a:pathLst>
                    <a:path w="21600" h="21600" extrusionOk="0">
                      <a:moveTo>
                        <a:pt x="21600" y="10849"/>
                      </a:moveTo>
                      <a:cubicBezTo>
                        <a:pt x="21600" y="12804"/>
                        <a:pt x="21111" y="14465"/>
                        <a:pt x="20134" y="16224"/>
                      </a:cubicBezTo>
                      <a:cubicBezTo>
                        <a:pt x="19157" y="17984"/>
                        <a:pt x="17886" y="19254"/>
                        <a:pt x="16224" y="20232"/>
                      </a:cubicBezTo>
                      <a:cubicBezTo>
                        <a:pt x="14465" y="21307"/>
                        <a:pt x="12706" y="21600"/>
                        <a:pt x="10751" y="21600"/>
                      </a:cubicBezTo>
                      <a:cubicBezTo>
                        <a:pt x="8699" y="21600"/>
                        <a:pt x="7135" y="21307"/>
                        <a:pt x="5376" y="20232"/>
                      </a:cubicBezTo>
                      <a:cubicBezTo>
                        <a:pt x="3616" y="19254"/>
                        <a:pt x="2346" y="17984"/>
                        <a:pt x="1368" y="16224"/>
                      </a:cubicBezTo>
                      <a:cubicBezTo>
                        <a:pt x="293" y="14465"/>
                        <a:pt x="0" y="12901"/>
                        <a:pt x="0" y="10849"/>
                      </a:cubicBezTo>
                      <a:cubicBezTo>
                        <a:pt x="0" y="8894"/>
                        <a:pt x="293" y="7135"/>
                        <a:pt x="1368" y="5376"/>
                      </a:cubicBezTo>
                      <a:cubicBezTo>
                        <a:pt x="2346" y="3714"/>
                        <a:pt x="3616" y="2443"/>
                        <a:pt x="5376" y="1466"/>
                      </a:cubicBezTo>
                      <a:cubicBezTo>
                        <a:pt x="7135" y="489"/>
                        <a:pt x="8796" y="0"/>
                        <a:pt x="10751" y="0"/>
                      </a:cubicBezTo>
                      <a:cubicBezTo>
                        <a:pt x="12804" y="0"/>
                        <a:pt x="14465" y="489"/>
                        <a:pt x="16224" y="1466"/>
                      </a:cubicBezTo>
                      <a:cubicBezTo>
                        <a:pt x="17886" y="2443"/>
                        <a:pt x="19157" y="3714"/>
                        <a:pt x="20134" y="5376"/>
                      </a:cubicBezTo>
                      <a:cubicBezTo>
                        <a:pt x="21111" y="7135"/>
                        <a:pt x="21600" y="8796"/>
                        <a:pt x="21600" y="1084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72" name="Group 100">
                <a:extLst>
                  <a:ext uri="{FF2B5EF4-FFF2-40B4-BE49-F238E27FC236}">
                    <a16:creationId xmlns:a16="http://schemas.microsoft.com/office/drawing/2014/main" id="{7F70394E-7D86-4D41-89F9-1193CB323AD9}"/>
                  </a:ext>
                </a:extLst>
              </p:cNvPr>
              <p:cNvGrpSpPr/>
              <p:nvPr/>
            </p:nvGrpSpPr>
            <p:grpSpPr>
              <a:xfrm>
                <a:off x="9410350" y="7638771"/>
                <a:ext cx="569373" cy="741778"/>
                <a:chOff x="9410350" y="7638771"/>
                <a:chExt cx="569373" cy="741778"/>
              </a:xfrm>
              <a:grpFill/>
            </p:grpSpPr>
            <p:sp>
              <p:nvSpPr>
                <p:cNvPr id="73" name="Shape 2939">
                  <a:extLst>
                    <a:ext uri="{FF2B5EF4-FFF2-40B4-BE49-F238E27FC236}">
                      <a16:creationId xmlns:a16="http://schemas.microsoft.com/office/drawing/2014/main" id="{70C2AC6B-A2F3-4675-9638-521780E6F543}"/>
                    </a:ext>
                  </a:extLst>
                </p:cNvPr>
                <p:cNvSpPr/>
                <p:nvPr/>
              </p:nvSpPr>
              <p:spPr>
                <a:xfrm>
                  <a:off x="9462977" y="7646941"/>
                  <a:ext cx="154591" cy="15459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87"/>
                        <a:pt x="21254" y="14515"/>
                        <a:pt x="20218" y="16243"/>
                      </a:cubicBezTo>
                      <a:cubicBezTo>
                        <a:pt x="19267" y="17971"/>
                        <a:pt x="17971" y="19181"/>
                        <a:pt x="16243" y="20131"/>
                      </a:cubicBezTo>
                      <a:cubicBezTo>
                        <a:pt x="14515" y="21168"/>
                        <a:pt x="12787" y="21600"/>
                        <a:pt x="10800" y="21600"/>
                      </a:cubicBezTo>
                      <a:cubicBezTo>
                        <a:pt x="8813" y="21600"/>
                        <a:pt x="7171" y="21168"/>
                        <a:pt x="5443" y="20131"/>
                      </a:cubicBezTo>
                      <a:cubicBezTo>
                        <a:pt x="3715" y="19181"/>
                        <a:pt x="2506" y="17971"/>
                        <a:pt x="1469" y="16243"/>
                      </a:cubicBezTo>
                      <a:cubicBezTo>
                        <a:pt x="518" y="14515"/>
                        <a:pt x="0" y="12787"/>
                        <a:pt x="0" y="10800"/>
                      </a:cubicBezTo>
                      <a:cubicBezTo>
                        <a:pt x="0" y="8813"/>
                        <a:pt x="518" y="7171"/>
                        <a:pt x="1469" y="5443"/>
                      </a:cubicBezTo>
                      <a:cubicBezTo>
                        <a:pt x="2506" y="3802"/>
                        <a:pt x="3715" y="2506"/>
                        <a:pt x="5443" y="1469"/>
                      </a:cubicBezTo>
                      <a:cubicBezTo>
                        <a:pt x="7171" y="518"/>
                        <a:pt x="8813" y="0"/>
                        <a:pt x="10800" y="0"/>
                      </a:cubicBezTo>
                      <a:cubicBezTo>
                        <a:pt x="12787" y="0"/>
                        <a:pt x="14515" y="518"/>
                        <a:pt x="16243" y="1469"/>
                      </a:cubicBezTo>
                      <a:cubicBezTo>
                        <a:pt x="17971" y="2506"/>
                        <a:pt x="19267" y="3802"/>
                        <a:pt x="20218" y="5443"/>
                      </a:cubicBezTo>
                      <a:cubicBezTo>
                        <a:pt x="21254" y="7171"/>
                        <a:pt x="21600" y="8813"/>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4" name="Shape 2940">
                  <a:extLst>
                    <a:ext uri="{FF2B5EF4-FFF2-40B4-BE49-F238E27FC236}">
                      <a16:creationId xmlns:a16="http://schemas.microsoft.com/office/drawing/2014/main" id="{725D2891-D287-4372-8E7B-BAD68B3CD70F}"/>
                    </a:ext>
                  </a:extLst>
                </p:cNvPr>
                <p:cNvSpPr/>
                <p:nvPr/>
              </p:nvSpPr>
              <p:spPr>
                <a:xfrm>
                  <a:off x="9480453" y="7812466"/>
                  <a:ext cx="357673" cy="568083"/>
                </a:xfrm>
                <a:custGeom>
                  <a:avLst/>
                  <a:gdLst/>
                  <a:ahLst/>
                  <a:cxnLst>
                    <a:cxn ang="0">
                      <a:pos x="wd2" y="hd2"/>
                    </a:cxn>
                    <a:cxn ang="5400000">
                      <a:pos x="wd2" y="hd2"/>
                    </a:cxn>
                    <a:cxn ang="10800000">
                      <a:pos x="wd2" y="hd2"/>
                    </a:cxn>
                    <a:cxn ang="16200000">
                      <a:pos x="wd2" y="hd2"/>
                    </a:cxn>
                  </a:cxnLst>
                  <a:rect l="0" t="0" r="r" b="b"/>
                  <a:pathLst>
                    <a:path w="20897" h="19872" extrusionOk="0">
                      <a:moveTo>
                        <a:pt x="20897" y="10079"/>
                      </a:moveTo>
                      <a:lnTo>
                        <a:pt x="20897" y="18373"/>
                      </a:lnTo>
                      <a:cubicBezTo>
                        <a:pt x="20897" y="20382"/>
                        <a:pt x="16101" y="20382"/>
                        <a:pt x="16101" y="18308"/>
                      </a:cubicBezTo>
                      <a:cubicBezTo>
                        <a:pt x="16101" y="16451"/>
                        <a:pt x="16101" y="11893"/>
                        <a:pt x="16101" y="11893"/>
                      </a:cubicBezTo>
                      <a:lnTo>
                        <a:pt x="6437" y="11893"/>
                      </a:lnTo>
                      <a:cubicBezTo>
                        <a:pt x="4201" y="11893"/>
                        <a:pt x="2759" y="10986"/>
                        <a:pt x="2398" y="9906"/>
                      </a:cubicBezTo>
                      <a:lnTo>
                        <a:pt x="54" y="2843"/>
                      </a:lnTo>
                      <a:cubicBezTo>
                        <a:pt x="-703" y="-246"/>
                        <a:pt x="6689" y="-1218"/>
                        <a:pt x="7915" y="1957"/>
                      </a:cubicBezTo>
                      <a:lnTo>
                        <a:pt x="9971" y="8027"/>
                      </a:lnTo>
                      <a:lnTo>
                        <a:pt x="17543" y="8027"/>
                      </a:lnTo>
                      <a:cubicBezTo>
                        <a:pt x="19743" y="8048"/>
                        <a:pt x="20897" y="9107"/>
                        <a:pt x="20897" y="100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5" name="Shape 2941">
                  <a:extLst>
                    <a:ext uri="{FF2B5EF4-FFF2-40B4-BE49-F238E27FC236}">
                      <a16:creationId xmlns:a16="http://schemas.microsoft.com/office/drawing/2014/main" id="{17E68B2B-1477-4EE7-8943-40EFB691471D}"/>
                    </a:ext>
                  </a:extLst>
                </p:cNvPr>
                <p:cNvSpPr/>
                <p:nvPr/>
              </p:nvSpPr>
              <p:spPr>
                <a:xfrm>
                  <a:off x="9410350" y="7903184"/>
                  <a:ext cx="319179" cy="328574"/>
                </a:xfrm>
                <a:custGeom>
                  <a:avLst/>
                  <a:gdLst/>
                  <a:ahLst/>
                  <a:cxnLst>
                    <a:cxn ang="0">
                      <a:pos x="wd2" y="hd2"/>
                    </a:cxn>
                    <a:cxn ang="5400000">
                      <a:pos x="wd2" y="hd2"/>
                    </a:cxn>
                    <a:cxn ang="10800000">
                      <a:pos x="wd2" y="hd2"/>
                    </a:cxn>
                    <a:cxn ang="16200000">
                      <a:pos x="wd2" y="hd2"/>
                    </a:cxn>
                  </a:cxnLst>
                  <a:rect l="0" t="0" r="r" b="b"/>
                  <a:pathLst>
                    <a:path w="20456" h="20560" extrusionOk="0">
                      <a:moveTo>
                        <a:pt x="18443" y="20560"/>
                      </a:moveTo>
                      <a:lnTo>
                        <a:pt x="10808" y="20560"/>
                      </a:lnTo>
                      <a:cubicBezTo>
                        <a:pt x="7089" y="20560"/>
                        <a:pt x="3370" y="17855"/>
                        <a:pt x="2421" y="13643"/>
                      </a:cubicBezTo>
                      <a:lnTo>
                        <a:pt x="47" y="2399"/>
                      </a:lnTo>
                      <a:cubicBezTo>
                        <a:pt x="-467" y="-151"/>
                        <a:pt x="3331" y="-1040"/>
                        <a:pt x="3885" y="1588"/>
                      </a:cubicBezTo>
                      <a:lnTo>
                        <a:pt x="6179" y="12368"/>
                      </a:lnTo>
                      <a:cubicBezTo>
                        <a:pt x="6812" y="15112"/>
                        <a:pt x="8948" y="16619"/>
                        <a:pt x="11401" y="16619"/>
                      </a:cubicBezTo>
                      <a:lnTo>
                        <a:pt x="18403" y="16619"/>
                      </a:lnTo>
                      <a:cubicBezTo>
                        <a:pt x="21133" y="16541"/>
                        <a:pt x="21133" y="20560"/>
                        <a:pt x="18443" y="205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6" name="Shape 2942">
                  <a:extLst>
                    <a:ext uri="{FF2B5EF4-FFF2-40B4-BE49-F238E27FC236}">
                      <a16:creationId xmlns:a16="http://schemas.microsoft.com/office/drawing/2014/main" id="{5A01126F-D2F0-487B-9D35-DC21A4BC2C17}"/>
                    </a:ext>
                  </a:extLst>
                </p:cNvPr>
                <p:cNvSpPr/>
                <p:nvPr/>
              </p:nvSpPr>
              <p:spPr>
                <a:xfrm>
                  <a:off x="9732549" y="7638771"/>
                  <a:ext cx="247174" cy="2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27"/>
                      </a:moveTo>
                      <a:cubicBezTo>
                        <a:pt x="21600" y="16752"/>
                        <a:pt x="16764" y="21600"/>
                        <a:pt x="10800" y="21600"/>
                      </a:cubicBezTo>
                      <a:cubicBezTo>
                        <a:pt x="4836" y="21600"/>
                        <a:pt x="0" y="16806"/>
                        <a:pt x="0" y="10827"/>
                      </a:cubicBezTo>
                      <a:cubicBezTo>
                        <a:pt x="0" y="4902"/>
                        <a:pt x="4836" y="0"/>
                        <a:pt x="10800" y="0"/>
                      </a:cubicBezTo>
                      <a:cubicBezTo>
                        <a:pt x="16764" y="0"/>
                        <a:pt x="21600" y="4902"/>
                        <a:pt x="21600" y="10827"/>
                      </a:cubicBezTo>
                      <a:close/>
                      <a:moveTo>
                        <a:pt x="19612" y="10827"/>
                      </a:moveTo>
                      <a:cubicBezTo>
                        <a:pt x="19612" y="5925"/>
                        <a:pt x="15636" y="1993"/>
                        <a:pt x="10800" y="1993"/>
                      </a:cubicBezTo>
                      <a:cubicBezTo>
                        <a:pt x="5964" y="1993"/>
                        <a:pt x="1988" y="5979"/>
                        <a:pt x="1988" y="10827"/>
                      </a:cubicBezTo>
                      <a:cubicBezTo>
                        <a:pt x="1988" y="15729"/>
                        <a:pt x="5964" y="19607"/>
                        <a:pt x="10800" y="19607"/>
                      </a:cubicBezTo>
                      <a:cubicBezTo>
                        <a:pt x="15582" y="19607"/>
                        <a:pt x="19504" y="15675"/>
                        <a:pt x="19612" y="108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7" name="Shape 2943">
                  <a:extLst>
                    <a:ext uri="{FF2B5EF4-FFF2-40B4-BE49-F238E27FC236}">
                      <a16:creationId xmlns:a16="http://schemas.microsoft.com/office/drawing/2014/main" id="{30A9AC19-EDE1-4E2C-B7FD-9CF6C1F85CD6}"/>
                    </a:ext>
                  </a:extLst>
                </p:cNvPr>
                <p:cNvSpPr/>
                <p:nvPr/>
              </p:nvSpPr>
              <p:spPr>
                <a:xfrm>
                  <a:off x="9846910" y="7695395"/>
                  <a:ext cx="71366" cy="82311"/>
                </a:xfrm>
                <a:custGeom>
                  <a:avLst/>
                  <a:gdLst/>
                  <a:ahLst/>
                  <a:cxnLst>
                    <a:cxn ang="0">
                      <a:pos x="wd2" y="hd2"/>
                    </a:cxn>
                    <a:cxn ang="5400000">
                      <a:pos x="wd2" y="hd2"/>
                    </a:cxn>
                    <a:cxn ang="10800000">
                      <a:pos x="wd2" y="hd2"/>
                    </a:cxn>
                    <a:cxn ang="16200000">
                      <a:pos x="wd2" y="hd2"/>
                    </a:cxn>
                  </a:cxnLst>
                  <a:rect l="0" t="0" r="r" b="b"/>
                  <a:pathLst>
                    <a:path w="20382" h="20550" extrusionOk="0">
                      <a:moveTo>
                        <a:pt x="19141" y="13500"/>
                      </a:moveTo>
                      <a:lnTo>
                        <a:pt x="2985" y="20289"/>
                      </a:lnTo>
                      <a:cubicBezTo>
                        <a:pt x="1405" y="21060"/>
                        <a:pt x="0" y="19980"/>
                        <a:pt x="0" y="18900"/>
                      </a:cubicBezTo>
                      <a:lnTo>
                        <a:pt x="0" y="1620"/>
                      </a:lnTo>
                      <a:cubicBezTo>
                        <a:pt x="0" y="-540"/>
                        <a:pt x="3863" y="-540"/>
                        <a:pt x="3863" y="1620"/>
                      </a:cubicBezTo>
                      <a:lnTo>
                        <a:pt x="3863" y="15969"/>
                      </a:lnTo>
                      <a:lnTo>
                        <a:pt x="17737" y="10414"/>
                      </a:lnTo>
                      <a:cubicBezTo>
                        <a:pt x="20020" y="9334"/>
                        <a:pt x="21600" y="12420"/>
                        <a:pt x="19141" y="135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78" name="Shape 2945">
                <a:extLst>
                  <a:ext uri="{FF2B5EF4-FFF2-40B4-BE49-F238E27FC236}">
                    <a16:creationId xmlns:a16="http://schemas.microsoft.com/office/drawing/2014/main" id="{48677F40-880D-4158-B8E6-1B00080C8269}"/>
                  </a:ext>
                </a:extLst>
              </p:cNvPr>
              <p:cNvSpPr/>
              <p:nvPr/>
            </p:nvSpPr>
            <p:spPr>
              <a:xfrm>
                <a:off x="11627715" y="7638771"/>
                <a:ext cx="772701" cy="742746"/>
              </a:xfrm>
              <a:custGeom>
                <a:avLst/>
                <a:gdLst/>
                <a:ahLst/>
                <a:cxnLst>
                  <a:cxn ang="0">
                    <a:pos x="wd2" y="hd2"/>
                  </a:cxn>
                  <a:cxn ang="5400000">
                    <a:pos x="wd2" y="hd2"/>
                  </a:cxn>
                  <a:cxn ang="10800000">
                    <a:pos x="wd2" y="hd2"/>
                  </a:cxn>
                  <a:cxn ang="16200000">
                    <a:pos x="wd2" y="hd2"/>
                  </a:cxn>
                </a:cxnLst>
                <a:rect l="0" t="0" r="r" b="b"/>
                <a:pathLst>
                  <a:path w="21600" h="21600" extrusionOk="0">
                    <a:moveTo>
                      <a:pt x="14578" y="9532"/>
                    </a:moveTo>
                    <a:lnTo>
                      <a:pt x="12370" y="10162"/>
                    </a:lnTo>
                    <a:lnTo>
                      <a:pt x="12370" y="11295"/>
                    </a:lnTo>
                    <a:lnTo>
                      <a:pt x="14578" y="10683"/>
                    </a:lnTo>
                    <a:lnTo>
                      <a:pt x="14578" y="9532"/>
                    </a:lnTo>
                    <a:close/>
                    <a:moveTo>
                      <a:pt x="14578" y="12679"/>
                    </a:moveTo>
                    <a:lnTo>
                      <a:pt x="12370" y="13291"/>
                    </a:lnTo>
                    <a:lnTo>
                      <a:pt x="12370" y="12176"/>
                    </a:lnTo>
                    <a:lnTo>
                      <a:pt x="14578" y="11546"/>
                    </a:lnTo>
                    <a:lnTo>
                      <a:pt x="14578" y="12679"/>
                    </a:lnTo>
                    <a:close/>
                    <a:moveTo>
                      <a:pt x="17718" y="11780"/>
                    </a:moveTo>
                    <a:lnTo>
                      <a:pt x="15372" y="12428"/>
                    </a:lnTo>
                    <a:lnTo>
                      <a:pt x="15372" y="9280"/>
                    </a:lnTo>
                    <a:lnTo>
                      <a:pt x="17718" y="8597"/>
                    </a:lnTo>
                    <a:lnTo>
                      <a:pt x="17718" y="11780"/>
                    </a:lnTo>
                    <a:close/>
                    <a:moveTo>
                      <a:pt x="17718" y="13812"/>
                    </a:moveTo>
                    <a:lnTo>
                      <a:pt x="12370" y="15287"/>
                    </a:lnTo>
                    <a:lnTo>
                      <a:pt x="12370" y="14136"/>
                    </a:lnTo>
                    <a:lnTo>
                      <a:pt x="17718" y="12679"/>
                    </a:lnTo>
                    <a:cubicBezTo>
                      <a:pt x="17718" y="12697"/>
                      <a:pt x="17718" y="13812"/>
                      <a:pt x="17718" y="13812"/>
                    </a:cubicBezTo>
                    <a:close/>
                    <a:moveTo>
                      <a:pt x="12370" y="17302"/>
                    </a:moveTo>
                    <a:lnTo>
                      <a:pt x="12370" y="16169"/>
                    </a:lnTo>
                    <a:lnTo>
                      <a:pt x="17718" y="14676"/>
                    </a:lnTo>
                    <a:lnTo>
                      <a:pt x="17718" y="15827"/>
                    </a:lnTo>
                    <a:lnTo>
                      <a:pt x="12370" y="17302"/>
                    </a:lnTo>
                    <a:close/>
                    <a:moveTo>
                      <a:pt x="9265" y="10072"/>
                    </a:moveTo>
                    <a:lnTo>
                      <a:pt x="9265" y="11205"/>
                    </a:lnTo>
                    <a:lnTo>
                      <a:pt x="3899" y="9748"/>
                    </a:lnTo>
                    <a:lnTo>
                      <a:pt x="3899" y="8597"/>
                    </a:lnTo>
                    <a:lnTo>
                      <a:pt x="9265" y="10072"/>
                    </a:lnTo>
                    <a:close/>
                    <a:moveTo>
                      <a:pt x="3899" y="10611"/>
                    </a:moveTo>
                    <a:lnTo>
                      <a:pt x="9265" y="12068"/>
                    </a:lnTo>
                    <a:lnTo>
                      <a:pt x="9265" y="13183"/>
                    </a:lnTo>
                    <a:lnTo>
                      <a:pt x="3899" y="11744"/>
                    </a:lnTo>
                    <a:cubicBezTo>
                      <a:pt x="3899" y="11762"/>
                      <a:pt x="3899" y="10611"/>
                      <a:pt x="3899" y="10611"/>
                    </a:cubicBezTo>
                    <a:close/>
                    <a:moveTo>
                      <a:pt x="3899" y="12625"/>
                    </a:moveTo>
                    <a:lnTo>
                      <a:pt x="9265" y="14100"/>
                    </a:lnTo>
                    <a:lnTo>
                      <a:pt x="9265" y="15251"/>
                    </a:lnTo>
                    <a:lnTo>
                      <a:pt x="3899" y="13777"/>
                    </a:lnTo>
                    <a:cubicBezTo>
                      <a:pt x="3899" y="13759"/>
                      <a:pt x="3899" y="12625"/>
                      <a:pt x="3899" y="12625"/>
                    </a:cubicBezTo>
                    <a:close/>
                    <a:moveTo>
                      <a:pt x="3899" y="14622"/>
                    </a:moveTo>
                    <a:lnTo>
                      <a:pt x="9265" y="16097"/>
                    </a:lnTo>
                    <a:lnTo>
                      <a:pt x="9265" y="17212"/>
                    </a:lnTo>
                    <a:lnTo>
                      <a:pt x="3899" y="15737"/>
                    </a:lnTo>
                    <a:lnTo>
                      <a:pt x="3899" y="14622"/>
                    </a:lnTo>
                    <a:close/>
                    <a:moveTo>
                      <a:pt x="20134" y="9856"/>
                    </a:moveTo>
                    <a:lnTo>
                      <a:pt x="19961" y="9856"/>
                    </a:lnTo>
                    <a:lnTo>
                      <a:pt x="19961" y="5467"/>
                    </a:lnTo>
                    <a:cubicBezTo>
                      <a:pt x="19961" y="5378"/>
                      <a:pt x="19927" y="5288"/>
                      <a:pt x="19858" y="5252"/>
                    </a:cubicBezTo>
                    <a:cubicBezTo>
                      <a:pt x="19806" y="5216"/>
                      <a:pt x="19719" y="5180"/>
                      <a:pt x="19633" y="5216"/>
                    </a:cubicBezTo>
                    <a:lnTo>
                      <a:pt x="10835" y="7626"/>
                    </a:lnTo>
                    <a:lnTo>
                      <a:pt x="2019" y="5216"/>
                    </a:lnTo>
                    <a:cubicBezTo>
                      <a:pt x="1932" y="5180"/>
                      <a:pt x="1863" y="5216"/>
                      <a:pt x="1794" y="5252"/>
                    </a:cubicBezTo>
                    <a:cubicBezTo>
                      <a:pt x="1742" y="5288"/>
                      <a:pt x="1691" y="5378"/>
                      <a:pt x="1691" y="5467"/>
                    </a:cubicBezTo>
                    <a:lnTo>
                      <a:pt x="1691" y="9856"/>
                    </a:lnTo>
                    <a:lnTo>
                      <a:pt x="1518" y="9856"/>
                    </a:lnTo>
                    <a:cubicBezTo>
                      <a:pt x="690" y="9856"/>
                      <a:pt x="0" y="10575"/>
                      <a:pt x="0" y="11438"/>
                    </a:cubicBezTo>
                    <a:cubicBezTo>
                      <a:pt x="0" y="12302"/>
                      <a:pt x="690" y="13021"/>
                      <a:pt x="1518" y="13021"/>
                    </a:cubicBezTo>
                    <a:lnTo>
                      <a:pt x="1691" y="13021"/>
                    </a:lnTo>
                    <a:lnTo>
                      <a:pt x="1691" y="17625"/>
                    </a:lnTo>
                    <a:cubicBezTo>
                      <a:pt x="1691" y="17751"/>
                      <a:pt x="1777" y="17859"/>
                      <a:pt x="1881" y="17877"/>
                    </a:cubicBezTo>
                    <a:lnTo>
                      <a:pt x="5504" y="18884"/>
                    </a:lnTo>
                    <a:lnTo>
                      <a:pt x="5504" y="21600"/>
                    </a:lnTo>
                    <a:lnTo>
                      <a:pt x="16114" y="21600"/>
                    </a:lnTo>
                    <a:lnTo>
                      <a:pt x="16114" y="18884"/>
                    </a:lnTo>
                    <a:lnTo>
                      <a:pt x="19737" y="17877"/>
                    </a:lnTo>
                    <a:cubicBezTo>
                      <a:pt x="19840" y="17859"/>
                      <a:pt x="19927" y="17751"/>
                      <a:pt x="19927" y="17625"/>
                    </a:cubicBezTo>
                    <a:lnTo>
                      <a:pt x="19927" y="13021"/>
                    </a:lnTo>
                    <a:lnTo>
                      <a:pt x="20082" y="13021"/>
                    </a:lnTo>
                    <a:cubicBezTo>
                      <a:pt x="20927" y="13021"/>
                      <a:pt x="21600" y="12302"/>
                      <a:pt x="21600" y="11438"/>
                    </a:cubicBezTo>
                    <a:cubicBezTo>
                      <a:pt x="21600" y="10575"/>
                      <a:pt x="20944" y="9856"/>
                      <a:pt x="20134" y="9856"/>
                    </a:cubicBezTo>
                    <a:close/>
                    <a:moveTo>
                      <a:pt x="10351" y="18794"/>
                    </a:moveTo>
                    <a:lnTo>
                      <a:pt x="3036" y="16780"/>
                    </a:lnTo>
                    <a:lnTo>
                      <a:pt x="3036" y="6924"/>
                    </a:lnTo>
                    <a:lnTo>
                      <a:pt x="10351" y="8921"/>
                    </a:lnTo>
                    <a:lnTo>
                      <a:pt x="10351" y="18794"/>
                    </a:lnTo>
                    <a:close/>
                    <a:moveTo>
                      <a:pt x="18633" y="16780"/>
                    </a:moveTo>
                    <a:lnTo>
                      <a:pt x="11335" y="18794"/>
                    </a:lnTo>
                    <a:lnTo>
                      <a:pt x="11335" y="8957"/>
                    </a:lnTo>
                    <a:lnTo>
                      <a:pt x="18633" y="6942"/>
                    </a:lnTo>
                    <a:lnTo>
                      <a:pt x="18633" y="16780"/>
                    </a:lnTo>
                    <a:close/>
                    <a:moveTo>
                      <a:pt x="7557" y="3417"/>
                    </a:moveTo>
                    <a:cubicBezTo>
                      <a:pt x="7557" y="1529"/>
                      <a:pt x="9006" y="0"/>
                      <a:pt x="10835" y="0"/>
                    </a:cubicBezTo>
                    <a:cubicBezTo>
                      <a:pt x="12663" y="0"/>
                      <a:pt x="14112" y="1511"/>
                      <a:pt x="14112" y="3417"/>
                    </a:cubicBezTo>
                    <a:cubicBezTo>
                      <a:pt x="14112" y="5324"/>
                      <a:pt x="12663" y="6834"/>
                      <a:pt x="10835" y="6834"/>
                    </a:cubicBezTo>
                    <a:cubicBezTo>
                      <a:pt x="9006" y="6834"/>
                      <a:pt x="7557" y="5288"/>
                      <a:pt x="7557" y="341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9" name="Shape 2947">
                <a:extLst>
                  <a:ext uri="{FF2B5EF4-FFF2-40B4-BE49-F238E27FC236}">
                    <a16:creationId xmlns:a16="http://schemas.microsoft.com/office/drawing/2014/main" id="{D3D288A8-A3B7-459C-9109-733CBBEC7A1E}"/>
                  </a:ext>
                </a:extLst>
              </p:cNvPr>
              <p:cNvSpPr/>
              <p:nvPr/>
            </p:nvSpPr>
            <p:spPr>
              <a:xfrm>
                <a:off x="13972168" y="7638773"/>
                <a:ext cx="731855" cy="742154"/>
              </a:xfrm>
              <a:custGeom>
                <a:avLst/>
                <a:gdLst/>
                <a:ahLst/>
                <a:cxnLst>
                  <a:cxn ang="0">
                    <a:pos x="wd2" y="hd2"/>
                  </a:cxn>
                  <a:cxn ang="5400000">
                    <a:pos x="wd2" y="hd2"/>
                  </a:cxn>
                  <a:cxn ang="10800000">
                    <a:pos x="wd2" y="hd2"/>
                  </a:cxn>
                  <a:cxn ang="16200000">
                    <a:pos x="wd2" y="hd2"/>
                  </a:cxn>
                </a:cxnLst>
                <a:rect l="0" t="0" r="r" b="b"/>
                <a:pathLst>
                  <a:path w="21600" h="21583" extrusionOk="0">
                    <a:moveTo>
                      <a:pt x="9067" y="9285"/>
                    </a:moveTo>
                    <a:lnTo>
                      <a:pt x="9559" y="9267"/>
                    </a:lnTo>
                    <a:lnTo>
                      <a:pt x="9559" y="12333"/>
                    </a:lnTo>
                    <a:lnTo>
                      <a:pt x="21582" y="12333"/>
                    </a:lnTo>
                    <a:lnTo>
                      <a:pt x="21582" y="13121"/>
                    </a:lnTo>
                    <a:lnTo>
                      <a:pt x="15197" y="13121"/>
                    </a:lnTo>
                    <a:lnTo>
                      <a:pt x="15197" y="18606"/>
                    </a:lnTo>
                    <a:lnTo>
                      <a:pt x="17787" y="21152"/>
                    </a:lnTo>
                    <a:lnTo>
                      <a:pt x="16966" y="21152"/>
                    </a:lnTo>
                    <a:lnTo>
                      <a:pt x="15197" y="19413"/>
                    </a:lnTo>
                    <a:lnTo>
                      <a:pt x="15197" y="21152"/>
                    </a:lnTo>
                    <a:lnTo>
                      <a:pt x="14595" y="21152"/>
                    </a:lnTo>
                    <a:lnTo>
                      <a:pt x="14595" y="19413"/>
                    </a:lnTo>
                    <a:lnTo>
                      <a:pt x="12843" y="21152"/>
                    </a:lnTo>
                    <a:lnTo>
                      <a:pt x="12022" y="21152"/>
                    </a:lnTo>
                    <a:lnTo>
                      <a:pt x="14595" y="18606"/>
                    </a:lnTo>
                    <a:lnTo>
                      <a:pt x="14595" y="13121"/>
                    </a:lnTo>
                    <a:lnTo>
                      <a:pt x="8556" y="13121"/>
                    </a:lnTo>
                    <a:lnTo>
                      <a:pt x="8556" y="12333"/>
                    </a:lnTo>
                    <a:lnTo>
                      <a:pt x="9103" y="12333"/>
                    </a:lnTo>
                    <a:lnTo>
                      <a:pt x="9067" y="9285"/>
                    </a:lnTo>
                    <a:close/>
                    <a:moveTo>
                      <a:pt x="9103" y="6184"/>
                    </a:moveTo>
                    <a:lnTo>
                      <a:pt x="9103" y="2707"/>
                    </a:lnTo>
                    <a:lnTo>
                      <a:pt x="8556" y="2707"/>
                    </a:lnTo>
                    <a:lnTo>
                      <a:pt x="8556" y="1918"/>
                    </a:lnTo>
                    <a:lnTo>
                      <a:pt x="21600" y="1918"/>
                    </a:lnTo>
                    <a:lnTo>
                      <a:pt x="21600" y="2707"/>
                    </a:lnTo>
                    <a:lnTo>
                      <a:pt x="9559" y="2707"/>
                    </a:lnTo>
                    <a:lnTo>
                      <a:pt x="9505" y="6794"/>
                    </a:lnTo>
                    <a:lnTo>
                      <a:pt x="9103" y="6184"/>
                    </a:lnTo>
                    <a:close/>
                    <a:moveTo>
                      <a:pt x="20542" y="12333"/>
                    </a:moveTo>
                    <a:lnTo>
                      <a:pt x="21034" y="12333"/>
                    </a:lnTo>
                    <a:lnTo>
                      <a:pt x="21034" y="2707"/>
                    </a:lnTo>
                    <a:lnTo>
                      <a:pt x="20542" y="2707"/>
                    </a:lnTo>
                    <a:lnTo>
                      <a:pt x="20542" y="12333"/>
                    </a:lnTo>
                    <a:close/>
                    <a:moveTo>
                      <a:pt x="11913" y="11293"/>
                    </a:moveTo>
                    <a:lnTo>
                      <a:pt x="13026" y="11293"/>
                    </a:lnTo>
                    <a:lnTo>
                      <a:pt x="13026" y="9500"/>
                    </a:lnTo>
                    <a:lnTo>
                      <a:pt x="11913" y="9500"/>
                    </a:lnTo>
                    <a:lnTo>
                      <a:pt x="11913" y="11293"/>
                    </a:lnTo>
                    <a:close/>
                    <a:moveTo>
                      <a:pt x="13774" y="11293"/>
                    </a:moveTo>
                    <a:lnTo>
                      <a:pt x="14886" y="11293"/>
                    </a:lnTo>
                    <a:lnTo>
                      <a:pt x="14886" y="7708"/>
                    </a:lnTo>
                    <a:lnTo>
                      <a:pt x="13774" y="7708"/>
                    </a:lnTo>
                    <a:lnTo>
                      <a:pt x="13774" y="11293"/>
                    </a:lnTo>
                    <a:close/>
                    <a:moveTo>
                      <a:pt x="15634" y="11293"/>
                    </a:moveTo>
                    <a:lnTo>
                      <a:pt x="16747" y="11293"/>
                    </a:lnTo>
                    <a:lnTo>
                      <a:pt x="16747" y="7027"/>
                    </a:lnTo>
                    <a:lnTo>
                      <a:pt x="15634" y="7027"/>
                    </a:lnTo>
                    <a:lnTo>
                      <a:pt x="15634" y="11293"/>
                    </a:lnTo>
                    <a:close/>
                    <a:moveTo>
                      <a:pt x="17495" y="11293"/>
                    </a:moveTo>
                    <a:lnTo>
                      <a:pt x="18626" y="11293"/>
                    </a:lnTo>
                    <a:lnTo>
                      <a:pt x="18626" y="5342"/>
                    </a:lnTo>
                    <a:lnTo>
                      <a:pt x="17495" y="5342"/>
                    </a:lnTo>
                    <a:lnTo>
                      <a:pt x="17495" y="11293"/>
                    </a:lnTo>
                    <a:close/>
                    <a:moveTo>
                      <a:pt x="2773" y="1810"/>
                    </a:moveTo>
                    <a:cubicBezTo>
                      <a:pt x="2773" y="825"/>
                      <a:pt x="3594" y="0"/>
                      <a:pt x="4616" y="0"/>
                    </a:cubicBezTo>
                    <a:cubicBezTo>
                      <a:pt x="5637" y="0"/>
                      <a:pt x="6458" y="789"/>
                      <a:pt x="6458" y="1810"/>
                    </a:cubicBezTo>
                    <a:cubicBezTo>
                      <a:pt x="6458" y="2796"/>
                      <a:pt x="5655" y="3621"/>
                      <a:pt x="4616" y="3621"/>
                    </a:cubicBezTo>
                    <a:cubicBezTo>
                      <a:pt x="3612" y="3603"/>
                      <a:pt x="2773" y="2814"/>
                      <a:pt x="2773" y="1810"/>
                    </a:cubicBezTo>
                    <a:close/>
                    <a:moveTo>
                      <a:pt x="9231" y="8855"/>
                    </a:moveTo>
                    <a:lnTo>
                      <a:pt x="8903" y="8855"/>
                    </a:lnTo>
                    <a:cubicBezTo>
                      <a:pt x="8629" y="8855"/>
                      <a:pt x="8337" y="8765"/>
                      <a:pt x="8136" y="8497"/>
                    </a:cubicBezTo>
                    <a:lnTo>
                      <a:pt x="6878" y="6722"/>
                    </a:lnTo>
                    <a:lnTo>
                      <a:pt x="6859" y="20542"/>
                    </a:lnTo>
                    <a:cubicBezTo>
                      <a:pt x="6859" y="21224"/>
                      <a:pt x="6349" y="21582"/>
                      <a:pt x="5856" y="21582"/>
                    </a:cubicBezTo>
                    <a:cubicBezTo>
                      <a:pt x="5327" y="21582"/>
                      <a:pt x="4798" y="21224"/>
                      <a:pt x="4798" y="20524"/>
                    </a:cubicBezTo>
                    <a:lnTo>
                      <a:pt x="4780" y="12476"/>
                    </a:lnTo>
                    <a:lnTo>
                      <a:pt x="4470" y="12476"/>
                    </a:lnTo>
                    <a:lnTo>
                      <a:pt x="4451" y="20524"/>
                    </a:lnTo>
                    <a:cubicBezTo>
                      <a:pt x="4451" y="21259"/>
                      <a:pt x="3868" y="21600"/>
                      <a:pt x="3357" y="21582"/>
                    </a:cubicBezTo>
                    <a:cubicBezTo>
                      <a:pt x="2864" y="21528"/>
                      <a:pt x="2390" y="21206"/>
                      <a:pt x="2390" y="20542"/>
                    </a:cubicBezTo>
                    <a:lnTo>
                      <a:pt x="2353" y="6722"/>
                    </a:lnTo>
                    <a:lnTo>
                      <a:pt x="1624" y="7762"/>
                    </a:lnTo>
                    <a:lnTo>
                      <a:pt x="1624" y="11723"/>
                    </a:lnTo>
                    <a:cubicBezTo>
                      <a:pt x="1624" y="12153"/>
                      <a:pt x="1241" y="12530"/>
                      <a:pt x="803" y="12530"/>
                    </a:cubicBezTo>
                    <a:cubicBezTo>
                      <a:pt x="365" y="12530"/>
                      <a:pt x="0" y="12153"/>
                      <a:pt x="0" y="11723"/>
                    </a:cubicBezTo>
                    <a:lnTo>
                      <a:pt x="0" y="7134"/>
                    </a:lnTo>
                    <a:lnTo>
                      <a:pt x="1551" y="4894"/>
                    </a:lnTo>
                    <a:cubicBezTo>
                      <a:pt x="2025" y="4248"/>
                      <a:pt x="2609" y="3926"/>
                      <a:pt x="3375" y="3926"/>
                    </a:cubicBezTo>
                    <a:lnTo>
                      <a:pt x="5820" y="3926"/>
                    </a:lnTo>
                    <a:cubicBezTo>
                      <a:pt x="6604" y="3926"/>
                      <a:pt x="7170" y="4195"/>
                      <a:pt x="7644" y="4894"/>
                    </a:cubicBezTo>
                    <a:lnTo>
                      <a:pt x="9231" y="7152"/>
                    </a:lnTo>
                    <a:lnTo>
                      <a:pt x="9322" y="7260"/>
                    </a:lnTo>
                    <a:lnTo>
                      <a:pt x="12186" y="7260"/>
                    </a:lnTo>
                    <a:cubicBezTo>
                      <a:pt x="13336" y="7260"/>
                      <a:pt x="13263" y="8855"/>
                      <a:pt x="12241" y="8855"/>
                    </a:cubicBezTo>
                    <a:lnTo>
                      <a:pt x="9231" y="8855"/>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sp>
        <p:nvSpPr>
          <p:cNvPr id="80"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business and finance</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064509" y="1554480"/>
            <a:ext cx="10062677" cy="4572000"/>
            <a:chOff x="1258113" y="1394991"/>
            <a:chExt cx="9675773" cy="4396209"/>
          </a:xfrm>
        </p:grpSpPr>
        <p:grpSp>
          <p:nvGrpSpPr>
            <p:cNvPr id="6" name="Group 11">
              <a:extLst>
                <a:ext uri="{FF2B5EF4-FFF2-40B4-BE49-F238E27FC236}">
                  <a16:creationId xmlns:a16="http://schemas.microsoft.com/office/drawing/2014/main" id="{BC26A917-7021-4C5C-A85D-970B045302E3}"/>
                </a:ext>
              </a:extLst>
            </p:cNvPr>
            <p:cNvGrpSpPr/>
            <p:nvPr/>
          </p:nvGrpSpPr>
          <p:grpSpPr>
            <a:xfrm>
              <a:off x="1258113" y="1394991"/>
              <a:ext cx="9675773" cy="4396209"/>
              <a:chOff x="3817013" y="1672223"/>
              <a:chExt cx="9846728" cy="4473883"/>
            </a:xfrm>
            <a:solidFill>
              <a:schemeClr val="tx1"/>
            </a:solidFill>
          </p:grpSpPr>
          <p:sp>
            <p:nvSpPr>
              <p:cNvPr id="7" name="Shape 2951">
                <a:extLst>
                  <a:ext uri="{FF2B5EF4-FFF2-40B4-BE49-F238E27FC236}">
                    <a16:creationId xmlns:a16="http://schemas.microsoft.com/office/drawing/2014/main" id="{1C174436-C504-4B46-B03B-AFD1E75A7862}"/>
                  </a:ext>
                </a:extLst>
              </p:cNvPr>
              <p:cNvSpPr/>
              <p:nvPr/>
            </p:nvSpPr>
            <p:spPr>
              <a:xfrm>
                <a:off x="3901134" y="1672223"/>
                <a:ext cx="423067"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712" y="21600"/>
                    </a:lnTo>
                    <a:lnTo>
                      <a:pt x="12712" y="17381"/>
                    </a:lnTo>
                    <a:lnTo>
                      <a:pt x="8913" y="17381"/>
                    </a:lnTo>
                    <a:lnTo>
                      <a:pt x="8913" y="21600"/>
                    </a:lnTo>
                    <a:lnTo>
                      <a:pt x="0" y="21600"/>
                    </a:lnTo>
                    <a:lnTo>
                      <a:pt x="0" y="1454"/>
                    </a:lnTo>
                    <a:lnTo>
                      <a:pt x="5363" y="1454"/>
                    </a:lnTo>
                    <a:lnTo>
                      <a:pt x="5363" y="0"/>
                    </a:lnTo>
                    <a:lnTo>
                      <a:pt x="16262" y="0"/>
                    </a:lnTo>
                    <a:lnTo>
                      <a:pt x="16262" y="1454"/>
                    </a:lnTo>
                    <a:lnTo>
                      <a:pt x="21600" y="1454"/>
                    </a:lnTo>
                    <a:lnTo>
                      <a:pt x="21600" y="21600"/>
                    </a:lnTo>
                    <a:close/>
                    <a:moveTo>
                      <a:pt x="7126" y="11725"/>
                    </a:moveTo>
                    <a:lnTo>
                      <a:pt x="3575" y="11725"/>
                    </a:lnTo>
                    <a:lnTo>
                      <a:pt x="3575" y="14292"/>
                    </a:lnTo>
                    <a:lnTo>
                      <a:pt x="7126" y="14292"/>
                    </a:lnTo>
                    <a:lnTo>
                      <a:pt x="7126" y="11725"/>
                    </a:lnTo>
                    <a:close/>
                    <a:moveTo>
                      <a:pt x="7126" y="7882"/>
                    </a:moveTo>
                    <a:lnTo>
                      <a:pt x="3575" y="7882"/>
                    </a:lnTo>
                    <a:lnTo>
                      <a:pt x="3575" y="10450"/>
                    </a:lnTo>
                    <a:lnTo>
                      <a:pt x="7126" y="10450"/>
                    </a:lnTo>
                    <a:lnTo>
                      <a:pt x="7126" y="7882"/>
                    </a:lnTo>
                    <a:close/>
                    <a:moveTo>
                      <a:pt x="7126" y="4040"/>
                    </a:moveTo>
                    <a:lnTo>
                      <a:pt x="3575" y="4040"/>
                    </a:lnTo>
                    <a:lnTo>
                      <a:pt x="3575" y="6607"/>
                    </a:lnTo>
                    <a:lnTo>
                      <a:pt x="7126" y="6607"/>
                    </a:lnTo>
                    <a:lnTo>
                      <a:pt x="7126" y="4040"/>
                    </a:lnTo>
                    <a:close/>
                    <a:moveTo>
                      <a:pt x="12712" y="11725"/>
                    </a:moveTo>
                    <a:lnTo>
                      <a:pt x="8913" y="11725"/>
                    </a:lnTo>
                    <a:lnTo>
                      <a:pt x="8913" y="14292"/>
                    </a:lnTo>
                    <a:lnTo>
                      <a:pt x="12712" y="14292"/>
                    </a:lnTo>
                    <a:lnTo>
                      <a:pt x="12712" y="11725"/>
                    </a:lnTo>
                    <a:close/>
                    <a:moveTo>
                      <a:pt x="12662" y="10450"/>
                    </a:moveTo>
                    <a:lnTo>
                      <a:pt x="12662" y="7882"/>
                    </a:lnTo>
                    <a:lnTo>
                      <a:pt x="8888" y="7882"/>
                    </a:lnTo>
                    <a:lnTo>
                      <a:pt x="8888" y="10450"/>
                    </a:lnTo>
                    <a:lnTo>
                      <a:pt x="12662" y="10450"/>
                    </a:lnTo>
                    <a:close/>
                    <a:moveTo>
                      <a:pt x="12712" y="4040"/>
                    </a:moveTo>
                    <a:lnTo>
                      <a:pt x="8938" y="4040"/>
                    </a:lnTo>
                    <a:lnTo>
                      <a:pt x="8938" y="6607"/>
                    </a:lnTo>
                    <a:lnTo>
                      <a:pt x="12737" y="6607"/>
                    </a:lnTo>
                    <a:lnTo>
                      <a:pt x="12737" y="4040"/>
                    </a:lnTo>
                    <a:lnTo>
                      <a:pt x="12712" y="4040"/>
                    </a:lnTo>
                    <a:close/>
                    <a:moveTo>
                      <a:pt x="18050" y="11725"/>
                    </a:moveTo>
                    <a:lnTo>
                      <a:pt x="14499" y="11725"/>
                    </a:lnTo>
                    <a:lnTo>
                      <a:pt x="14499" y="14292"/>
                    </a:lnTo>
                    <a:lnTo>
                      <a:pt x="18050" y="14292"/>
                    </a:lnTo>
                    <a:lnTo>
                      <a:pt x="18050" y="11725"/>
                    </a:lnTo>
                    <a:close/>
                    <a:moveTo>
                      <a:pt x="18050" y="7882"/>
                    </a:moveTo>
                    <a:lnTo>
                      <a:pt x="14499" y="7882"/>
                    </a:lnTo>
                    <a:lnTo>
                      <a:pt x="14499" y="10450"/>
                    </a:lnTo>
                    <a:lnTo>
                      <a:pt x="18050" y="10450"/>
                    </a:lnTo>
                    <a:lnTo>
                      <a:pt x="18050" y="7882"/>
                    </a:lnTo>
                    <a:close/>
                    <a:moveTo>
                      <a:pt x="18050" y="4040"/>
                    </a:moveTo>
                    <a:lnTo>
                      <a:pt x="14499" y="4040"/>
                    </a:lnTo>
                    <a:lnTo>
                      <a:pt x="14499" y="6607"/>
                    </a:lnTo>
                    <a:lnTo>
                      <a:pt x="18050" y="6607"/>
                    </a:lnTo>
                    <a:lnTo>
                      <a:pt x="18050" y="404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8" name="Shape 2953">
                <a:extLst>
                  <a:ext uri="{FF2B5EF4-FFF2-40B4-BE49-F238E27FC236}">
                    <a16:creationId xmlns:a16="http://schemas.microsoft.com/office/drawing/2014/main" id="{CD822588-0F8D-4D26-BAF3-3AF94435B2EE}"/>
                  </a:ext>
                </a:extLst>
              </p:cNvPr>
              <p:cNvSpPr/>
              <p:nvPr/>
            </p:nvSpPr>
            <p:spPr>
              <a:xfrm>
                <a:off x="5610317" y="1672223"/>
                <a:ext cx="649619" cy="583505"/>
              </a:xfrm>
              <a:custGeom>
                <a:avLst/>
                <a:gdLst/>
                <a:ahLst/>
                <a:cxnLst>
                  <a:cxn ang="0">
                    <a:pos x="wd2" y="hd2"/>
                  </a:cxn>
                  <a:cxn ang="5400000">
                    <a:pos x="wd2" y="hd2"/>
                  </a:cxn>
                  <a:cxn ang="10800000">
                    <a:pos x="wd2" y="hd2"/>
                  </a:cxn>
                  <a:cxn ang="16200000">
                    <a:pos x="wd2" y="hd2"/>
                  </a:cxn>
                </a:cxnLst>
                <a:rect l="0" t="0" r="r" b="b"/>
                <a:pathLst>
                  <a:path w="21452" h="21600" extrusionOk="0">
                    <a:moveTo>
                      <a:pt x="15073" y="12946"/>
                    </a:moveTo>
                    <a:lnTo>
                      <a:pt x="15073" y="10306"/>
                    </a:lnTo>
                    <a:lnTo>
                      <a:pt x="13566" y="10306"/>
                    </a:lnTo>
                    <a:lnTo>
                      <a:pt x="13566" y="12946"/>
                    </a:lnTo>
                    <a:lnTo>
                      <a:pt x="9878" y="12946"/>
                    </a:lnTo>
                    <a:lnTo>
                      <a:pt x="9878" y="646"/>
                    </a:lnTo>
                    <a:lnTo>
                      <a:pt x="12059" y="646"/>
                    </a:lnTo>
                    <a:lnTo>
                      <a:pt x="12059" y="0"/>
                    </a:lnTo>
                    <a:lnTo>
                      <a:pt x="16581" y="0"/>
                    </a:lnTo>
                    <a:lnTo>
                      <a:pt x="16581" y="646"/>
                    </a:lnTo>
                    <a:lnTo>
                      <a:pt x="18746" y="646"/>
                    </a:lnTo>
                    <a:lnTo>
                      <a:pt x="18746" y="12946"/>
                    </a:lnTo>
                    <a:lnTo>
                      <a:pt x="15073" y="12946"/>
                    </a:lnTo>
                    <a:close/>
                    <a:moveTo>
                      <a:pt x="12812" y="7326"/>
                    </a:moveTo>
                    <a:lnTo>
                      <a:pt x="11209" y="7326"/>
                    </a:lnTo>
                    <a:lnTo>
                      <a:pt x="11209" y="8924"/>
                    </a:lnTo>
                    <a:lnTo>
                      <a:pt x="12812" y="8924"/>
                    </a:lnTo>
                    <a:lnTo>
                      <a:pt x="12812" y="7326"/>
                    </a:lnTo>
                    <a:close/>
                    <a:moveTo>
                      <a:pt x="12812" y="4686"/>
                    </a:moveTo>
                    <a:lnTo>
                      <a:pt x="11209" y="4686"/>
                    </a:lnTo>
                    <a:lnTo>
                      <a:pt x="11209" y="6482"/>
                    </a:lnTo>
                    <a:lnTo>
                      <a:pt x="12812" y="6482"/>
                    </a:lnTo>
                    <a:lnTo>
                      <a:pt x="12812" y="4686"/>
                    </a:lnTo>
                    <a:close/>
                    <a:moveTo>
                      <a:pt x="12812" y="2352"/>
                    </a:moveTo>
                    <a:lnTo>
                      <a:pt x="11209" y="2352"/>
                    </a:lnTo>
                    <a:lnTo>
                      <a:pt x="11209" y="3950"/>
                    </a:lnTo>
                    <a:lnTo>
                      <a:pt x="12812" y="3950"/>
                    </a:lnTo>
                    <a:lnTo>
                      <a:pt x="12812" y="2352"/>
                    </a:lnTo>
                    <a:close/>
                    <a:moveTo>
                      <a:pt x="15073" y="7326"/>
                    </a:moveTo>
                    <a:lnTo>
                      <a:pt x="13566" y="7326"/>
                    </a:lnTo>
                    <a:lnTo>
                      <a:pt x="13566" y="8924"/>
                    </a:lnTo>
                    <a:lnTo>
                      <a:pt x="15073" y="8924"/>
                    </a:lnTo>
                    <a:lnTo>
                      <a:pt x="15073" y="7326"/>
                    </a:lnTo>
                    <a:close/>
                    <a:moveTo>
                      <a:pt x="15073" y="6482"/>
                    </a:moveTo>
                    <a:lnTo>
                      <a:pt x="15073" y="4686"/>
                    </a:lnTo>
                    <a:lnTo>
                      <a:pt x="13582" y="4686"/>
                    </a:lnTo>
                    <a:lnTo>
                      <a:pt x="13582" y="6482"/>
                    </a:lnTo>
                    <a:lnTo>
                      <a:pt x="15073" y="6482"/>
                    </a:lnTo>
                    <a:close/>
                    <a:moveTo>
                      <a:pt x="15073" y="3932"/>
                    </a:moveTo>
                    <a:lnTo>
                      <a:pt x="15073" y="2334"/>
                    </a:lnTo>
                    <a:lnTo>
                      <a:pt x="13582" y="2334"/>
                    </a:lnTo>
                    <a:lnTo>
                      <a:pt x="13582" y="3932"/>
                    </a:lnTo>
                    <a:lnTo>
                      <a:pt x="15073" y="3932"/>
                    </a:lnTo>
                    <a:close/>
                    <a:moveTo>
                      <a:pt x="17415" y="7326"/>
                    </a:moveTo>
                    <a:lnTo>
                      <a:pt x="15923" y="7326"/>
                    </a:lnTo>
                    <a:lnTo>
                      <a:pt x="15923" y="8924"/>
                    </a:lnTo>
                    <a:lnTo>
                      <a:pt x="17415" y="8924"/>
                    </a:lnTo>
                    <a:lnTo>
                      <a:pt x="17415" y="7326"/>
                    </a:lnTo>
                    <a:close/>
                    <a:moveTo>
                      <a:pt x="15923" y="4686"/>
                    </a:moveTo>
                    <a:lnTo>
                      <a:pt x="15923" y="6482"/>
                    </a:lnTo>
                    <a:lnTo>
                      <a:pt x="17415" y="6482"/>
                    </a:lnTo>
                    <a:lnTo>
                      <a:pt x="17415" y="4686"/>
                    </a:lnTo>
                    <a:lnTo>
                      <a:pt x="15923" y="4686"/>
                    </a:lnTo>
                    <a:close/>
                    <a:moveTo>
                      <a:pt x="17415" y="2352"/>
                    </a:moveTo>
                    <a:lnTo>
                      <a:pt x="15923" y="2352"/>
                    </a:lnTo>
                    <a:lnTo>
                      <a:pt x="15923" y="3950"/>
                    </a:lnTo>
                    <a:lnTo>
                      <a:pt x="17415" y="3950"/>
                    </a:lnTo>
                    <a:lnTo>
                      <a:pt x="17415" y="2352"/>
                    </a:lnTo>
                    <a:close/>
                    <a:moveTo>
                      <a:pt x="20365" y="16716"/>
                    </a:moveTo>
                    <a:lnTo>
                      <a:pt x="11177" y="20523"/>
                    </a:lnTo>
                    <a:cubicBezTo>
                      <a:pt x="10696" y="20738"/>
                      <a:pt x="10070" y="20702"/>
                      <a:pt x="9509" y="20523"/>
                    </a:cubicBezTo>
                    <a:lnTo>
                      <a:pt x="3047" y="18332"/>
                    </a:lnTo>
                    <a:lnTo>
                      <a:pt x="0" y="21600"/>
                    </a:lnTo>
                    <a:lnTo>
                      <a:pt x="0" y="14598"/>
                    </a:lnTo>
                    <a:lnTo>
                      <a:pt x="2405" y="12335"/>
                    </a:lnTo>
                    <a:lnTo>
                      <a:pt x="3576" y="11204"/>
                    </a:lnTo>
                    <a:lnTo>
                      <a:pt x="3592" y="11186"/>
                    </a:lnTo>
                    <a:lnTo>
                      <a:pt x="3608" y="11186"/>
                    </a:lnTo>
                    <a:cubicBezTo>
                      <a:pt x="3752" y="11114"/>
                      <a:pt x="3881" y="11060"/>
                      <a:pt x="4041" y="11042"/>
                    </a:cubicBezTo>
                    <a:cubicBezTo>
                      <a:pt x="4731" y="10863"/>
                      <a:pt x="5404" y="10989"/>
                      <a:pt x="5981" y="11366"/>
                    </a:cubicBezTo>
                    <a:lnTo>
                      <a:pt x="12492" y="14580"/>
                    </a:lnTo>
                    <a:cubicBezTo>
                      <a:pt x="12748" y="14723"/>
                      <a:pt x="12973" y="14921"/>
                      <a:pt x="13133" y="15154"/>
                    </a:cubicBezTo>
                    <a:cubicBezTo>
                      <a:pt x="13278" y="15370"/>
                      <a:pt x="13358" y="15657"/>
                      <a:pt x="13358" y="15944"/>
                    </a:cubicBezTo>
                    <a:cubicBezTo>
                      <a:pt x="13390" y="16178"/>
                      <a:pt x="13358" y="16483"/>
                      <a:pt x="13229" y="16716"/>
                    </a:cubicBezTo>
                    <a:cubicBezTo>
                      <a:pt x="12941" y="17542"/>
                      <a:pt x="12075" y="17901"/>
                      <a:pt x="11353" y="17560"/>
                    </a:cubicBezTo>
                    <a:lnTo>
                      <a:pt x="7777" y="15765"/>
                    </a:lnTo>
                    <a:lnTo>
                      <a:pt x="7521" y="16465"/>
                    </a:lnTo>
                    <a:lnTo>
                      <a:pt x="11097" y="18242"/>
                    </a:lnTo>
                    <a:cubicBezTo>
                      <a:pt x="12059" y="18745"/>
                      <a:pt x="13374" y="18242"/>
                      <a:pt x="13823" y="17165"/>
                    </a:cubicBezTo>
                    <a:cubicBezTo>
                      <a:pt x="13967" y="16806"/>
                      <a:pt x="13983" y="16088"/>
                      <a:pt x="13951" y="15675"/>
                    </a:cubicBezTo>
                    <a:lnTo>
                      <a:pt x="19307" y="13448"/>
                    </a:lnTo>
                    <a:cubicBezTo>
                      <a:pt x="20061" y="13161"/>
                      <a:pt x="21071" y="13610"/>
                      <a:pt x="21359" y="14454"/>
                    </a:cubicBezTo>
                    <a:cubicBezTo>
                      <a:pt x="21600" y="15316"/>
                      <a:pt x="21408" y="16303"/>
                      <a:pt x="20365" y="16716"/>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9" name="Shape 2955">
                <a:extLst>
                  <a:ext uri="{FF2B5EF4-FFF2-40B4-BE49-F238E27FC236}">
                    <a16:creationId xmlns:a16="http://schemas.microsoft.com/office/drawing/2014/main" id="{25BE070F-B0A9-493A-84E5-F665401268C8}"/>
                  </a:ext>
                </a:extLst>
              </p:cNvPr>
              <p:cNvSpPr/>
              <p:nvPr/>
            </p:nvSpPr>
            <p:spPr>
              <a:xfrm>
                <a:off x="7454266" y="1672223"/>
                <a:ext cx="607035" cy="583505"/>
              </a:xfrm>
              <a:custGeom>
                <a:avLst/>
                <a:gdLst/>
                <a:ahLst/>
                <a:cxnLst>
                  <a:cxn ang="0">
                    <a:pos x="wd2" y="hd2"/>
                  </a:cxn>
                  <a:cxn ang="5400000">
                    <a:pos x="wd2" y="hd2"/>
                  </a:cxn>
                  <a:cxn ang="10800000">
                    <a:pos x="wd2" y="hd2"/>
                  </a:cxn>
                  <a:cxn ang="16200000">
                    <a:pos x="wd2" y="hd2"/>
                  </a:cxn>
                </a:cxnLst>
                <a:rect l="0" t="0" r="r" b="b"/>
                <a:pathLst>
                  <a:path w="21600" h="21600" extrusionOk="0">
                    <a:moveTo>
                      <a:pt x="10964" y="3304"/>
                    </a:moveTo>
                    <a:lnTo>
                      <a:pt x="10964" y="2119"/>
                    </a:lnTo>
                    <a:lnTo>
                      <a:pt x="12812" y="2119"/>
                    </a:lnTo>
                    <a:lnTo>
                      <a:pt x="12812" y="377"/>
                    </a:lnTo>
                    <a:lnTo>
                      <a:pt x="10947" y="377"/>
                    </a:lnTo>
                    <a:lnTo>
                      <a:pt x="10947" y="0"/>
                    </a:lnTo>
                    <a:lnTo>
                      <a:pt x="10619" y="0"/>
                    </a:lnTo>
                    <a:lnTo>
                      <a:pt x="10619" y="3304"/>
                    </a:lnTo>
                    <a:lnTo>
                      <a:pt x="6647" y="6679"/>
                    </a:lnTo>
                    <a:lnTo>
                      <a:pt x="14918" y="6679"/>
                    </a:lnTo>
                    <a:lnTo>
                      <a:pt x="10964" y="3304"/>
                    </a:lnTo>
                    <a:close/>
                    <a:moveTo>
                      <a:pt x="21013" y="17560"/>
                    </a:moveTo>
                    <a:lnTo>
                      <a:pt x="21013" y="9139"/>
                    </a:lnTo>
                    <a:lnTo>
                      <a:pt x="14935" y="9139"/>
                    </a:lnTo>
                    <a:lnTo>
                      <a:pt x="14935" y="7038"/>
                    </a:lnTo>
                    <a:lnTo>
                      <a:pt x="6665" y="7038"/>
                    </a:lnTo>
                    <a:lnTo>
                      <a:pt x="6665" y="9139"/>
                    </a:lnTo>
                    <a:lnTo>
                      <a:pt x="587" y="9139"/>
                    </a:lnTo>
                    <a:lnTo>
                      <a:pt x="587" y="17560"/>
                    </a:lnTo>
                    <a:lnTo>
                      <a:pt x="0" y="17560"/>
                    </a:lnTo>
                    <a:lnTo>
                      <a:pt x="0" y="20361"/>
                    </a:lnTo>
                    <a:lnTo>
                      <a:pt x="6665" y="20361"/>
                    </a:lnTo>
                    <a:lnTo>
                      <a:pt x="6665" y="21600"/>
                    </a:lnTo>
                    <a:lnTo>
                      <a:pt x="14935" y="21600"/>
                    </a:lnTo>
                    <a:lnTo>
                      <a:pt x="14935" y="20361"/>
                    </a:lnTo>
                    <a:lnTo>
                      <a:pt x="21600" y="20361"/>
                    </a:lnTo>
                    <a:lnTo>
                      <a:pt x="21600" y="17560"/>
                    </a:lnTo>
                    <a:lnTo>
                      <a:pt x="21013" y="17560"/>
                    </a:lnTo>
                    <a:close/>
                    <a:moveTo>
                      <a:pt x="2106" y="16842"/>
                    </a:moveTo>
                    <a:lnTo>
                      <a:pt x="1260" y="16842"/>
                    </a:lnTo>
                    <a:lnTo>
                      <a:pt x="1260" y="12802"/>
                    </a:lnTo>
                    <a:lnTo>
                      <a:pt x="2106" y="12802"/>
                    </a:lnTo>
                    <a:lnTo>
                      <a:pt x="2106" y="16842"/>
                    </a:lnTo>
                    <a:close/>
                    <a:moveTo>
                      <a:pt x="2106" y="12120"/>
                    </a:moveTo>
                    <a:lnTo>
                      <a:pt x="1260" y="12120"/>
                    </a:lnTo>
                    <a:lnTo>
                      <a:pt x="1260" y="11258"/>
                    </a:lnTo>
                    <a:lnTo>
                      <a:pt x="2106" y="11258"/>
                    </a:lnTo>
                    <a:lnTo>
                      <a:pt x="2106" y="12120"/>
                    </a:lnTo>
                    <a:close/>
                    <a:moveTo>
                      <a:pt x="3609" y="16842"/>
                    </a:moveTo>
                    <a:lnTo>
                      <a:pt x="2780" y="16842"/>
                    </a:lnTo>
                    <a:lnTo>
                      <a:pt x="2780" y="12802"/>
                    </a:lnTo>
                    <a:lnTo>
                      <a:pt x="3609" y="12802"/>
                    </a:lnTo>
                    <a:lnTo>
                      <a:pt x="3609" y="16842"/>
                    </a:lnTo>
                    <a:close/>
                    <a:moveTo>
                      <a:pt x="3609" y="12120"/>
                    </a:moveTo>
                    <a:lnTo>
                      <a:pt x="2780" y="12120"/>
                    </a:lnTo>
                    <a:lnTo>
                      <a:pt x="2780" y="11258"/>
                    </a:lnTo>
                    <a:lnTo>
                      <a:pt x="3609" y="11258"/>
                    </a:lnTo>
                    <a:lnTo>
                      <a:pt x="3609" y="12120"/>
                    </a:lnTo>
                    <a:close/>
                    <a:moveTo>
                      <a:pt x="5128" y="16842"/>
                    </a:moveTo>
                    <a:lnTo>
                      <a:pt x="4299" y="16842"/>
                    </a:lnTo>
                    <a:lnTo>
                      <a:pt x="4299" y="12802"/>
                    </a:lnTo>
                    <a:lnTo>
                      <a:pt x="5128" y="12802"/>
                    </a:lnTo>
                    <a:lnTo>
                      <a:pt x="5128" y="16842"/>
                    </a:lnTo>
                    <a:close/>
                    <a:moveTo>
                      <a:pt x="5128" y="12120"/>
                    </a:moveTo>
                    <a:lnTo>
                      <a:pt x="4299" y="12120"/>
                    </a:lnTo>
                    <a:lnTo>
                      <a:pt x="4299" y="11258"/>
                    </a:lnTo>
                    <a:lnTo>
                      <a:pt x="5128" y="11258"/>
                    </a:lnTo>
                    <a:lnTo>
                      <a:pt x="5128" y="12120"/>
                    </a:lnTo>
                    <a:close/>
                    <a:moveTo>
                      <a:pt x="6647" y="16842"/>
                    </a:moveTo>
                    <a:lnTo>
                      <a:pt x="5819" y="16842"/>
                    </a:lnTo>
                    <a:lnTo>
                      <a:pt x="5819" y="12802"/>
                    </a:lnTo>
                    <a:lnTo>
                      <a:pt x="6647" y="12802"/>
                    </a:lnTo>
                    <a:lnTo>
                      <a:pt x="6647" y="16842"/>
                    </a:lnTo>
                    <a:close/>
                    <a:moveTo>
                      <a:pt x="6647" y="12120"/>
                    </a:moveTo>
                    <a:lnTo>
                      <a:pt x="5819" y="12120"/>
                    </a:lnTo>
                    <a:lnTo>
                      <a:pt x="5819" y="11258"/>
                    </a:lnTo>
                    <a:lnTo>
                      <a:pt x="6647" y="11258"/>
                    </a:lnTo>
                    <a:lnTo>
                      <a:pt x="6647" y="12120"/>
                    </a:lnTo>
                    <a:close/>
                    <a:moveTo>
                      <a:pt x="12570" y="9139"/>
                    </a:moveTo>
                    <a:lnTo>
                      <a:pt x="13744" y="9139"/>
                    </a:lnTo>
                    <a:lnTo>
                      <a:pt x="13744" y="18278"/>
                    </a:lnTo>
                    <a:lnTo>
                      <a:pt x="12570" y="18278"/>
                    </a:lnTo>
                    <a:lnTo>
                      <a:pt x="12570" y="9139"/>
                    </a:lnTo>
                    <a:close/>
                    <a:moveTo>
                      <a:pt x="10204" y="9139"/>
                    </a:moveTo>
                    <a:lnTo>
                      <a:pt x="11378" y="9139"/>
                    </a:lnTo>
                    <a:lnTo>
                      <a:pt x="11378" y="18278"/>
                    </a:lnTo>
                    <a:lnTo>
                      <a:pt x="10204" y="18278"/>
                    </a:lnTo>
                    <a:lnTo>
                      <a:pt x="10204" y="9139"/>
                    </a:lnTo>
                    <a:close/>
                    <a:moveTo>
                      <a:pt x="7822" y="9139"/>
                    </a:moveTo>
                    <a:lnTo>
                      <a:pt x="9013" y="9139"/>
                    </a:lnTo>
                    <a:lnTo>
                      <a:pt x="9013" y="18278"/>
                    </a:lnTo>
                    <a:lnTo>
                      <a:pt x="7822" y="18278"/>
                    </a:lnTo>
                    <a:lnTo>
                      <a:pt x="7822" y="9139"/>
                    </a:lnTo>
                    <a:close/>
                    <a:moveTo>
                      <a:pt x="14365" y="21079"/>
                    </a:moveTo>
                    <a:lnTo>
                      <a:pt x="7200" y="21079"/>
                    </a:lnTo>
                    <a:lnTo>
                      <a:pt x="7200" y="20792"/>
                    </a:lnTo>
                    <a:lnTo>
                      <a:pt x="14348" y="20792"/>
                    </a:lnTo>
                    <a:cubicBezTo>
                      <a:pt x="14365" y="20774"/>
                      <a:pt x="14365" y="21079"/>
                      <a:pt x="14365" y="21079"/>
                    </a:cubicBezTo>
                    <a:close/>
                    <a:moveTo>
                      <a:pt x="14365" y="20325"/>
                    </a:moveTo>
                    <a:lnTo>
                      <a:pt x="7200" y="20325"/>
                    </a:lnTo>
                    <a:lnTo>
                      <a:pt x="7200" y="20038"/>
                    </a:lnTo>
                    <a:lnTo>
                      <a:pt x="14348" y="20038"/>
                    </a:lnTo>
                    <a:cubicBezTo>
                      <a:pt x="14365" y="20038"/>
                      <a:pt x="14365" y="20325"/>
                      <a:pt x="14365" y="20325"/>
                    </a:cubicBezTo>
                    <a:close/>
                    <a:moveTo>
                      <a:pt x="15764" y="16842"/>
                    </a:moveTo>
                    <a:lnTo>
                      <a:pt x="14935" y="16842"/>
                    </a:lnTo>
                    <a:lnTo>
                      <a:pt x="14935" y="12802"/>
                    </a:lnTo>
                    <a:lnTo>
                      <a:pt x="15764" y="12802"/>
                    </a:lnTo>
                    <a:lnTo>
                      <a:pt x="15764" y="16842"/>
                    </a:lnTo>
                    <a:close/>
                    <a:moveTo>
                      <a:pt x="15764" y="12120"/>
                    </a:moveTo>
                    <a:lnTo>
                      <a:pt x="14935" y="12120"/>
                    </a:lnTo>
                    <a:lnTo>
                      <a:pt x="14935" y="11258"/>
                    </a:lnTo>
                    <a:lnTo>
                      <a:pt x="15764" y="11258"/>
                    </a:lnTo>
                    <a:lnTo>
                      <a:pt x="15764" y="12120"/>
                    </a:lnTo>
                    <a:close/>
                    <a:moveTo>
                      <a:pt x="17283" y="16842"/>
                    </a:moveTo>
                    <a:lnTo>
                      <a:pt x="16455" y="16842"/>
                    </a:lnTo>
                    <a:lnTo>
                      <a:pt x="16455" y="12802"/>
                    </a:lnTo>
                    <a:lnTo>
                      <a:pt x="17283" y="12802"/>
                    </a:lnTo>
                    <a:lnTo>
                      <a:pt x="17283" y="16842"/>
                    </a:lnTo>
                    <a:close/>
                    <a:moveTo>
                      <a:pt x="17283" y="12120"/>
                    </a:moveTo>
                    <a:lnTo>
                      <a:pt x="16455" y="12120"/>
                    </a:lnTo>
                    <a:lnTo>
                      <a:pt x="16455" y="11258"/>
                    </a:lnTo>
                    <a:lnTo>
                      <a:pt x="17283" y="11258"/>
                    </a:lnTo>
                    <a:lnTo>
                      <a:pt x="17283" y="12120"/>
                    </a:lnTo>
                    <a:close/>
                    <a:moveTo>
                      <a:pt x="18820" y="16842"/>
                    </a:moveTo>
                    <a:lnTo>
                      <a:pt x="17991" y="16842"/>
                    </a:lnTo>
                    <a:lnTo>
                      <a:pt x="17991" y="12802"/>
                    </a:lnTo>
                    <a:lnTo>
                      <a:pt x="18820" y="12802"/>
                    </a:lnTo>
                    <a:lnTo>
                      <a:pt x="18820" y="16842"/>
                    </a:lnTo>
                    <a:close/>
                    <a:moveTo>
                      <a:pt x="18820" y="12120"/>
                    </a:moveTo>
                    <a:lnTo>
                      <a:pt x="17991" y="12120"/>
                    </a:lnTo>
                    <a:lnTo>
                      <a:pt x="17991" y="11258"/>
                    </a:lnTo>
                    <a:lnTo>
                      <a:pt x="18820" y="11258"/>
                    </a:lnTo>
                    <a:lnTo>
                      <a:pt x="18820" y="12120"/>
                    </a:lnTo>
                    <a:close/>
                    <a:moveTo>
                      <a:pt x="20322" y="16842"/>
                    </a:moveTo>
                    <a:lnTo>
                      <a:pt x="19494" y="16842"/>
                    </a:lnTo>
                    <a:lnTo>
                      <a:pt x="19494" y="12802"/>
                    </a:lnTo>
                    <a:lnTo>
                      <a:pt x="20322" y="12802"/>
                    </a:lnTo>
                    <a:lnTo>
                      <a:pt x="20322" y="16842"/>
                    </a:lnTo>
                    <a:close/>
                    <a:moveTo>
                      <a:pt x="20322" y="12120"/>
                    </a:moveTo>
                    <a:lnTo>
                      <a:pt x="19494" y="12120"/>
                    </a:lnTo>
                    <a:lnTo>
                      <a:pt x="19494" y="11258"/>
                    </a:lnTo>
                    <a:lnTo>
                      <a:pt x="20322" y="11258"/>
                    </a:lnTo>
                    <a:lnTo>
                      <a:pt x="20322" y="1212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0" name="Shape 2957">
                <a:extLst>
                  <a:ext uri="{FF2B5EF4-FFF2-40B4-BE49-F238E27FC236}">
                    <a16:creationId xmlns:a16="http://schemas.microsoft.com/office/drawing/2014/main" id="{83BB49AE-0D1A-4923-8C1C-1BE9405CB488}"/>
                  </a:ext>
                </a:extLst>
              </p:cNvPr>
              <p:cNvSpPr/>
              <p:nvPr/>
            </p:nvSpPr>
            <p:spPr>
              <a:xfrm>
                <a:off x="9351694" y="1672223"/>
                <a:ext cx="457294" cy="583505"/>
              </a:xfrm>
              <a:custGeom>
                <a:avLst/>
                <a:gdLst/>
                <a:ahLst/>
                <a:cxnLst>
                  <a:cxn ang="0">
                    <a:pos x="wd2" y="hd2"/>
                  </a:cxn>
                  <a:cxn ang="5400000">
                    <a:pos x="wd2" y="hd2"/>
                  </a:cxn>
                  <a:cxn ang="10800000">
                    <a:pos x="wd2" y="hd2"/>
                  </a:cxn>
                  <a:cxn ang="16200000">
                    <a:pos x="wd2" y="hd2"/>
                  </a:cxn>
                </a:cxnLst>
                <a:rect l="0" t="0" r="r" b="b"/>
                <a:pathLst>
                  <a:path w="21600" h="21600" extrusionOk="0">
                    <a:moveTo>
                      <a:pt x="7613" y="4237"/>
                    </a:moveTo>
                    <a:lnTo>
                      <a:pt x="5870" y="0"/>
                    </a:lnTo>
                    <a:lnTo>
                      <a:pt x="15776" y="0"/>
                    </a:lnTo>
                    <a:lnTo>
                      <a:pt x="13666" y="4237"/>
                    </a:lnTo>
                    <a:lnTo>
                      <a:pt x="7613" y="4237"/>
                    </a:lnTo>
                    <a:close/>
                    <a:moveTo>
                      <a:pt x="0" y="13179"/>
                    </a:moveTo>
                    <a:cubicBezTo>
                      <a:pt x="0" y="9893"/>
                      <a:pt x="2316" y="7056"/>
                      <a:pt x="5801" y="5656"/>
                    </a:cubicBezTo>
                    <a:lnTo>
                      <a:pt x="15730" y="5656"/>
                    </a:lnTo>
                    <a:cubicBezTo>
                      <a:pt x="19192" y="7056"/>
                      <a:pt x="21600" y="9893"/>
                      <a:pt x="21600" y="13179"/>
                    </a:cubicBezTo>
                    <a:cubicBezTo>
                      <a:pt x="21600" y="17811"/>
                      <a:pt x="16785" y="21600"/>
                      <a:pt x="10846" y="21600"/>
                    </a:cubicBezTo>
                    <a:cubicBezTo>
                      <a:pt x="4838" y="21600"/>
                      <a:pt x="0" y="17811"/>
                      <a:pt x="0" y="13179"/>
                    </a:cubicBezTo>
                    <a:close/>
                    <a:moveTo>
                      <a:pt x="11809" y="15190"/>
                    </a:moveTo>
                    <a:cubicBezTo>
                      <a:pt x="11809" y="15675"/>
                      <a:pt x="11236" y="15944"/>
                      <a:pt x="10387" y="15944"/>
                    </a:cubicBezTo>
                    <a:cubicBezTo>
                      <a:pt x="9401" y="15944"/>
                      <a:pt x="8507" y="15675"/>
                      <a:pt x="7865" y="15423"/>
                    </a:cubicBezTo>
                    <a:lnTo>
                      <a:pt x="7429" y="16788"/>
                    </a:lnTo>
                    <a:cubicBezTo>
                      <a:pt x="8003" y="17039"/>
                      <a:pt x="8966" y="17237"/>
                      <a:pt x="9997" y="17291"/>
                    </a:cubicBezTo>
                    <a:lnTo>
                      <a:pt x="9997" y="18422"/>
                    </a:lnTo>
                    <a:lnTo>
                      <a:pt x="11488" y="18422"/>
                    </a:lnTo>
                    <a:lnTo>
                      <a:pt x="11488" y="17219"/>
                    </a:lnTo>
                    <a:cubicBezTo>
                      <a:pt x="13208" y="17021"/>
                      <a:pt x="14171" y="16088"/>
                      <a:pt x="14171" y="15028"/>
                    </a:cubicBezTo>
                    <a:cubicBezTo>
                      <a:pt x="14171" y="13969"/>
                      <a:pt x="13460" y="13323"/>
                      <a:pt x="11671" y="12802"/>
                    </a:cubicBezTo>
                    <a:cubicBezTo>
                      <a:pt x="10387" y="12461"/>
                      <a:pt x="9883" y="12209"/>
                      <a:pt x="9883" y="11797"/>
                    </a:cubicBezTo>
                    <a:cubicBezTo>
                      <a:pt x="9883" y="11491"/>
                      <a:pt x="10204" y="11150"/>
                      <a:pt x="11167" y="11150"/>
                    </a:cubicBezTo>
                    <a:cubicBezTo>
                      <a:pt x="12290" y="11150"/>
                      <a:pt x="12978" y="11401"/>
                      <a:pt x="13391" y="11563"/>
                    </a:cubicBezTo>
                    <a:lnTo>
                      <a:pt x="13827" y="10234"/>
                    </a:lnTo>
                    <a:cubicBezTo>
                      <a:pt x="13299" y="10037"/>
                      <a:pt x="12657" y="9893"/>
                      <a:pt x="11625" y="9821"/>
                    </a:cubicBezTo>
                    <a:lnTo>
                      <a:pt x="11625" y="8762"/>
                    </a:lnTo>
                    <a:lnTo>
                      <a:pt x="10135" y="8762"/>
                    </a:lnTo>
                    <a:lnTo>
                      <a:pt x="10135" y="9875"/>
                    </a:lnTo>
                    <a:cubicBezTo>
                      <a:pt x="8530" y="10127"/>
                      <a:pt x="7567" y="10935"/>
                      <a:pt x="7567" y="11994"/>
                    </a:cubicBezTo>
                    <a:cubicBezTo>
                      <a:pt x="7567" y="13161"/>
                      <a:pt x="8668" y="13754"/>
                      <a:pt x="10273" y="14167"/>
                    </a:cubicBezTo>
                    <a:cubicBezTo>
                      <a:pt x="11350" y="14490"/>
                      <a:pt x="11855" y="14723"/>
                      <a:pt x="11809" y="1519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1" name="Shape 2959">
                <a:extLst>
                  <a:ext uri="{FF2B5EF4-FFF2-40B4-BE49-F238E27FC236}">
                    <a16:creationId xmlns:a16="http://schemas.microsoft.com/office/drawing/2014/main" id="{F66BD166-E8A3-4FE2-A7A9-3E88EC2D0B67}"/>
                  </a:ext>
                </a:extLst>
              </p:cNvPr>
              <p:cNvSpPr/>
              <p:nvPr/>
            </p:nvSpPr>
            <p:spPr>
              <a:xfrm>
                <a:off x="11157138" y="1672223"/>
                <a:ext cx="491520"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205"/>
                    </a:moveTo>
                    <a:cubicBezTo>
                      <a:pt x="21600" y="10827"/>
                      <a:pt x="20149" y="13161"/>
                      <a:pt x="17886" y="14651"/>
                    </a:cubicBezTo>
                    <a:lnTo>
                      <a:pt x="17886" y="21600"/>
                    </a:lnTo>
                    <a:lnTo>
                      <a:pt x="7492" y="21600"/>
                    </a:lnTo>
                    <a:lnTo>
                      <a:pt x="7492" y="19266"/>
                    </a:lnTo>
                    <a:lnTo>
                      <a:pt x="5955" y="19266"/>
                    </a:lnTo>
                    <a:cubicBezTo>
                      <a:pt x="3821" y="19266"/>
                      <a:pt x="2092" y="17811"/>
                      <a:pt x="2092" y="16016"/>
                    </a:cubicBezTo>
                    <a:lnTo>
                      <a:pt x="2092" y="13736"/>
                    </a:lnTo>
                    <a:lnTo>
                      <a:pt x="790" y="13736"/>
                    </a:lnTo>
                    <a:cubicBezTo>
                      <a:pt x="342" y="13736"/>
                      <a:pt x="0" y="13430"/>
                      <a:pt x="0" y="13071"/>
                    </a:cubicBezTo>
                    <a:cubicBezTo>
                      <a:pt x="0" y="12964"/>
                      <a:pt x="21" y="12892"/>
                      <a:pt x="43" y="12802"/>
                    </a:cubicBezTo>
                    <a:lnTo>
                      <a:pt x="2070" y="8313"/>
                    </a:lnTo>
                    <a:cubicBezTo>
                      <a:pt x="2070" y="8313"/>
                      <a:pt x="2284" y="6518"/>
                      <a:pt x="2476" y="5853"/>
                    </a:cubicBezTo>
                    <a:cubicBezTo>
                      <a:pt x="3330" y="2783"/>
                      <a:pt x="7406" y="0"/>
                      <a:pt x="11825" y="0"/>
                    </a:cubicBezTo>
                    <a:cubicBezTo>
                      <a:pt x="17246" y="0"/>
                      <a:pt x="21600" y="3681"/>
                      <a:pt x="21600" y="8205"/>
                    </a:cubicBezTo>
                    <a:close/>
                    <a:moveTo>
                      <a:pt x="5613" y="9049"/>
                    </a:moveTo>
                    <a:cubicBezTo>
                      <a:pt x="5613" y="8547"/>
                      <a:pt x="5123" y="8152"/>
                      <a:pt x="4504" y="8152"/>
                    </a:cubicBezTo>
                    <a:cubicBezTo>
                      <a:pt x="3927" y="8152"/>
                      <a:pt x="3436" y="8547"/>
                      <a:pt x="3436" y="9049"/>
                    </a:cubicBezTo>
                    <a:cubicBezTo>
                      <a:pt x="3436" y="9570"/>
                      <a:pt x="3927" y="9983"/>
                      <a:pt x="4504" y="9983"/>
                    </a:cubicBezTo>
                    <a:cubicBezTo>
                      <a:pt x="5123" y="9983"/>
                      <a:pt x="5613" y="9570"/>
                      <a:pt x="5613" y="9049"/>
                    </a:cubicBezTo>
                    <a:close/>
                    <a:moveTo>
                      <a:pt x="20362" y="8098"/>
                    </a:moveTo>
                    <a:cubicBezTo>
                      <a:pt x="20362" y="4184"/>
                      <a:pt x="16606" y="1023"/>
                      <a:pt x="11953" y="1023"/>
                    </a:cubicBezTo>
                    <a:cubicBezTo>
                      <a:pt x="9519" y="1023"/>
                      <a:pt x="7364" y="1885"/>
                      <a:pt x="5827" y="3268"/>
                    </a:cubicBezTo>
                    <a:cubicBezTo>
                      <a:pt x="5827" y="3268"/>
                      <a:pt x="5720" y="8924"/>
                      <a:pt x="13340" y="9049"/>
                    </a:cubicBezTo>
                    <a:cubicBezTo>
                      <a:pt x="18633" y="9049"/>
                      <a:pt x="18249" y="12820"/>
                      <a:pt x="18249" y="12820"/>
                    </a:cubicBezTo>
                    <a:cubicBezTo>
                      <a:pt x="19551" y="11563"/>
                      <a:pt x="20362" y="9911"/>
                      <a:pt x="20362" y="8098"/>
                    </a:cubicBezTo>
                    <a:close/>
                    <a:moveTo>
                      <a:pt x="8281" y="4812"/>
                    </a:moveTo>
                    <a:cubicBezTo>
                      <a:pt x="8281" y="2963"/>
                      <a:pt x="10053" y="1454"/>
                      <a:pt x="12251" y="1454"/>
                    </a:cubicBezTo>
                    <a:cubicBezTo>
                      <a:pt x="14471" y="1454"/>
                      <a:pt x="16243" y="2927"/>
                      <a:pt x="16243" y="4794"/>
                    </a:cubicBezTo>
                    <a:cubicBezTo>
                      <a:pt x="16243" y="6643"/>
                      <a:pt x="14450" y="8152"/>
                      <a:pt x="12251" y="8152"/>
                    </a:cubicBezTo>
                    <a:cubicBezTo>
                      <a:pt x="10074" y="8152"/>
                      <a:pt x="8281" y="6661"/>
                      <a:pt x="8281" y="4812"/>
                    </a:cubicBezTo>
                    <a:close/>
                    <a:moveTo>
                      <a:pt x="12764" y="5602"/>
                    </a:moveTo>
                    <a:cubicBezTo>
                      <a:pt x="12764" y="5835"/>
                      <a:pt x="12550" y="5997"/>
                      <a:pt x="12102" y="5997"/>
                    </a:cubicBezTo>
                    <a:cubicBezTo>
                      <a:pt x="11675" y="5997"/>
                      <a:pt x="11291" y="5871"/>
                      <a:pt x="11035" y="5764"/>
                    </a:cubicBezTo>
                    <a:lnTo>
                      <a:pt x="10821" y="6428"/>
                    </a:lnTo>
                    <a:cubicBezTo>
                      <a:pt x="11056" y="6554"/>
                      <a:pt x="11547" y="6661"/>
                      <a:pt x="11995" y="6661"/>
                    </a:cubicBezTo>
                    <a:lnTo>
                      <a:pt x="11995" y="7164"/>
                    </a:lnTo>
                    <a:lnTo>
                      <a:pt x="12550" y="7164"/>
                    </a:lnTo>
                    <a:lnTo>
                      <a:pt x="12550" y="6661"/>
                    </a:lnTo>
                    <a:cubicBezTo>
                      <a:pt x="13340" y="6500"/>
                      <a:pt x="13724" y="6069"/>
                      <a:pt x="13724" y="5566"/>
                    </a:cubicBezTo>
                    <a:cubicBezTo>
                      <a:pt x="13724" y="5045"/>
                      <a:pt x="13361" y="4722"/>
                      <a:pt x="12614" y="4489"/>
                    </a:cubicBezTo>
                    <a:cubicBezTo>
                      <a:pt x="12081" y="4291"/>
                      <a:pt x="11825" y="4219"/>
                      <a:pt x="11825" y="3968"/>
                    </a:cubicBezTo>
                    <a:cubicBezTo>
                      <a:pt x="11825" y="3806"/>
                      <a:pt x="12059" y="3627"/>
                      <a:pt x="12443" y="3627"/>
                    </a:cubicBezTo>
                    <a:cubicBezTo>
                      <a:pt x="12849" y="3627"/>
                      <a:pt x="13126" y="3735"/>
                      <a:pt x="13319" y="3806"/>
                    </a:cubicBezTo>
                    <a:lnTo>
                      <a:pt x="13553" y="3124"/>
                    </a:lnTo>
                    <a:cubicBezTo>
                      <a:pt x="13297" y="3016"/>
                      <a:pt x="12977" y="2945"/>
                      <a:pt x="12508" y="2945"/>
                    </a:cubicBezTo>
                    <a:lnTo>
                      <a:pt x="12508" y="2424"/>
                    </a:lnTo>
                    <a:lnTo>
                      <a:pt x="11974" y="2424"/>
                    </a:lnTo>
                    <a:lnTo>
                      <a:pt x="11974" y="2981"/>
                    </a:lnTo>
                    <a:cubicBezTo>
                      <a:pt x="11227" y="3106"/>
                      <a:pt x="10843" y="3501"/>
                      <a:pt x="10843" y="4022"/>
                    </a:cubicBezTo>
                    <a:cubicBezTo>
                      <a:pt x="10843" y="4579"/>
                      <a:pt x="11312" y="4884"/>
                      <a:pt x="12038" y="5099"/>
                    </a:cubicBezTo>
                    <a:cubicBezTo>
                      <a:pt x="12572" y="5243"/>
                      <a:pt x="12764" y="5351"/>
                      <a:pt x="12764" y="56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2" name="Shape 2961">
                <a:extLst>
                  <a:ext uri="{FF2B5EF4-FFF2-40B4-BE49-F238E27FC236}">
                    <a16:creationId xmlns:a16="http://schemas.microsoft.com/office/drawing/2014/main" id="{F2D964C0-01D6-4C85-823E-7F6762E476E6}"/>
                  </a:ext>
                </a:extLst>
              </p:cNvPr>
              <p:cNvSpPr/>
              <p:nvPr/>
            </p:nvSpPr>
            <p:spPr>
              <a:xfrm>
                <a:off x="12789312" y="1751372"/>
                <a:ext cx="874429" cy="423069"/>
              </a:xfrm>
              <a:custGeom>
                <a:avLst/>
                <a:gdLst/>
                <a:ahLst/>
                <a:cxnLst>
                  <a:cxn ang="0">
                    <a:pos x="wd2" y="hd2"/>
                  </a:cxn>
                  <a:cxn ang="5400000">
                    <a:pos x="wd2" y="hd2"/>
                  </a:cxn>
                  <a:cxn ang="10800000">
                    <a:pos x="wd2" y="hd2"/>
                  </a:cxn>
                  <a:cxn ang="16200000">
                    <a:pos x="wd2" y="hd2"/>
                  </a:cxn>
                </a:cxnLst>
                <a:rect l="0" t="0" r="r" b="b"/>
                <a:pathLst>
                  <a:path w="21600" h="21600" extrusionOk="0">
                    <a:moveTo>
                      <a:pt x="10824" y="3390"/>
                    </a:moveTo>
                    <a:cubicBezTo>
                      <a:pt x="8836" y="3390"/>
                      <a:pt x="7220" y="6680"/>
                      <a:pt x="7220" y="10837"/>
                    </a:cubicBezTo>
                    <a:cubicBezTo>
                      <a:pt x="7220" y="14944"/>
                      <a:pt x="8848" y="18260"/>
                      <a:pt x="10824" y="18260"/>
                    </a:cubicBezTo>
                    <a:cubicBezTo>
                      <a:pt x="12812" y="18260"/>
                      <a:pt x="14416" y="14969"/>
                      <a:pt x="14416" y="10837"/>
                    </a:cubicBezTo>
                    <a:cubicBezTo>
                      <a:pt x="14416" y="6680"/>
                      <a:pt x="12788" y="3390"/>
                      <a:pt x="10824" y="3390"/>
                    </a:cubicBezTo>
                    <a:close/>
                    <a:moveTo>
                      <a:pt x="11195" y="15192"/>
                    </a:moveTo>
                    <a:lnTo>
                      <a:pt x="11195" y="16454"/>
                    </a:lnTo>
                    <a:lnTo>
                      <a:pt x="10489" y="16454"/>
                    </a:lnTo>
                    <a:lnTo>
                      <a:pt x="10489" y="15266"/>
                    </a:lnTo>
                    <a:cubicBezTo>
                      <a:pt x="10141" y="15266"/>
                      <a:pt x="9555" y="14969"/>
                      <a:pt x="9327" y="14746"/>
                    </a:cubicBezTo>
                    <a:lnTo>
                      <a:pt x="9519" y="13089"/>
                    </a:lnTo>
                    <a:cubicBezTo>
                      <a:pt x="9782" y="13386"/>
                      <a:pt x="10201" y="13682"/>
                      <a:pt x="10620" y="13682"/>
                    </a:cubicBezTo>
                    <a:cubicBezTo>
                      <a:pt x="11051" y="13682"/>
                      <a:pt x="11327" y="13287"/>
                      <a:pt x="11327" y="12693"/>
                    </a:cubicBezTo>
                    <a:cubicBezTo>
                      <a:pt x="11327" y="12148"/>
                      <a:pt x="11123" y="11852"/>
                      <a:pt x="10608" y="11456"/>
                    </a:cubicBezTo>
                    <a:cubicBezTo>
                      <a:pt x="9866" y="10936"/>
                      <a:pt x="9363" y="10144"/>
                      <a:pt x="9363" y="8833"/>
                    </a:cubicBezTo>
                    <a:cubicBezTo>
                      <a:pt x="9363" y="7546"/>
                      <a:pt x="9758" y="6606"/>
                      <a:pt x="10465" y="6235"/>
                    </a:cubicBezTo>
                    <a:lnTo>
                      <a:pt x="10465" y="5023"/>
                    </a:lnTo>
                    <a:lnTo>
                      <a:pt x="11159" y="5023"/>
                    </a:lnTo>
                    <a:lnTo>
                      <a:pt x="11159" y="6210"/>
                    </a:lnTo>
                    <a:cubicBezTo>
                      <a:pt x="11506" y="6210"/>
                      <a:pt x="11914" y="6482"/>
                      <a:pt x="12153" y="6680"/>
                    </a:cubicBezTo>
                    <a:lnTo>
                      <a:pt x="11914" y="8338"/>
                    </a:lnTo>
                    <a:cubicBezTo>
                      <a:pt x="11746" y="8140"/>
                      <a:pt x="11423" y="7942"/>
                      <a:pt x="11004" y="7942"/>
                    </a:cubicBezTo>
                    <a:cubicBezTo>
                      <a:pt x="10608" y="7942"/>
                      <a:pt x="10357" y="8338"/>
                      <a:pt x="10357" y="8808"/>
                    </a:cubicBezTo>
                    <a:cubicBezTo>
                      <a:pt x="10357" y="9377"/>
                      <a:pt x="10608" y="9575"/>
                      <a:pt x="11159" y="10045"/>
                    </a:cubicBezTo>
                    <a:cubicBezTo>
                      <a:pt x="11914" y="10639"/>
                      <a:pt x="12321" y="11406"/>
                      <a:pt x="12321" y="12668"/>
                    </a:cubicBezTo>
                    <a:cubicBezTo>
                      <a:pt x="12321" y="13905"/>
                      <a:pt x="11842" y="14944"/>
                      <a:pt x="11195" y="15192"/>
                    </a:cubicBezTo>
                    <a:close/>
                    <a:moveTo>
                      <a:pt x="0" y="21600"/>
                    </a:moveTo>
                    <a:lnTo>
                      <a:pt x="21600" y="21600"/>
                    </a:lnTo>
                    <a:lnTo>
                      <a:pt x="21600" y="0"/>
                    </a:lnTo>
                    <a:lnTo>
                      <a:pt x="0" y="0"/>
                    </a:lnTo>
                    <a:lnTo>
                      <a:pt x="0" y="21600"/>
                    </a:lnTo>
                    <a:close/>
                    <a:moveTo>
                      <a:pt x="20570" y="6631"/>
                    </a:moveTo>
                    <a:lnTo>
                      <a:pt x="20570" y="14895"/>
                    </a:lnTo>
                    <a:cubicBezTo>
                      <a:pt x="19517" y="15439"/>
                      <a:pt x="18726" y="17245"/>
                      <a:pt x="18439" y="19052"/>
                    </a:cubicBezTo>
                    <a:lnTo>
                      <a:pt x="3149" y="19052"/>
                    </a:lnTo>
                    <a:cubicBezTo>
                      <a:pt x="2886" y="17221"/>
                      <a:pt x="2083" y="15464"/>
                      <a:pt x="1030" y="14895"/>
                    </a:cubicBezTo>
                    <a:lnTo>
                      <a:pt x="1030" y="6631"/>
                    </a:lnTo>
                    <a:cubicBezTo>
                      <a:pt x="2083" y="6087"/>
                      <a:pt x="2862" y="4305"/>
                      <a:pt x="3149" y="2177"/>
                    </a:cubicBezTo>
                    <a:lnTo>
                      <a:pt x="18427" y="2177"/>
                    </a:lnTo>
                    <a:cubicBezTo>
                      <a:pt x="18678" y="4305"/>
                      <a:pt x="19517" y="6087"/>
                      <a:pt x="20570" y="6631"/>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3" name="Shape 2963">
                <a:extLst>
                  <a:ext uri="{FF2B5EF4-FFF2-40B4-BE49-F238E27FC236}">
                    <a16:creationId xmlns:a16="http://schemas.microsoft.com/office/drawing/2014/main" id="{7254B1A6-73AA-4432-9E20-42D770F01503}"/>
                  </a:ext>
                </a:extLst>
              </p:cNvPr>
              <p:cNvSpPr/>
              <p:nvPr/>
            </p:nvSpPr>
            <p:spPr>
              <a:xfrm>
                <a:off x="3879743" y="2971800"/>
                <a:ext cx="463713" cy="583504"/>
              </a:xfrm>
              <a:custGeom>
                <a:avLst/>
                <a:gdLst/>
                <a:ahLst/>
                <a:cxnLst>
                  <a:cxn ang="0">
                    <a:pos x="wd2" y="hd2"/>
                  </a:cxn>
                  <a:cxn ang="5400000">
                    <a:pos x="wd2" y="hd2"/>
                  </a:cxn>
                  <a:cxn ang="10800000">
                    <a:pos x="wd2" y="hd2"/>
                  </a:cxn>
                  <a:cxn ang="16200000">
                    <a:pos x="wd2" y="hd2"/>
                  </a:cxn>
                </a:cxnLst>
                <a:rect l="0" t="0" r="r" b="b"/>
                <a:pathLst>
                  <a:path w="21600" h="21600" extrusionOk="0">
                    <a:moveTo>
                      <a:pt x="14881" y="14735"/>
                    </a:moveTo>
                    <a:cubicBezTo>
                      <a:pt x="13821" y="14394"/>
                      <a:pt x="13370" y="14214"/>
                      <a:pt x="13370" y="13819"/>
                    </a:cubicBezTo>
                    <a:cubicBezTo>
                      <a:pt x="13370" y="13478"/>
                      <a:pt x="13709" y="13190"/>
                      <a:pt x="14543" y="13190"/>
                    </a:cubicBezTo>
                    <a:cubicBezTo>
                      <a:pt x="15309" y="13190"/>
                      <a:pt x="15918" y="13370"/>
                      <a:pt x="16211" y="13478"/>
                    </a:cubicBezTo>
                    <a:lnTo>
                      <a:pt x="16617" y="12309"/>
                    </a:lnTo>
                    <a:cubicBezTo>
                      <a:pt x="16234" y="12184"/>
                      <a:pt x="15783" y="12076"/>
                      <a:pt x="15152" y="12040"/>
                    </a:cubicBezTo>
                    <a:lnTo>
                      <a:pt x="15152" y="11088"/>
                    </a:lnTo>
                    <a:lnTo>
                      <a:pt x="13077" y="11088"/>
                    </a:lnTo>
                    <a:lnTo>
                      <a:pt x="13077" y="12184"/>
                    </a:lnTo>
                    <a:cubicBezTo>
                      <a:pt x="12018" y="12471"/>
                      <a:pt x="11409" y="13136"/>
                      <a:pt x="11409" y="13963"/>
                    </a:cubicBezTo>
                    <a:cubicBezTo>
                      <a:pt x="11409" y="14879"/>
                      <a:pt x="12288" y="15490"/>
                      <a:pt x="13663" y="15886"/>
                    </a:cubicBezTo>
                    <a:cubicBezTo>
                      <a:pt x="14633" y="16155"/>
                      <a:pt x="15016" y="16389"/>
                      <a:pt x="15016" y="16784"/>
                    </a:cubicBezTo>
                    <a:cubicBezTo>
                      <a:pt x="15016" y="17215"/>
                      <a:pt x="14565" y="17485"/>
                      <a:pt x="13754" y="17485"/>
                    </a:cubicBezTo>
                    <a:cubicBezTo>
                      <a:pt x="12965" y="17485"/>
                      <a:pt x="12198" y="17269"/>
                      <a:pt x="11702" y="17090"/>
                    </a:cubicBezTo>
                    <a:lnTo>
                      <a:pt x="11364" y="18294"/>
                    </a:lnTo>
                    <a:cubicBezTo>
                      <a:pt x="11702" y="18473"/>
                      <a:pt x="12401" y="18599"/>
                      <a:pt x="13100" y="18671"/>
                    </a:cubicBezTo>
                    <a:lnTo>
                      <a:pt x="13100" y="19587"/>
                    </a:lnTo>
                    <a:lnTo>
                      <a:pt x="15174" y="19587"/>
                    </a:lnTo>
                    <a:lnTo>
                      <a:pt x="15174" y="18509"/>
                    </a:lnTo>
                    <a:cubicBezTo>
                      <a:pt x="16347" y="18168"/>
                      <a:pt x="16910" y="17503"/>
                      <a:pt x="16910" y="16676"/>
                    </a:cubicBezTo>
                    <a:cubicBezTo>
                      <a:pt x="16978" y="15706"/>
                      <a:pt x="16301" y="15149"/>
                      <a:pt x="14881" y="14735"/>
                    </a:cubicBezTo>
                    <a:close/>
                    <a:moveTo>
                      <a:pt x="18646" y="5984"/>
                    </a:moveTo>
                    <a:lnTo>
                      <a:pt x="18646" y="7188"/>
                    </a:lnTo>
                    <a:lnTo>
                      <a:pt x="9605" y="7188"/>
                    </a:lnTo>
                    <a:lnTo>
                      <a:pt x="9605" y="5984"/>
                    </a:lnTo>
                    <a:lnTo>
                      <a:pt x="18646" y="5984"/>
                    </a:lnTo>
                    <a:close/>
                    <a:moveTo>
                      <a:pt x="18646" y="3576"/>
                    </a:moveTo>
                    <a:lnTo>
                      <a:pt x="18646" y="4798"/>
                    </a:lnTo>
                    <a:lnTo>
                      <a:pt x="9605" y="4798"/>
                    </a:lnTo>
                    <a:lnTo>
                      <a:pt x="9605" y="3576"/>
                    </a:lnTo>
                    <a:lnTo>
                      <a:pt x="18646" y="3576"/>
                    </a:lnTo>
                    <a:close/>
                    <a:moveTo>
                      <a:pt x="21600" y="3235"/>
                    </a:moveTo>
                    <a:cubicBezTo>
                      <a:pt x="21555" y="1509"/>
                      <a:pt x="19841" y="144"/>
                      <a:pt x="17767" y="36"/>
                    </a:cubicBezTo>
                    <a:cubicBezTo>
                      <a:pt x="17699" y="36"/>
                      <a:pt x="17587" y="18"/>
                      <a:pt x="17519" y="18"/>
                    </a:cubicBezTo>
                    <a:cubicBezTo>
                      <a:pt x="17519" y="18"/>
                      <a:pt x="4149" y="0"/>
                      <a:pt x="4104" y="0"/>
                    </a:cubicBezTo>
                    <a:cubicBezTo>
                      <a:pt x="3224" y="0"/>
                      <a:pt x="2435" y="180"/>
                      <a:pt x="1781" y="557"/>
                    </a:cubicBezTo>
                    <a:cubicBezTo>
                      <a:pt x="1240" y="863"/>
                      <a:pt x="767" y="1276"/>
                      <a:pt x="451" y="1761"/>
                    </a:cubicBezTo>
                    <a:cubicBezTo>
                      <a:pt x="158" y="2192"/>
                      <a:pt x="0" y="2713"/>
                      <a:pt x="0" y="3253"/>
                    </a:cubicBezTo>
                    <a:lnTo>
                      <a:pt x="0" y="3342"/>
                    </a:lnTo>
                    <a:cubicBezTo>
                      <a:pt x="0" y="5139"/>
                      <a:pt x="1804" y="6613"/>
                      <a:pt x="4104" y="6613"/>
                    </a:cubicBezTo>
                    <a:cubicBezTo>
                      <a:pt x="5073" y="6613"/>
                      <a:pt x="5975" y="6325"/>
                      <a:pt x="6674" y="5858"/>
                    </a:cubicBezTo>
                    <a:lnTo>
                      <a:pt x="6674" y="21600"/>
                    </a:lnTo>
                    <a:lnTo>
                      <a:pt x="21600" y="21600"/>
                    </a:lnTo>
                    <a:lnTo>
                      <a:pt x="21600" y="3235"/>
                    </a:lnTo>
                    <a:close/>
                    <a:moveTo>
                      <a:pt x="20112" y="3576"/>
                    </a:moveTo>
                    <a:lnTo>
                      <a:pt x="20112" y="20378"/>
                    </a:lnTo>
                    <a:lnTo>
                      <a:pt x="8162" y="20378"/>
                    </a:lnTo>
                    <a:cubicBezTo>
                      <a:pt x="8162" y="20378"/>
                      <a:pt x="8185" y="3342"/>
                      <a:pt x="8185" y="3253"/>
                    </a:cubicBezTo>
                    <a:cubicBezTo>
                      <a:pt x="8185" y="2498"/>
                      <a:pt x="7824" y="1761"/>
                      <a:pt x="7238" y="1204"/>
                    </a:cubicBezTo>
                    <a:lnTo>
                      <a:pt x="17564" y="1204"/>
                    </a:lnTo>
                    <a:cubicBezTo>
                      <a:pt x="19007" y="1420"/>
                      <a:pt x="20089" y="2408"/>
                      <a:pt x="20112" y="3576"/>
                    </a:cubicBezTo>
                    <a:close/>
                    <a:moveTo>
                      <a:pt x="18646" y="8374"/>
                    </a:moveTo>
                    <a:lnTo>
                      <a:pt x="18646" y="9596"/>
                    </a:lnTo>
                    <a:lnTo>
                      <a:pt x="9605" y="9596"/>
                    </a:lnTo>
                    <a:lnTo>
                      <a:pt x="9605" y="8374"/>
                    </a:lnTo>
                    <a:lnTo>
                      <a:pt x="18646" y="837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4" name="Shape 2965">
                <a:extLst>
                  <a:ext uri="{FF2B5EF4-FFF2-40B4-BE49-F238E27FC236}">
                    <a16:creationId xmlns:a16="http://schemas.microsoft.com/office/drawing/2014/main" id="{E21C22DF-8867-49A5-8958-926696819D5E}"/>
                  </a:ext>
                </a:extLst>
              </p:cNvPr>
              <p:cNvSpPr/>
              <p:nvPr/>
            </p:nvSpPr>
            <p:spPr>
              <a:xfrm>
                <a:off x="5581767" y="2973366"/>
                <a:ext cx="704545" cy="579800"/>
              </a:xfrm>
              <a:custGeom>
                <a:avLst/>
                <a:gdLst/>
                <a:ahLst/>
                <a:cxnLst>
                  <a:cxn ang="0">
                    <a:pos x="wd2" y="hd2"/>
                  </a:cxn>
                  <a:cxn ang="5400000">
                    <a:pos x="wd2" y="hd2"/>
                  </a:cxn>
                  <a:cxn ang="10800000">
                    <a:pos x="wd2" y="hd2"/>
                  </a:cxn>
                  <a:cxn ang="16200000">
                    <a:pos x="wd2" y="hd2"/>
                  </a:cxn>
                </a:cxnLst>
                <a:rect l="0" t="0" r="r" b="b"/>
                <a:pathLst>
                  <a:path w="21508" h="21542" extrusionOk="0">
                    <a:moveTo>
                      <a:pt x="21409" y="5972"/>
                    </a:moveTo>
                    <a:lnTo>
                      <a:pt x="19763" y="8186"/>
                    </a:lnTo>
                    <a:lnTo>
                      <a:pt x="18666" y="10220"/>
                    </a:lnTo>
                    <a:cubicBezTo>
                      <a:pt x="18473" y="10526"/>
                      <a:pt x="18266" y="10760"/>
                      <a:pt x="18029" y="10994"/>
                    </a:cubicBezTo>
                    <a:cubicBezTo>
                      <a:pt x="17732" y="11282"/>
                      <a:pt x="17421" y="11498"/>
                      <a:pt x="17080" y="11678"/>
                    </a:cubicBezTo>
                    <a:cubicBezTo>
                      <a:pt x="16887" y="11768"/>
                      <a:pt x="16680" y="11840"/>
                      <a:pt x="16472" y="11894"/>
                    </a:cubicBezTo>
                    <a:cubicBezTo>
                      <a:pt x="16472" y="11894"/>
                      <a:pt x="16472" y="11894"/>
                      <a:pt x="16457" y="11894"/>
                    </a:cubicBezTo>
                    <a:cubicBezTo>
                      <a:pt x="16264" y="11930"/>
                      <a:pt x="16087" y="11984"/>
                      <a:pt x="15879" y="11984"/>
                    </a:cubicBezTo>
                    <a:cubicBezTo>
                      <a:pt x="16087" y="11984"/>
                      <a:pt x="16279" y="11930"/>
                      <a:pt x="16472" y="11894"/>
                    </a:cubicBezTo>
                    <a:cubicBezTo>
                      <a:pt x="16472" y="11894"/>
                      <a:pt x="16472" y="11894"/>
                      <a:pt x="16487" y="11894"/>
                    </a:cubicBezTo>
                    <a:lnTo>
                      <a:pt x="17273" y="12848"/>
                    </a:lnTo>
                    <a:cubicBezTo>
                      <a:pt x="17273" y="12848"/>
                      <a:pt x="17273" y="12866"/>
                      <a:pt x="17287" y="12866"/>
                    </a:cubicBezTo>
                    <a:cubicBezTo>
                      <a:pt x="17539" y="13172"/>
                      <a:pt x="17717" y="13586"/>
                      <a:pt x="17717" y="14054"/>
                    </a:cubicBezTo>
                    <a:cubicBezTo>
                      <a:pt x="17717" y="14972"/>
                      <a:pt x="17110" y="15692"/>
                      <a:pt x="16368" y="15692"/>
                    </a:cubicBezTo>
                    <a:cubicBezTo>
                      <a:pt x="16294" y="15692"/>
                      <a:pt x="16220" y="15692"/>
                      <a:pt x="16131" y="15674"/>
                    </a:cubicBezTo>
                    <a:cubicBezTo>
                      <a:pt x="16146" y="15782"/>
                      <a:pt x="16146" y="15872"/>
                      <a:pt x="16146" y="15980"/>
                    </a:cubicBezTo>
                    <a:cubicBezTo>
                      <a:pt x="16146" y="16898"/>
                      <a:pt x="15538" y="17618"/>
                      <a:pt x="14797" y="17618"/>
                    </a:cubicBezTo>
                    <a:cubicBezTo>
                      <a:pt x="14708" y="17618"/>
                      <a:pt x="14619" y="17618"/>
                      <a:pt x="14545" y="17600"/>
                    </a:cubicBezTo>
                    <a:cubicBezTo>
                      <a:pt x="14545" y="17690"/>
                      <a:pt x="14560" y="17780"/>
                      <a:pt x="14560" y="17888"/>
                    </a:cubicBezTo>
                    <a:cubicBezTo>
                      <a:pt x="14560" y="18788"/>
                      <a:pt x="13952" y="19526"/>
                      <a:pt x="13211" y="19526"/>
                    </a:cubicBezTo>
                    <a:cubicBezTo>
                      <a:pt x="13136" y="19526"/>
                      <a:pt x="13062" y="19526"/>
                      <a:pt x="12973" y="19508"/>
                    </a:cubicBezTo>
                    <a:cubicBezTo>
                      <a:pt x="12988" y="19616"/>
                      <a:pt x="12988" y="19706"/>
                      <a:pt x="12988" y="19814"/>
                    </a:cubicBezTo>
                    <a:cubicBezTo>
                      <a:pt x="12988" y="20714"/>
                      <a:pt x="12395" y="21452"/>
                      <a:pt x="11639" y="21452"/>
                    </a:cubicBezTo>
                    <a:cubicBezTo>
                      <a:pt x="11254" y="21452"/>
                      <a:pt x="10898" y="21236"/>
                      <a:pt x="10646" y="20912"/>
                    </a:cubicBezTo>
                    <a:cubicBezTo>
                      <a:pt x="10616" y="20894"/>
                      <a:pt x="10601" y="20876"/>
                      <a:pt x="10587" y="20858"/>
                    </a:cubicBezTo>
                    <a:lnTo>
                      <a:pt x="9430" y="19436"/>
                    </a:lnTo>
                    <a:lnTo>
                      <a:pt x="8215" y="20912"/>
                    </a:lnTo>
                    <a:cubicBezTo>
                      <a:pt x="7977" y="21308"/>
                      <a:pt x="7607" y="21542"/>
                      <a:pt x="7177" y="21542"/>
                    </a:cubicBezTo>
                    <a:cubicBezTo>
                      <a:pt x="6450" y="21542"/>
                      <a:pt x="5887" y="20822"/>
                      <a:pt x="5887" y="19958"/>
                    </a:cubicBezTo>
                    <a:cubicBezTo>
                      <a:pt x="5887" y="19832"/>
                      <a:pt x="5887" y="19706"/>
                      <a:pt x="5917" y="19580"/>
                    </a:cubicBezTo>
                    <a:cubicBezTo>
                      <a:pt x="5813" y="19598"/>
                      <a:pt x="5709" y="19616"/>
                      <a:pt x="5590" y="19616"/>
                    </a:cubicBezTo>
                    <a:cubicBezTo>
                      <a:pt x="4864" y="19616"/>
                      <a:pt x="4301" y="18896"/>
                      <a:pt x="4301" y="18032"/>
                    </a:cubicBezTo>
                    <a:cubicBezTo>
                      <a:pt x="4301" y="17906"/>
                      <a:pt x="4301" y="17798"/>
                      <a:pt x="4330" y="17690"/>
                    </a:cubicBezTo>
                    <a:cubicBezTo>
                      <a:pt x="4227" y="17708"/>
                      <a:pt x="4123" y="17726"/>
                      <a:pt x="4004" y="17726"/>
                    </a:cubicBezTo>
                    <a:cubicBezTo>
                      <a:pt x="3278" y="17726"/>
                      <a:pt x="2714" y="17024"/>
                      <a:pt x="2714" y="16160"/>
                    </a:cubicBezTo>
                    <a:cubicBezTo>
                      <a:pt x="2714" y="16016"/>
                      <a:pt x="2714" y="15890"/>
                      <a:pt x="2744" y="15782"/>
                    </a:cubicBezTo>
                    <a:cubicBezTo>
                      <a:pt x="2655" y="15800"/>
                      <a:pt x="2566" y="15800"/>
                      <a:pt x="2477" y="15800"/>
                    </a:cubicBezTo>
                    <a:cubicBezTo>
                      <a:pt x="1751" y="15800"/>
                      <a:pt x="1173" y="15098"/>
                      <a:pt x="1173" y="14234"/>
                    </a:cubicBezTo>
                    <a:cubicBezTo>
                      <a:pt x="1173" y="13910"/>
                      <a:pt x="1262" y="13586"/>
                      <a:pt x="1410" y="13316"/>
                    </a:cubicBezTo>
                    <a:cubicBezTo>
                      <a:pt x="1410" y="13298"/>
                      <a:pt x="1410" y="13280"/>
                      <a:pt x="1425" y="13280"/>
                    </a:cubicBezTo>
                    <a:cubicBezTo>
                      <a:pt x="1439" y="13262"/>
                      <a:pt x="1484" y="13208"/>
                      <a:pt x="1514" y="13172"/>
                    </a:cubicBezTo>
                    <a:cubicBezTo>
                      <a:pt x="1543" y="13118"/>
                      <a:pt x="1573" y="13064"/>
                      <a:pt x="1617" y="13028"/>
                    </a:cubicBezTo>
                    <a:cubicBezTo>
                      <a:pt x="1958" y="12578"/>
                      <a:pt x="2522" y="11930"/>
                      <a:pt x="2907" y="11480"/>
                    </a:cubicBezTo>
                    <a:lnTo>
                      <a:pt x="135" y="8150"/>
                    </a:lnTo>
                    <a:cubicBezTo>
                      <a:pt x="1" y="7970"/>
                      <a:pt x="-43" y="7736"/>
                      <a:pt x="46" y="7610"/>
                    </a:cubicBezTo>
                    <a:cubicBezTo>
                      <a:pt x="165" y="7502"/>
                      <a:pt x="342" y="7538"/>
                      <a:pt x="491" y="7718"/>
                    </a:cubicBezTo>
                    <a:lnTo>
                      <a:pt x="3263" y="11048"/>
                    </a:lnTo>
                    <a:cubicBezTo>
                      <a:pt x="3485" y="10742"/>
                      <a:pt x="3826" y="10544"/>
                      <a:pt x="4212" y="10544"/>
                    </a:cubicBezTo>
                    <a:cubicBezTo>
                      <a:pt x="4938" y="10544"/>
                      <a:pt x="5502" y="11264"/>
                      <a:pt x="5502" y="12128"/>
                    </a:cubicBezTo>
                    <a:cubicBezTo>
                      <a:pt x="5502" y="12254"/>
                      <a:pt x="5502" y="12380"/>
                      <a:pt x="5472" y="12488"/>
                    </a:cubicBezTo>
                    <a:cubicBezTo>
                      <a:pt x="5561" y="12470"/>
                      <a:pt x="5650" y="12470"/>
                      <a:pt x="5739" y="12470"/>
                    </a:cubicBezTo>
                    <a:cubicBezTo>
                      <a:pt x="6465" y="12470"/>
                      <a:pt x="7043" y="13190"/>
                      <a:pt x="7043" y="14054"/>
                    </a:cubicBezTo>
                    <a:cubicBezTo>
                      <a:pt x="7043" y="14180"/>
                      <a:pt x="7043" y="14288"/>
                      <a:pt x="6999" y="14396"/>
                    </a:cubicBezTo>
                    <a:cubicBezTo>
                      <a:pt x="7117" y="14378"/>
                      <a:pt x="7221" y="14360"/>
                      <a:pt x="7325" y="14360"/>
                    </a:cubicBezTo>
                    <a:cubicBezTo>
                      <a:pt x="8051" y="14360"/>
                      <a:pt x="8630" y="15080"/>
                      <a:pt x="8630" y="15944"/>
                    </a:cubicBezTo>
                    <a:cubicBezTo>
                      <a:pt x="8630" y="16070"/>
                      <a:pt x="8630" y="16196"/>
                      <a:pt x="8585" y="16322"/>
                    </a:cubicBezTo>
                    <a:cubicBezTo>
                      <a:pt x="8704" y="16304"/>
                      <a:pt x="8808" y="16286"/>
                      <a:pt x="8911" y="16286"/>
                    </a:cubicBezTo>
                    <a:cubicBezTo>
                      <a:pt x="9638" y="16286"/>
                      <a:pt x="10216" y="17006"/>
                      <a:pt x="10216" y="17870"/>
                    </a:cubicBezTo>
                    <a:cubicBezTo>
                      <a:pt x="10216" y="18230"/>
                      <a:pt x="10112" y="18608"/>
                      <a:pt x="9934" y="18860"/>
                    </a:cubicBezTo>
                    <a:cubicBezTo>
                      <a:pt x="9934" y="18860"/>
                      <a:pt x="9934" y="18878"/>
                      <a:pt x="9905" y="18878"/>
                    </a:cubicBezTo>
                    <a:lnTo>
                      <a:pt x="9816" y="18986"/>
                    </a:lnTo>
                    <a:lnTo>
                      <a:pt x="11002" y="20426"/>
                    </a:lnTo>
                    <a:cubicBezTo>
                      <a:pt x="11165" y="20678"/>
                      <a:pt x="11402" y="20822"/>
                      <a:pt x="11698" y="20822"/>
                    </a:cubicBezTo>
                    <a:cubicBezTo>
                      <a:pt x="12173" y="20822"/>
                      <a:pt x="12543" y="20354"/>
                      <a:pt x="12543" y="19796"/>
                    </a:cubicBezTo>
                    <a:cubicBezTo>
                      <a:pt x="12543" y="19508"/>
                      <a:pt x="12454" y="19256"/>
                      <a:pt x="12306" y="19076"/>
                    </a:cubicBezTo>
                    <a:cubicBezTo>
                      <a:pt x="12247" y="19040"/>
                      <a:pt x="12217" y="18968"/>
                      <a:pt x="12173" y="18896"/>
                    </a:cubicBezTo>
                    <a:lnTo>
                      <a:pt x="11565" y="18176"/>
                    </a:lnTo>
                    <a:lnTo>
                      <a:pt x="10142" y="16430"/>
                    </a:lnTo>
                    <a:cubicBezTo>
                      <a:pt x="10053" y="16322"/>
                      <a:pt x="10053" y="16124"/>
                      <a:pt x="10142" y="16016"/>
                    </a:cubicBezTo>
                    <a:cubicBezTo>
                      <a:pt x="10231" y="15908"/>
                      <a:pt x="10394" y="15908"/>
                      <a:pt x="10483" y="16016"/>
                    </a:cubicBezTo>
                    <a:lnTo>
                      <a:pt x="11876" y="17708"/>
                    </a:lnTo>
                    <a:lnTo>
                      <a:pt x="12425" y="18392"/>
                    </a:lnTo>
                    <a:lnTo>
                      <a:pt x="12529" y="18518"/>
                    </a:lnTo>
                    <a:cubicBezTo>
                      <a:pt x="12692" y="18770"/>
                      <a:pt x="12944" y="18932"/>
                      <a:pt x="13225" y="18932"/>
                    </a:cubicBezTo>
                    <a:cubicBezTo>
                      <a:pt x="13715" y="18932"/>
                      <a:pt x="14085" y="18446"/>
                      <a:pt x="14085" y="17888"/>
                    </a:cubicBezTo>
                    <a:cubicBezTo>
                      <a:pt x="14085" y="17600"/>
                      <a:pt x="13996" y="17348"/>
                      <a:pt x="13833" y="17168"/>
                    </a:cubicBezTo>
                    <a:cubicBezTo>
                      <a:pt x="13804" y="17132"/>
                      <a:pt x="13759" y="17078"/>
                      <a:pt x="13729" y="17042"/>
                    </a:cubicBezTo>
                    <a:lnTo>
                      <a:pt x="13077" y="16268"/>
                    </a:lnTo>
                    <a:lnTo>
                      <a:pt x="11713" y="14594"/>
                    </a:lnTo>
                    <a:cubicBezTo>
                      <a:pt x="11624" y="14486"/>
                      <a:pt x="11624" y="14288"/>
                      <a:pt x="11713" y="14180"/>
                    </a:cubicBezTo>
                    <a:cubicBezTo>
                      <a:pt x="11802" y="14072"/>
                      <a:pt x="11965" y="14072"/>
                      <a:pt x="12054" y="14180"/>
                    </a:cubicBezTo>
                    <a:lnTo>
                      <a:pt x="13418" y="15854"/>
                    </a:lnTo>
                    <a:lnTo>
                      <a:pt x="13996" y="16538"/>
                    </a:lnTo>
                    <a:lnTo>
                      <a:pt x="14085" y="16646"/>
                    </a:lnTo>
                    <a:cubicBezTo>
                      <a:pt x="14248" y="16916"/>
                      <a:pt x="14485" y="17060"/>
                      <a:pt x="14782" y="17060"/>
                    </a:cubicBezTo>
                    <a:cubicBezTo>
                      <a:pt x="15256" y="17060"/>
                      <a:pt x="15627" y="16592"/>
                      <a:pt x="15627" y="16016"/>
                    </a:cubicBezTo>
                    <a:cubicBezTo>
                      <a:pt x="15627" y="15746"/>
                      <a:pt x="15538" y="15476"/>
                      <a:pt x="15390" y="15314"/>
                    </a:cubicBezTo>
                    <a:cubicBezTo>
                      <a:pt x="15331" y="15260"/>
                      <a:pt x="15301" y="15206"/>
                      <a:pt x="15256" y="15134"/>
                    </a:cubicBezTo>
                    <a:lnTo>
                      <a:pt x="13314" y="12776"/>
                    </a:lnTo>
                    <a:cubicBezTo>
                      <a:pt x="13225" y="12668"/>
                      <a:pt x="13225" y="12470"/>
                      <a:pt x="13314" y="12362"/>
                    </a:cubicBezTo>
                    <a:cubicBezTo>
                      <a:pt x="13403" y="12254"/>
                      <a:pt x="13566" y="12254"/>
                      <a:pt x="13655" y="12362"/>
                    </a:cubicBezTo>
                    <a:lnTo>
                      <a:pt x="15597" y="14720"/>
                    </a:lnTo>
                    <a:lnTo>
                      <a:pt x="15627" y="14774"/>
                    </a:lnTo>
                    <a:cubicBezTo>
                      <a:pt x="15790" y="15026"/>
                      <a:pt x="16042" y="15188"/>
                      <a:pt x="16324" y="15188"/>
                    </a:cubicBezTo>
                    <a:cubicBezTo>
                      <a:pt x="16813" y="15188"/>
                      <a:pt x="17184" y="14702"/>
                      <a:pt x="17184" y="14144"/>
                    </a:cubicBezTo>
                    <a:cubicBezTo>
                      <a:pt x="17184" y="13874"/>
                      <a:pt x="17110" y="13640"/>
                      <a:pt x="16976" y="13478"/>
                    </a:cubicBezTo>
                    <a:lnTo>
                      <a:pt x="14901" y="10958"/>
                    </a:lnTo>
                    <a:cubicBezTo>
                      <a:pt x="14886" y="10940"/>
                      <a:pt x="14871" y="10886"/>
                      <a:pt x="14856" y="10868"/>
                    </a:cubicBezTo>
                    <a:lnTo>
                      <a:pt x="11787" y="7142"/>
                    </a:lnTo>
                    <a:lnTo>
                      <a:pt x="11298" y="6566"/>
                    </a:lnTo>
                    <a:cubicBezTo>
                      <a:pt x="11268" y="6512"/>
                      <a:pt x="11254" y="6476"/>
                      <a:pt x="11224" y="6440"/>
                    </a:cubicBezTo>
                    <a:cubicBezTo>
                      <a:pt x="11224" y="6404"/>
                      <a:pt x="11209" y="6386"/>
                      <a:pt x="11209" y="6368"/>
                    </a:cubicBezTo>
                    <a:cubicBezTo>
                      <a:pt x="10957" y="5738"/>
                      <a:pt x="10394" y="5324"/>
                      <a:pt x="9771" y="5324"/>
                    </a:cubicBezTo>
                    <a:cubicBezTo>
                      <a:pt x="9401" y="5324"/>
                      <a:pt x="9030" y="5504"/>
                      <a:pt x="8748" y="5756"/>
                    </a:cubicBezTo>
                    <a:lnTo>
                      <a:pt x="8748" y="5792"/>
                    </a:lnTo>
                    <a:lnTo>
                      <a:pt x="8215" y="8618"/>
                    </a:lnTo>
                    <a:cubicBezTo>
                      <a:pt x="8215" y="8690"/>
                      <a:pt x="8200" y="8744"/>
                      <a:pt x="8170" y="8816"/>
                    </a:cubicBezTo>
                    <a:cubicBezTo>
                      <a:pt x="8007" y="9392"/>
                      <a:pt x="7533" y="9824"/>
                      <a:pt x="6984" y="9824"/>
                    </a:cubicBezTo>
                    <a:cubicBezTo>
                      <a:pt x="6302" y="9824"/>
                      <a:pt x="5754" y="9158"/>
                      <a:pt x="5754" y="8330"/>
                    </a:cubicBezTo>
                    <a:cubicBezTo>
                      <a:pt x="5754" y="8258"/>
                      <a:pt x="5754" y="8150"/>
                      <a:pt x="5768" y="8060"/>
                    </a:cubicBezTo>
                    <a:cubicBezTo>
                      <a:pt x="5768" y="8042"/>
                      <a:pt x="5768" y="7988"/>
                      <a:pt x="5798" y="7952"/>
                    </a:cubicBezTo>
                    <a:cubicBezTo>
                      <a:pt x="6095" y="6386"/>
                      <a:pt x="6984" y="1670"/>
                      <a:pt x="6984" y="1670"/>
                    </a:cubicBezTo>
                    <a:cubicBezTo>
                      <a:pt x="6999" y="1580"/>
                      <a:pt x="7043" y="1472"/>
                      <a:pt x="7073" y="1418"/>
                    </a:cubicBezTo>
                    <a:cubicBezTo>
                      <a:pt x="7251" y="806"/>
                      <a:pt x="7740" y="374"/>
                      <a:pt x="8303" y="374"/>
                    </a:cubicBezTo>
                    <a:cubicBezTo>
                      <a:pt x="8481" y="374"/>
                      <a:pt x="8644" y="410"/>
                      <a:pt x="8808" y="500"/>
                    </a:cubicBezTo>
                    <a:lnTo>
                      <a:pt x="14574" y="2066"/>
                    </a:lnTo>
                    <a:lnTo>
                      <a:pt x="16012" y="158"/>
                    </a:lnTo>
                    <a:cubicBezTo>
                      <a:pt x="16176" y="-40"/>
                      <a:pt x="16413" y="-58"/>
                      <a:pt x="16576" y="140"/>
                    </a:cubicBezTo>
                    <a:lnTo>
                      <a:pt x="21335" y="5378"/>
                    </a:lnTo>
                    <a:cubicBezTo>
                      <a:pt x="21542" y="5468"/>
                      <a:pt x="21557" y="5756"/>
                      <a:pt x="21409" y="597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5" name="Shape 2967">
                <a:extLst>
                  <a:ext uri="{FF2B5EF4-FFF2-40B4-BE49-F238E27FC236}">
                    <a16:creationId xmlns:a16="http://schemas.microsoft.com/office/drawing/2014/main" id="{2D0077CC-D764-4F99-A9F0-3F092A2FECFA}"/>
                  </a:ext>
                </a:extLst>
              </p:cNvPr>
              <p:cNvSpPr/>
              <p:nvPr/>
            </p:nvSpPr>
            <p:spPr>
              <a:xfrm>
                <a:off x="7471379" y="2971800"/>
                <a:ext cx="574947"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6640"/>
                    </a:moveTo>
                    <a:lnTo>
                      <a:pt x="21600" y="21600"/>
                    </a:lnTo>
                    <a:lnTo>
                      <a:pt x="0" y="21600"/>
                    </a:lnTo>
                    <a:lnTo>
                      <a:pt x="0" y="16640"/>
                    </a:lnTo>
                    <a:lnTo>
                      <a:pt x="1332" y="16640"/>
                    </a:lnTo>
                    <a:lnTo>
                      <a:pt x="2664" y="5661"/>
                    </a:lnTo>
                    <a:lnTo>
                      <a:pt x="4488" y="5661"/>
                    </a:lnTo>
                    <a:lnTo>
                      <a:pt x="4488" y="2264"/>
                    </a:lnTo>
                    <a:lnTo>
                      <a:pt x="8994" y="2264"/>
                    </a:lnTo>
                    <a:lnTo>
                      <a:pt x="8994" y="5661"/>
                    </a:lnTo>
                    <a:lnTo>
                      <a:pt x="14832" y="5661"/>
                    </a:lnTo>
                    <a:lnTo>
                      <a:pt x="14832" y="4331"/>
                    </a:lnTo>
                    <a:lnTo>
                      <a:pt x="11183" y="4331"/>
                    </a:lnTo>
                    <a:lnTo>
                      <a:pt x="11183" y="0"/>
                    </a:lnTo>
                    <a:lnTo>
                      <a:pt x="19776" y="0"/>
                    </a:lnTo>
                    <a:lnTo>
                      <a:pt x="19776" y="4331"/>
                    </a:lnTo>
                    <a:lnTo>
                      <a:pt x="16182" y="4331"/>
                    </a:lnTo>
                    <a:lnTo>
                      <a:pt x="16182" y="5661"/>
                    </a:lnTo>
                    <a:lnTo>
                      <a:pt x="18882" y="5661"/>
                    </a:lnTo>
                    <a:lnTo>
                      <a:pt x="20214" y="16640"/>
                    </a:lnTo>
                    <a:lnTo>
                      <a:pt x="21600" y="16640"/>
                    </a:lnTo>
                    <a:close/>
                    <a:moveTo>
                      <a:pt x="16036" y="9506"/>
                    </a:moveTo>
                    <a:cubicBezTo>
                      <a:pt x="16036" y="9991"/>
                      <a:pt x="16455" y="10387"/>
                      <a:pt x="16930" y="10387"/>
                    </a:cubicBezTo>
                    <a:cubicBezTo>
                      <a:pt x="17404" y="10387"/>
                      <a:pt x="17824" y="9973"/>
                      <a:pt x="17824" y="9506"/>
                    </a:cubicBezTo>
                    <a:cubicBezTo>
                      <a:pt x="17824" y="9021"/>
                      <a:pt x="17404" y="8626"/>
                      <a:pt x="16930" y="8626"/>
                    </a:cubicBezTo>
                    <a:cubicBezTo>
                      <a:pt x="16455" y="8626"/>
                      <a:pt x="16036" y="9021"/>
                      <a:pt x="16036" y="9506"/>
                    </a:cubicBezTo>
                    <a:close/>
                    <a:moveTo>
                      <a:pt x="16930" y="12220"/>
                    </a:moveTo>
                    <a:cubicBezTo>
                      <a:pt x="16419" y="12220"/>
                      <a:pt x="16036" y="12633"/>
                      <a:pt x="16036" y="13118"/>
                    </a:cubicBezTo>
                    <a:cubicBezTo>
                      <a:pt x="16036" y="13585"/>
                      <a:pt x="16455" y="13999"/>
                      <a:pt x="16930" y="13999"/>
                    </a:cubicBezTo>
                    <a:cubicBezTo>
                      <a:pt x="17404" y="13999"/>
                      <a:pt x="17824" y="13585"/>
                      <a:pt x="17824" y="13118"/>
                    </a:cubicBezTo>
                    <a:cubicBezTo>
                      <a:pt x="17824" y="12615"/>
                      <a:pt x="17441" y="12220"/>
                      <a:pt x="16930" y="12220"/>
                    </a:cubicBezTo>
                    <a:close/>
                    <a:moveTo>
                      <a:pt x="19028" y="3468"/>
                    </a:moveTo>
                    <a:lnTo>
                      <a:pt x="19028" y="952"/>
                    </a:lnTo>
                    <a:lnTo>
                      <a:pt x="11913" y="952"/>
                    </a:lnTo>
                    <a:lnTo>
                      <a:pt x="11913" y="3468"/>
                    </a:lnTo>
                    <a:lnTo>
                      <a:pt x="19028" y="3468"/>
                    </a:lnTo>
                    <a:close/>
                    <a:moveTo>
                      <a:pt x="13117" y="9506"/>
                    </a:moveTo>
                    <a:cubicBezTo>
                      <a:pt x="13117" y="9991"/>
                      <a:pt x="13536" y="10387"/>
                      <a:pt x="14011" y="10387"/>
                    </a:cubicBezTo>
                    <a:cubicBezTo>
                      <a:pt x="14485" y="10387"/>
                      <a:pt x="14905" y="9973"/>
                      <a:pt x="14905" y="9506"/>
                    </a:cubicBezTo>
                    <a:cubicBezTo>
                      <a:pt x="14905" y="9021"/>
                      <a:pt x="14485" y="8626"/>
                      <a:pt x="14011" y="8626"/>
                    </a:cubicBezTo>
                    <a:cubicBezTo>
                      <a:pt x="13536" y="8626"/>
                      <a:pt x="13117" y="9021"/>
                      <a:pt x="13117" y="9506"/>
                    </a:cubicBezTo>
                    <a:close/>
                    <a:moveTo>
                      <a:pt x="13117" y="13118"/>
                    </a:moveTo>
                    <a:cubicBezTo>
                      <a:pt x="13117" y="13603"/>
                      <a:pt x="13536" y="13999"/>
                      <a:pt x="14011" y="13999"/>
                    </a:cubicBezTo>
                    <a:cubicBezTo>
                      <a:pt x="14485" y="13999"/>
                      <a:pt x="14905" y="13585"/>
                      <a:pt x="14905" y="13118"/>
                    </a:cubicBezTo>
                    <a:cubicBezTo>
                      <a:pt x="14905" y="12633"/>
                      <a:pt x="14485" y="12220"/>
                      <a:pt x="14011" y="12220"/>
                    </a:cubicBezTo>
                    <a:cubicBezTo>
                      <a:pt x="13536" y="12220"/>
                      <a:pt x="13117" y="12633"/>
                      <a:pt x="13117" y="13118"/>
                    </a:cubicBezTo>
                    <a:close/>
                    <a:moveTo>
                      <a:pt x="5053" y="9758"/>
                    </a:moveTo>
                    <a:lnTo>
                      <a:pt x="8501" y="9758"/>
                    </a:lnTo>
                    <a:lnTo>
                      <a:pt x="8501" y="2803"/>
                    </a:lnTo>
                    <a:lnTo>
                      <a:pt x="5053" y="2803"/>
                    </a:lnTo>
                    <a:lnTo>
                      <a:pt x="5053" y="9758"/>
                    </a:lnTo>
                    <a:close/>
                    <a:moveTo>
                      <a:pt x="3703" y="10710"/>
                    </a:moveTo>
                    <a:lnTo>
                      <a:pt x="9778" y="10710"/>
                    </a:lnTo>
                    <a:lnTo>
                      <a:pt x="9432" y="9003"/>
                    </a:lnTo>
                    <a:lnTo>
                      <a:pt x="9012" y="9003"/>
                    </a:lnTo>
                    <a:lnTo>
                      <a:pt x="9012" y="10279"/>
                    </a:lnTo>
                    <a:lnTo>
                      <a:pt x="4506" y="10279"/>
                    </a:lnTo>
                    <a:lnTo>
                      <a:pt x="4506" y="9003"/>
                    </a:lnTo>
                    <a:lnTo>
                      <a:pt x="4050" y="9003"/>
                    </a:lnTo>
                    <a:lnTo>
                      <a:pt x="3703" y="10710"/>
                    </a:lnTo>
                    <a:close/>
                    <a:moveTo>
                      <a:pt x="20250" y="20522"/>
                    </a:moveTo>
                    <a:lnTo>
                      <a:pt x="20250" y="18761"/>
                    </a:lnTo>
                    <a:lnTo>
                      <a:pt x="1350" y="18761"/>
                    </a:lnTo>
                    <a:lnTo>
                      <a:pt x="1350" y="20522"/>
                    </a:lnTo>
                    <a:lnTo>
                      <a:pt x="20250" y="20522"/>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6" name="Shape 2969">
                <a:extLst>
                  <a:ext uri="{FF2B5EF4-FFF2-40B4-BE49-F238E27FC236}">
                    <a16:creationId xmlns:a16="http://schemas.microsoft.com/office/drawing/2014/main" id="{2B0926B5-7F06-4757-B61C-64275274A045}"/>
                  </a:ext>
                </a:extLst>
              </p:cNvPr>
              <p:cNvSpPr/>
              <p:nvPr/>
            </p:nvSpPr>
            <p:spPr>
              <a:xfrm>
                <a:off x="9285380" y="2971800"/>
                <a:ext cx="589922" cy="583504"/>
              </a:xfrm>
              <a:custGeom>
                <a:avLst/>
                <a:gdLst/>
                <a:ahLst/>
                <a:cxnLst>
                  <a:cxn ang="0">
                    <a:pos x="wd2" y="hd2"/>
                  </a:cxn>
                  <a:cxn ang="5400000">
                    <a:pos x="wd2" y="hd2"/>
                  </a:cxn>
                  <a:cxn ang="10800000">
                    <a:pos x="wd2" y="hd2"/>
                  </a:cxn>
                  <a:cxn ang="16200000">
                    <a:pos x="wd2" y="hd2"/>
                  </a:cxn>
                </a:cxnLst>
                <a:rect l="0" t="0" r="r" b="b"/>
                <a:pathLst>
                  <a:path w="21600" h="21600" extrusionOk="0">
                    <a:moveTo>
                      <a:pt x="11350" y="4654"/>
                    </a:moveTo>
                    <a:lnTo>
                      <a:pt x="19951" y="4654"/>
                    </a:lnTo>
                    <a:lnTo>
                      <a:pt x="19951" y="3594"/>
                    </a:lnTo>
                    <a:lnTo>
                      <a:pt x="11350" y="3594"/>
                    </a:lnTo>
                    <a:lnTo>
                      <a:pt x="11350" y="4654"/>
                    </a:lnTo>
                    <a:close/>
                    <a:moveTo>
                      <a:pt x="11350" y="9291"/>
                    </a:moveTo>
                    <a:lnTo>
                      <a:pt x="19951" y="9291"/>
                    </a:lnTo>
                    <a:lnTo>
                      <a:pt x="19951" y="8230"/>
                    </a:lnTo>
                    <a:lnTo>
                      <a:pt x="11350" y="8230"/>
                    </a:lnTo>
                    <a:lnTo>
                      <a:pt x="11350" y="9291"/>
                    </a:lnTo>
                    <a:close/>
                    <a:moveTo>
                      <a:pt x="15482" y="2085"/>
                    </a:moveTo>
                    <a:cubicBezTo>
                      <a:pt x="15482" y="1402"/>
                      <a:pt x="16014" y="845"/>
                      <a:pt x="16705" y="845"/>
                    </a:cubicBezTo>
                    <a:cubicBezTo>
                      <a:pt x="17362" y="845"/>
                      <a:pt x="17911" y="1384"/>
                      <a:pt x="17911" y="2085"/>
                    </a:cubicBezTo>
                    <a:cubicBezTo>
                      <a:pt x="17911" y="2767"/>
                      <a:pt x="17379" y="3342"/>
                      <a:pt x="16705" y="3342"/>
                    </a:cubicBezTo>
                    <a:cubicBezTo>
                      <a:pt x="16032" y="3342"/>
                      <a:pt x="15482" y="2785"/>
                      <a:pt x="15482" y="2085"/>
                    </a:cubicBezTo>
                    <a:close/>
                    <a:moveTo>
                      <a:pt x="13815" y="2498"/>
                    </a:moveTo>
                    <a:cubicBezTo>
                      <a:pt x="13815" y="2085"/>
                      <a:pt x="14134" y="1743"/>
                      <a:pt x="14542" y="1743"/>
                    </a:cubicBezTo>
                    <a:cubicBezTo>
                      <a:pt x="14950" y="1743"/>
                      <a:pt x="15287" y="2085"/>
                      <a:pt x="15287" y="2498"/>
                    </a:cubicBezTo>
                    <a:cubicBezTo>
                      <a:pt x="15287" y="2911"/>
                      <a:pt x="14950" y="3253"/>
                      <a:pt x="14542" y="3253"/>
                    </a:cubicBezTo>
                    <a:cubicBezTo>
                      <a:pt x="14134" y="3253"/>
                      <a:pt x="13815" y="2929"/>
                      <a:pt x="13815" y="2498"/>
                    </a:cubicBezTo>
                    <a:close/>
                    <a:moveTo>
                      <a:pt x="12556" y="2821"/>
                    </a:moveTo>
                    <a:cubicBezTo>
                      <a:pt x="12556" y="2552"/>
                      <a:pt x="12768" y="2336"/>
                      <a:pt x="13052" y="2336"/>
                    </a:cubicBezTo>
                    <a:cubicBezTo>
                      <a:pt x="13336" y="2336"/>
                      <a:pt x="13549" y="2534"/>
                      <a:pt x="13549" y="2821"/>
                    </a:cubicBezTo>
                    <a:cubicBezTo>
                      <a:pt x="13549" y="3091"/>
                      <a:pt x="13336" y="3324"/>
                      <a:pt x="13052" y="3324"/>
                    </a:cubicBezTo>
                    <a:cubicBezTo>
                      <a:pt x="12768" y="3324"/>
                      <a:pt x="12556" y="3109"/>
                      <a:pt x="12556" y="2821"/>
                    </a:cubicBezTo>
                    <a:close/>
                    <a:moveTo>
                      <a:pt x="14861" y="7817"/>
                    </a:moveTo>
                    <a:lnTo>
                      <a:pt x="17894" y="7817"/>
                    </a:lnTo>
                    <a:lnTo>
                      <a:pt x="17894" y="6218"/>
                    </a:lnTo>
                    <a:lnTo>
                      <a:pt x="14861" y="6218"/>
                    </a:lnTo>
                    <a:lnTo>
                      <a:pt x="14861" y="7817"/>
                    </a:lnTo>
                    <a:close/>
                    <a:moveTo>
                      <a:pt x="13052" y="7817"/>
                    </a:moveTo>
                    <a:lnTo>
                      <a:pt x="13992" y="7817"/>
                    </a:lnTo>
                    <a:lnTo>
                      <a:pt x="13992" y="6218"/>
                    </a:lnTo>
                    <a:lnTo>
                      <a:pt x="13052" y="6218"/>
                    </a:lnTo>
                    <a:lnTo>
                      <a:pt x="13052" y="7817"/>
                    </a:lnTo>
                    <a:close/>
                    <a:moveTo>
                      <a:pt x="21600" y="0"/>
                    </a:moveTo>
                    <a:lnTo>
                      <a:pt x="21600" y="21600"/>
                    </a:lnTo>
                    <a:lnTo>
                      <a:pt x="0" y="21600"/>
                    </a:lnTo>
                    <a:lnTo>
                      <a:pt x="0" y="0"/>
                    </a:lnTo>
                    <a:lnTo>
                      <a:pt x="1454" y="0"/>
                    </a:lnTo>
                    <a:lnTo>
                      <a:pt x="1454" y="12040"/>
                    </a:lnTo>
                    <a:lnTo>
                      <a:pt x="20128" y="12040"/>
                    </a:lnTo>
                    <a:lnTo>
                      <a:pt x="20128" y="0"/>
                    </a:lnTo>
                    <a:lnTo>
                      <a:pt x="21600" y="0"/>
                    </a:lnTo>
                    <a:close/>
                    <a:moveTo>
                      <a:pt x="4487" y="3846"/>
                    </a:moveTo>
                    <a:cubicBezTo>
                      <a:pt x="4487" y="4870"/>
                      <a:pt x="5302" y="5714"/>
                      <a:pt x="6331" y="5714"/>
                    </a:cubicBezTo>
                    <a:cubicBezTo>
                      <a:pt x="7360" y="5714"/>
                      <a:pt x="8193" y="4870"/>
                      <a:pt x="8193" y="3846"/>
                    </a:cubicBezTo>
                    <a:cubicBezTo>
                      <a:pt x="8193" y="2803"/>
                      <a:pt x="7360" y="1959"/>
                      <a:pt x="6331" y="1959"/>
                    </a:cubicBezTo>
                    <a:cubicBezTo>
                      <a:pt x="5302" y="1959"/>
                      <a:pt x="4487" y="2803"/>
                      <a:pt x="4487" y="3846"/>
                    </a:cubicBezTo>
                    <a:close/>
                    <a:moveTo>
                      <a:pt x="3547" y="11627"/>
                    </a:moveTo>
                    <a:lnTo>
                      <a:pt x="2093" y="11627"/>
                    </a:lnTo>
                    <a:lnTo>
                      <a:pt x="2093" y="8518"/>
                    </a:lnTo>
                    <a:cubicBezTo>
                      <a:pt x="2093" y="7152"/>
                      <a:pt x="2908" y="6074"/>
                      <a:pt x="4203" y="6074"/>
                    </a:cubicBezTo>
                    <a:lnTo>
                      <a:pt x="8441" y="6074"/>
                    </a:lnTo>
                    <a:cubicBezTo>
                      <a:pt x="9771" y="6074"/>
                      <a:pt x="10587" y="7152"/>
                      <a:pt x="10552" y="8536"/>
                    </a:cubicBezTo>
                    <a:lnTo>
                      <a:pt x="10552" y="11627"/>
                    </a:lnTo>
                    <a:lnTo>
                      <a:pt x="9115" y="11627"/>
                    </a:lnTo>
                    <a:lnTo>
                      <a:pt x="9115" y="8895"/>
                    </a:lnTo>
                    <a:cubicBezTo>
                      <a:pt x="9115" y="8787"/>
                      <a:pt x="9027" y="8680"/>
                      <a:pt x="8902" y="8680"/>
                    </a:cubicBezTo>
                    <a:cubicBezTo>
                      <a:pt x="8796" y="8680"/>
                      <a:pt x="8672" y="8769"/>
                      <a:pt x="8672" y="8895"/>
                    </a:cubicBezTo>
                    <a:lnTo>
                      <a:pt x="8672" y="11627"/>
                    </a:lnTo>
                    <a:lnTo>
                      <a:pt x="4008" y="11627"/>
                    </a:lnTo>
                    <a:lnTo>
                      <a:pt x="4008" y="8895"/>
                    </a:lnTo>
                    <a:cubicBezTo>
                      <a:pt x="4008" y="8769"/>
                      <a:pt x="3919" y="8680"/>
                      <a:pt x="3795" y="8680"/>
                    </a:cubicBezTo>
                    <a:cubicBezTo>
                      <a:pt x="3689" y="8680"/>
                      <a:pt x="3582" y="8769"/>
                      <a:pt x="3582" y="8895"/>
                    </a:cubicBezTo>
                    <a:cubicBezTo>
                      <a:pt x="3547" y="8913"/>
                      <a:pt x="3547" y="11627"/>
                      <a:pt x="3547" y="116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7" name="Shape 2971">
                <a:extLst>
                  <a:ext uri="{FF2B5EF4-FFF2-40B4-BE49-F238E27FC236}">
                    <a16:creationId xmlns:a16="http://schemas.microsoft.com/office/drawing/2014/main" id="{DB43A640-65A2-4EFF-9BFC-AE25D083C123}"/>
                  </a:ext>
                </a:extLst>
              </p:cNvPr>
              <p:cNvSpPr/>
              <p:nvPr/>
            </p:nvSpPr>
            <p:spPr>
              <a:xfrm>
                <a:off x="11157138" y="2971800"/>
                <a:ext cx="491520"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8212"/>
                    </a:moveTo>
                    <a:cubicBezTo>
                      <a:pt x="21600" y="10818"/>
                      <a:pt x="20149" y="13154"/>
                      <a:pt x="17886" y="14646"/>
                    </a:cubicBezTo>
                    <a:lnTo>
                      <a:pt x="17886" y="21600"/>
                    </a:lnTo>
                    <a:lnTo>
                      <a:pt x="7492" y="21600"/>
                    </a:lnTo>
                    <a:lnTo>
                      <a:pt x="7492" y="19102"/>
                    </a:lnTo>
                    <a:lnTo>
                      <a:pt x="5955" y="19102"/>
                    </a:lnTo>
                    <a:cubicBezTo>
                      <a:pt x="3821" y="19102"/>
                      <a:pt x="2092" y="17647"/>
                      <a:pt x="2092" y="15850"/>
                    </a:cubicBezTo>
                    <a:lnTo>
                      <a:pt x="2092" y="13567"/>
                    </a:lnTo>
                    <a:lnTo>
                      <a:pt x="790" y="13567"/>
                    </a:lnTo>
                    <a:cubicBezTo>
                      <a:pt x="342" y="13567"/>
                      <a:pt x="0" y="13262"/>
                      <a:pt x="0" y="12902"/>
                    </a:cubicBezTo>
                    <a:cubicBezTo>
                      <a:pt x="0" y="12795"/>
                      <a:pt x="21" y="12723"/>
                      <a:pt x="43" y="12633"/>
                    </a:cubicBezTo>
                    <a:lnTo>
                      <a:pt x="2070" y="8320"/>
                    </a:lnTo>
                    <a:cubicBezTo>
                      <a:pt x="2070" y="8320"/>
                      <a:pt x="2284" y="6523"/>
                      <a:pt x="2476" y="5858"/>
                    </a:cubicBezTo>
                    <a:cubicBezTo>
                      <a:pt x="3330" y="2785"/>
                      <a:pt x="7406" y="0"/>
                      <a:pt x="11825" y="0"/>
                    </a:cubicBezTo>
                    <a:cubicBezTo>
                      <a:pt x="17246" y="0"/>
                      <a:pt x="21600" y="3666"/>
                      <a:pt x="21600" y="8212"/>
                    </a:cubicBezTo>
                    <a:close/>
                    <a:moveTo>
                      <a:pt x="5613" y="9057"/>
                    </a:moveTo>
                    <a:cubicBezTo>
                      <a:pt x="5613" y="8554"/>
                      <a:pt x="5123" y="8140"/>
                      <a:pt x="4504" y="8140"/>
                    </a:cubicBezTo>
                    <a:cubicBezTo>
                      <a:pt x="3927" y="8140"/>
                      <a:pt x="3436" y="8554"/>
                      <a:pt x="3436" y="9057"/>
                    </a:cubicBezTo>
                    <a:cubicBezTo>
                      <a:pt x="3436" y="9560"/>
                      <a:pt x="3927" y="9973"/>
                      <a:pt x="4504" y="9973"/>
                    </a:cubicBezTo>
                    <a:cubicBezTo>
                      <a:pt x="5123" y="9973"/>
                      <a:pt x="5613" y="9560"/>
                      <a:pt x="5613" y="9057"/>
                    </a:cubicBezTo>
                    <a:close/>
                    <a:moveTo>
                      <a:pt x="20362" y="8104"/>
                    </a:moveTo>
                    <a:cubicBezTo>
                      <a:pt x="20362" y="4187"/>
                      <a:pt x="16606" y="1006"/>
                      <a:pt x="11953" y="1006"/>
                    </a:cubicBezTo>
                    <a:cubicBezTo>
                      <a:pt x="9519" y="1006"/>
                      <a:pt x="7364" y="1869"/>
                      <a:pt x="5827" y="3253"/>
                    </a:cubicBezTo>
                    <a:cubicBezTo>
                      <a:pt x="5827" y="3253"/>
                      <a:pt x="5720" y="8913"/>
                      <a:pt x="13340" y="9057"/>
                    </a:cubicBezTo>
                    <a:cubicBezTo>
                      <a:pt x="18633" y="9057"/>
                      <a:pt x="18249" y="12831"/>
                      <a:pt x="18249" y="12831"/>
                    </a:cubicBezTo>
                    <a:cubicBezTo>
                      <a:pt x="19551" y="11555"/>
                      <a:pt x="20362" y="9919"/>
                      <a:pt x="20362" y="8104"/>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8" name="Shape 2972">
                <a:extLst>
                  <a:ext uri="{FF2B5EF4-FFF2-40B4-BE49-F238E27FC236}">
                    <a16:creationId xmlns:a16="http://schemas.microsoft.com/office/drawing/2014/main" id="{A359D12B-8DA4-4394-847C-377C1A0EEAFF}"/>
                  </a:ext>
                </a:extLst>
              </p:cNvPr>
              <p:cNvSpPr/>
              <p:nvPr/>
            </p:nvSpPr>
            <p:spPr>
              <a:xfrm>
                <a:off x="11383888" y="3016723"/>
                <a:ext cx="118844" cy="123589"/>
              </a:xfrm>
              <a:custGeom>
                <a:avLst/>
                <a:gdLst/>
                <a:ahLst/>
                <a:cxnLst>
                  <a:cxn ang="0">
                    <a:pos x="wd2" y="hd2"/>
                  </a:cxn>
                  <a:cxn ang="5400000">
                    <a:pos x="wd2" y="hd2"/>
                  </a:cxn>
                  <a:cxn ang="10800000">
                    <a:pos x="wd2" y="hd2"/>
                  </a:cxn>
                  <a:cxn ang="16200000">
                    <a:pos x="wd2" y="hd2"/>
                  </a:cxn>
                </a:cxnLst>
                <a:rect l="0" t="0" r="r" b="b"/>
                <a:pathLst>
                  <a:path w="21517" h="21600" extrusionOk="0">
                    <a:moveTo>
                      <a:pt x="21511" y="8606"/>
                    </a:moveTo>
                    <a:cubicBezTo>
                      <a:pt x="21511" y="10378"/>
                      <a:pt x="21069" y="11897"/>
                      <a:pt x="20095" y="13078"/>
                    </a:cubicBezTo>
                    <a:cubicBezTo>
                      <a:pt x="19564" y="13837"/>
                      <a:pt x="18590" y="14850"/>
                      <a:pt x="16997" y="15947"/>
                    </a:cubicBezTo>
                    <a:lnTo>
                      <a:pt x="15492" y="17044"/>
                    </a:lnTo>
                    <a:cubicBezTo>
                      <a:pt x="14695" y="17719"/>
                      <a:pt x="14164" y="18394"/>
                      <a:pt x="13898" y="19238"/>
                    </a:cubicBezTo>
                    <a:cubicBezTo>
                      <a:pt x="13721" y="19744"/>
                      <a:pt x="13721" y="20503"/>
                      <a:pt x="13721" y="21600"/>
                    </a:cubicBezTo>
                    <a:lnTo>
                      <a:pt x="7967" y="21600"/>
                    </a:lnTo>
                    <a:cubicBezTo>
                      <a:pt x="8056" y="19322"/>
                      <a:pt x="8321" y="17803"/>
                      <a:pt x="8587" y="16875"/>
                    </a:cubicBezTo>
                    <a:cubicBezTo>
                      <a:pt x="9030" y="15947"/>
                      <a:pt x="9915" y="14934"/>
                      <a:pt x="11508" y="13837"/>
                    </a:cubicBezTo>
                    <a:lnTo>
                      <a:pt x="13013" y="12572"/>
                    </a:lnTo>
                    <a:cubicBezTo>
                      <a:pt x="13544" y="12234"/>
                      <a:pt x="13898" y="11813"/>
                      <a:pt x="14252" y="11391"/>
                    </a:cubicBezTo>
                    <a:cubicBezTo>
                      <a:pt x="14784" y="10716"/>
                      <a:pt x="15138" y="9872"/>
                      <a:pt x="15138" y="8944"/>
                    </a:cubicBezTo>
                    <a:cubicBezTo>
                      <a:pt x="15138" y="7931"/>
                      <a:pt x="14784" y="7003"/>
                      <a:pt x="14164" y="6075"/>
                    </a:cubicBezTo>
                    <a:cubicBezTo>
                      <a:pt x="13544" y="5316"/>
                      <a:pt x="12305" y="4894"/>
                      <a:pt x="10711" y="4894"/>
                    </a:cubicBezTo>
                    <a:cubicBezTo>
                      <a:pt x="9118" y="4894"/>
                      <a:pt x="7967" y="5400"/>
                      <a:pt x="7259" y="6412"/>
                    </a:cubicBezTo>
                    <a:cubicBezTo>
                      <a:pt x="6551" y="7341"/>
                      <a:pt x="6285" y="8353"/>
                      <a:pt x="6197" y="9366"/>
                    </a:cubicBezTo>
                    <a:cubicBezTo>
                      <a:pt x="6197" y="9450"/>
                      <a:pt x="6197" y="9534"/>
                      <a:pt x="6197" y="9703"/>
                    </a:cubicBezTo>
                    <a:cubicBezTo>
                      <a:pt x="5931" y="11222"/>
                      <a:pt x="4692" y="12319"/>
                      <a:pt x="3098" y="12319"/>
                    </a:cubicBezTo>
                    <a:cubicBezTo>
                      <a:pt x="1505" y="12319"/>
                      <a:pt x="177" y="11053"/>
                      <a:pt x="0" y="9703"/>
                    </a:cubicBezTo>
                    <a:cubicBezTo>
                      <a:pt x="0" y="9703"/>
                      <a:pt x="0" y="8944"/>
                      <a:pt x="0" y="8775"/>
                    </a:cubicBezTo>
                    <a:cubicBezTo>
                      <a:pt x="266" y="5400"/>
                      <a:pt x="1770" y="2953"/>
                      <a:pt x="4161" y="1519"/>
                    </a:cubicBezTo>
                    <a:cubicBezTo>
                      <a:pt x="5843" y="506"/>
                      <a:pt x="7879" y="0"/>
                      <a:pt x="10269" y="0"/>
                    </a:cubicBezTo>
                    <a:cubicBezTo>
                      <a:pt x="13544" y="0"/>
                      <a:pt x="16200" y="759"/>
                      <a:pt x="18325" y="2194"/>
                    </a:cubicBezTo>
                    <a:cubicBezTo>
                      <a:pt x="20538" y="3544"/>
                      <a:pt x="21600" y="5822"/>
                      <a:pt x="21511" y="86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9" name="Shape 2973">
                <a:extLst>
                  <a:ext uri="{FF2B5EF4-FFF2-40B4-BE49-F238E27FC236}">
                    <a16:creationId xmlns:a16="http://schemas.microsoft.com/office/drawing/2014/main" id="{F67369B3-AAFC-4A66-BF75-4B41A96D485E}"/>
                  </a:ext>
                </a:extLst>
              </p:cNvPr>
              <p:cNvSpPr/>
              <p:nvPr/>
            </p:nvSpPr>
            <p:spPr>
              <a:xfrm>
                <a:off x="11422393" y="3151489"/>
                <a:ext cx="42308" cy="42309"/>
              </a:xfrm>
              <a:custGeom>
                <a:avLst/>
                <a:gdLst/>
                <a:ahLst/>
                <a:cxnLst>
                  <a:cxn ang="0">
                    <a:pos x="wd2" y="hd2"/>
                  </a:cxn>
                  <a:cxn ang="5400000">
                    <a:pos x="wd2" y="hd2"/>
                  </a:cxn>
                  <a:cxn ang="10800000">
                    <a:pos x="wd2" y="hd2"/>
                  </a:cxn>
                  <a:cxn ang="16200000">
                    <a:pos x="wd2" y="hd2"/>
                  </a:cxn>
                </a:cxnLst>
                <a:rect l="0" t="0" r="r" b="b"/>
                <a:pathLst>
                  <a:path w="21600" h="21600" extrusionOk="0">
                    <a:moveTo>
                      <a:pt x="21600" y="10921"/>
                    </a:moveTo>
                    <a:cubicBezTo>
                      <a:pt x="21600" y="12863"/>
                      <a:pt x="21115" y="14562"/>
                      <a:pt x="20144" y="16261"/>
                    </a:cubicBezTo>
                    <a:cubicBezTo>
                      <a:pt x="19173" y="17960"/>
                      <a:pt x="17960" y="19173"/>
                      <a:pt x="16261" y="20144"/>
                    </a:cubicBezTo>
                    <a:cubicBezTo>
                      <a:pt x="14562" y="21115"/>
                      <a:pt x="13106" y="21600"/>
                      <a:pt x="10921" y="21600"/>
                    </a:cubicBezTo>
                    <a:cubicBezTo>
                      <a:pt x="8980" y="21600"/>
                      <a:pt x="7281" y="21115"/>
                      <a:pt x="5339" y="20144"/>
                    </a:cubicBezTo>
                    <a:cubicBezTo>
                      <a:pt x="3640" y="19173"/>
                      <a:pt x="2427" y="17960"/>
                      <a:pt x="1456" y="16261"/>
                    </a:cubicBezTo>
                    <a:cubicBezTo>
                      <a:pt x="485" y="14562"/>
                      <a:pt x="0" y="12863"/>
                      <a:pt x="0" y="10921"/>
                    </a:cubicBezTo>
                    <a:cubicBezTo>
                      <a:pt x="0" y="8737"/>
                      <a:pt x="485" y="7038"/>
                      <a:pt x="1456" y="5339"/>
                    </a:cubicBezTo>
                    <a:cubicBezTo>
                      <a:pt x="2427" y="3640"/>
                      <a:pt x="3640" y="2427"/>
                      <a:pt x="5339" y="1456"/>
                    </a:cubicBezTo>
                    <a:cubicBezTo>
                      <a:pt x="7281" y="485"/>
                      <a:pt x="8737" y="0"/>
                      <a:pt x="10921" y="0"/>
                    </a:cubicBezTo>
                    <a:cubicBezTo>
                      <a:pt x="12863" y="0"/>
                      <a:pt x="14562" y="485"/>
                      <a:pt x="16261" y="1456"/>
                    </a:cubicBezTo>
                    <a:cubicBezTo>
                      <a:pt x="17960" y="2427"/>
                      <a:pt x="19173" y="3640"/>
                      <a:pt x="20144" y="5339"/>
                    </a:cubicBezTo>
                    <a:cubicBezTo>
                      <a:pt x="21115" y="7038"/>
                      <a:pt x="21600" y="8737"/>
                      <a:pt x="21600" y="1092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nvGrpSpPr>
              <p:cNvPr id="20" name="Group 5">
                <a:extLst>
                  <a:ext uri="{FF2B5EF4-FFF2-40B4-BE49-F238E27FC236}">
                    <a16:creationId xmlns:a16="http://schemas.microsoft.com/office/drawing/2014/main" id="{85230BAB-3013-4832-A603-0F1A9DB54051}"/>
                  </a:ext>
                </a:extLst>
              </p:cNvPr>
              <p:cNvGrpSpPr/>
              <p:nvPr/>
            </p:nvGrpSpPr>
            <p:grpSpPr>
              <a:xfrm>
                <a:off x="12934774" y="2971800"/>
                <a:ext cx="583505" cy="583504"/>
                <a:chOff x="12934774" y="3742922"/>
                <a:chExt cx="583505" cy="583504"/>
              </a:xfrm>
              <a:grpFill/>
            </p:grpSpPr>
            <p:sp>
              <p:nvSpPr>
                <p:cNvPr id="21" name="Shape 2975">
                  <a:extLst>
                    <a:ext uri="{FF2B5EF4-FFF2-40B4-BE49-F238E27FC236}">
                      <a16:creationId xmlns:a16="http://schemas.microsoft.com/office/drawing/2014/main" id="{B657E4F6-082C-4FD9-BE2D-F298CF562431}"/>
                    </a:ext>
                  </a:extLst>
                </p:cNvPr>
                <p:cNvSpPr/>
                <p:nvPr/>
              </p:nvSpPr>
              <p:spPr>
                <a:xfrm>
                  <a:off x="12934774" y="3742922"/>
                  <a:ext cx="58350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52" y="21600"/>
                        <a:pt x="10791" y="21600"/>
                      </a:cubicBezTo>
                      <a:cubicBezTo>
                        <a:pt x="4830" y="21600"/>
                        <a:pt x="0" y="16766"/>
                        <a:pt x="0" y="10800"/>
                      </a:cubicBezTo>
                      <a:cubicBezTo>
                        <a:pt x="0" y="4834"/>
                        <a:pt x="4830" y="0"/>
                        <a:pt x="10791" y="0"/>
                      </a:cubicBezTo>
                      <a:cubicBezTo>
                        <a:pt x="16734" y="0"/>
                        <a:pt x="21582" y="4834"/>
                        <a:pt x="21600" y="10800"/>
                      </a:cubicBezTo>
                      <a:close/>
                      <a:moveTo>
                        <a:pt x="19463" y="10800"/>
                      </a:moveTo>
                      <a:cubicBezTo>
                        <a:pt x="19463" y="6002"/>
                        <a:pt x="15567" y="2120"/>
                        <a:pt x="10773" y="2120"/>
                      </a:cubicBezTo>
                      <a:cubicBezTo>
                        <a:pt x="5979" y="2120"/>
                        <a:pt x="2101" y="6002"/>
                        <a:pt x="2101" y="10800"/>
                      </a:cubicBezTo>
                      <a:cubicBezTo>
                        <a:pt x="2101" y="15598"/>
                        <a:pt x="5979" y="19480"/>
                        <a:pt x="10773" y="19480"/>
                      </a:cubicBezTo>
                      <a:cubicBezTo>
                        <a:pt x="15531" y="19462"/>
                        <a:pt x="19409" y="15580"/>
                        <a:pt x="19463" y="1080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2" name="Shape 2976">
                  <a:extLst>
                    <a:ext uri="{FF2B5EF4-FFF2-40B4-BE49-F238E27FC236}">
                      <a16:creationId xmlns:a16="http://schemas.microsoft.com/office/drawing/2014/main" id="{96EF3B5D-EB96-47BB-8190-B250F4CAE906}"/>
                    </a:ext>
                  </a:extLst>
                </p:cNvPr>
                <p:cNvSpPr/>
                <p:nvPr/>
              </p:nvSpPr>
              <p:spPr>
                <a:xfrm>
                  <a:off x="13193612" y="3871272"/>
                  <a:ext cx="180831" cy="207013"/>
                </a:xfrm>
                <a:custGeom>
                  <a:avLst/>
                  <a:gdLst/>
                  <a:ahLst/>
                  <a:cxnLst>
                    <a:cxn ang="0">
                      <a:pos x="wd2" y="hd2"/>
                    </a:cxn>
                    <a:cxn ang="5400000">
                      <a:pos x="wd2" y="hd2"/>
                    </a:cxn>
                    <a:cxn ang="10800000">
                      <a:pos x="wd2" y="hd2"/>
                    </a:cxn>
                    <a:cxn ang="16200000">
                      <a:pos x="wd2" y="hd2"/>
                    </a:cxn>
                  </a:cxnLst>
                  <a:rect l="0" t="0" r="r" b="b"/>
                  <a:pathLst>
                    <a:path w="21539" h="21600" extrusionOk="0">
                      <a:moveTo>
                        <a:pt x="21197" y="11206"/>
                      </a:moveTo>
                      <a:cubicBezTo>
                        <a:pt x="21542" y="11814"/>
                        <a:pt x="21600" y="12575"/>
                        <a:pt x="21485" y="13183"/>
                      </a:cubicBezTo>
                      <a:cubicBezTo>
                        <a:pt x="21254" y="13792"/>
                        <a:pt x="20794" y="14299"/>
                        <a:pt x="19987" y="14603"/>
                      </a:cubicBezTo>
                      <a:lnTo>
                        <a:pt x="4147" y="21296"/>
                      </a:lnTo>
                      <a:cubicBezTo>
                        <a:pt x="3744" y="21448"/>
                        <a:pt x="3226" y="21600"/>
                        <a:pt x="2822" y="21600"/>
                      </a:cubicBezTo>
                      <a:cubicBezTo>
                        <a:pt x="2419" y="21600"/>
                        <a:pt x="2016" y="21448"/>
                        <a:pt x="1498" y="21296"/>
                      </a:cubicBezTo>
                      <a:cubicBezTo>
                        <a:pt x="634" y="20839"/>
                        <a:pt x="0" y="19977"/>
                        <a:pt x="0" y="19065"/>
                      </a:cubicBezTo>
                      <a:lnTo>
                        <a:pt x="0" y="2383"/>
                      </a:lnTo>
                      <a:cubicBezTo>
                        <a:pt x="0" y="913"/>
                        <a:pt x="1382" y="0"/>
                        <a:pt x="2765" y="0"/>
                      </a:cubicBezTo>
                      <a:cubicBezTo>
                        <a:pt x="3456" y="0"/>
                        <a:pt x="4090" y="152"/>
                        <a:pt x="4550" y="558"/>
                      </a:cubicBezTo>
                      <a:cubicBezTo>
                        <a:pt x="5069" y="1014"/>
                        <a:pt x="5299" y="1623"/>
                        <a:pt x="5299" y="2332"/>
                      </a:cubicBezTo>
                      <a:lnTo>
                        <a:pt x="5299" y="15059"/>
                      </a:lnTo>
                      <a:lnTo>
                        <a:pt x="17568" y="10242"/>
                      </a:lnTo>
                      <a:cubicBezTo>
                        <a:pt x="19181" y="9634"/>
                        <a:pt x="20563" y="10293"/>
                        <a:pt x="21197" y="112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sp>
            <p:nvSpPr>
              <p:cNvPr id="23" name="Shape 2978">
                <a:extLst>
                  <a:ext uri="{FF2B5EF4-FFF2-40B4-BE49-F238E27FC236}">
                    <a16:creationId xmlns:a16="http://schemas.microsoft.com/office/drawing/2014/main" id="{8F55A34B-7434-4771-A250-40415BA02AFE}"/>
                  </a:ext>
                </a:extLst>
              </p:cNvPr>
              <p:cNvSpPr/>
              <p:nvPr/>
            </p:nvSpPr>
            <p:spPr>
              <a:xfrm>
                <a:off x="3817013" y="4268165"/>
                <a:ext cx="584415" cy="582763"/>
              </a:xfrm>
              <a:custGeom>
                <a:avLst/>
                <a:gdLst/>
                <a:ahLst/>
                <a:cxnLst>
                  <a:cxn ang="0">
                    <a:pos x="wd2" y="hd2"/>
                  </a:cxn>
                  <a:cxn ang="5400000">
                    <a:pos x="wd2" y="hd2"/>
                  </a:cxn>
                  <a:cxn ang="10800000">
                    <a:pos x="wd2" y="hd2"/>
                  </a:cxn>
                  <a:cxn ang="16200000">
                    <a:pos x="wd2" y="hd2"/>
                  </a:cxn>
                </a:cxnLst>
                <a:rect l="0" t="0" r="r" b="b"/>
                <a:pathLst>
                  <a:path w="21476" h="21494" extrusionOk="0">
                    <a:moveTo>
                      <a:pt x="10765" y="21493"/>
                    </a:moveTo>
                    <a:cubicBezTo>
                      <a:pt x="4785" y="21564"/>
                      <a:pt x="18" y="16615"/>
                      <a:pt x="1" y="10773"/>
                    </a:cubicBezTo>
                    <a:cubicBezTo>
                      <a:pt x="-53" y="4788"/>
                      <a:pt x="4749" y="53"/>
                      <a:pt x="10711" y="0"/>
                    </a:cubicBezTo>
                    <a:cubicBezTo>
                      <a:pt x="16709" y="-36"/>
                      <a:pt x="21458" y="4877"/>
                      <a:pt x="21476" y="10719"/>
                    </a:cubicBezTo>
                    <a:cubicBezTo>
                      <a:pt x="21547" y="16704"/>
                      <a:pt x="16602" y="21439"/>
                      <a:pt x="10765" y="21493"/>
                    </a:cubicBezTo>
                    <a:close/>
                    <a:moveTo>
                      <a:pt x="6481" y="6467"/>
                    </a:moveTo>
                    <a:cubicBezTo>
                      <a:pt x="5445" y="6539"/>
                      <a:pt x="4660" y="7289"/>
                      <a:pt x="4678" y="8343"/>
                    </a:cubicBezTo>
                    <a:cubicBezTo>
                      <a:pt x="4749" y="9397"/>
                      <a:pt x="5499" y="10165"/>
                      <a:pt x="6552" y="10148"/>
                    </a:cubicBezTo>
                    <a:cubicBezTo>
                      <a:pt x="7605" y="10076"/>
                      <a:pt x="8373" y="9326"/>
                      <a:pt x="8355" y="8272"/>
                    </a:cubicBezTo>
                    <a:cubicBezTo>
                      <a:pt x="8337" y="7200"/>
                      <a:pt x="7569" y="6431"/>
                      <a:pt x="6481" y="6467"/>
                    </a:cubicBezTo>
                    <a:close/>
                    <a:moveTo>
                      <a:pt x="10747" y="18563"/>
                    </a:moveTo>
                    <a:cubicBezTo>
                      <a:pt x="13335" y="18545"/>
                      <a:pt x="15674" y="17026"/>
                      <a:pt x="16852" y="14507"/>
                    </a:cubicBezTo>
                    <a:cubicBezTo>
                      <a:pt x="17066" y="14007"/>
                      <a:pt x="16799" y="13453"/>
                      <a:pt x="16317" y="13238"/>
                    </a:cubicBezTo>
                    <a:cubicBezTo>
                      <a:pt x="15835" y="13024"/>
                      <a:pt x="15263" y="13310"/>
                      <a:pt x="14906" y="13828"/>
                    </a:cubicBezTo>
                    <a:cubicBezTo>
                      <a:pt x="14139" y="15490"/>
                      <a:pt x="12496" y="16579"/>
                      <a:pt x="10676" y="16615"/>
                    </a:cubicBezTo>
                    <a:cubicBezTo>
                      <a:pt x="8855" y="16669"/>
                      <a:pt x="7266" y="15579"/>
                      <a:pt x="6481" y="13882"/>
                    </a:cubicBezTo>
                    <a:cubicBezTo>
                      <a:pt x="6213" y="13328"/>
                      <a:pt x="5588" y="13131"/>
                      <a:pt x="5160" y="13364"/>
                    </a:cubicBezTo>
                    <a:cubicBezTo>
                      <a:pt x="4606" y="13649"/>
                      <a:pt x="4356" y="14150"/>
                      <a:pt x="4642" y="14703"/>
                    </a:cubicBezTo>
                    <a:cubicBezTo>
                      <a:pt x="5677" y="17044"/>
                      <a:pt x="8123" y="18616"/>
                      <a:pt x="10747" y="18563"/>
                    </a:cubicBezTo>
                    <a:close/>
                    <a:moveTo>
                      <a:pt x="14639" y="6467"/>
                    </a:moveTo>
                    <a:cubicBezTo>
                      <a:pt x="13603" y="6539"/>
                      <a:pt x="12818" y="7289"/>
                      <a:pt x="12836" y="8343"/>
                    </a:cubicBezTo>
                    <a:cubicBezTo>
                      <a:pt x="12907" y="9397"/>
                      <a:pt x="13657" y="10165"/>
                      <a:pt x="14710" y="10148"/>
                    </a:cubicBezTo>
                    <a:cubicBezTo>
                      <a:pt x="15638" y="10130"/>
                      <a:pt x="16531" y="9326"/>
                      <a:pt x="16513" y="8272"/>
                    </a:cubicBezTo>
                    <a:cubicBezTo>
                      <a:pt x="16513" y="7361"/>
                      <a:pt x="15727" y="6431"/>
                      <a:pt x="14639" y="646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4" name="Shape 2980">
                <a:extLst>
                  <a:ext uri="{FF2B5EF4-FFF2-40B4-BE49-F238E27FC236}">
                    <a16:creationId xmlns:a16="http://schemas.microsoft.com/office/drawing/2014/main" id="{501921A4-1F59-4195-84D6-458FB042F47E}"/>
                  </a:ext>
                </a:extLst>
              </p:cNvPr>
              <p:cNvSpPr/>
              <p:nvPr/>
            </p:nvSpPr>
            <p:spPr>
              <a:xfrm>
                <a:off x="5745082" y="4267201"/>
                <a:ext cx="363172" cy="583505"/>
              </a:xfrm>
              <a:custGeom>
                <a:avLst/>
                <a:gdLst/>
                <a:ahLst/>
                <a:cxnLst>
                  <a:cxn ang="0">
                    <a:pos x="wd2" y="hd2"/>
                  </a:cxn>
                  <a:cxn ang="5400000">
                    <a:pos x="wd2" y="hd2"/>
                  </a:cxn>
                  <a:cxn ang="10800000">
                    <a:pos x="wd2" y="hd2"/>
                  </a:cxn>
                  <a:cxn ang="16200000">
                    <a:pos x="wd2" y="hd2"/>
                  </a:cxn>
                </a:cxnLst>
                <a:rect l="0" t="0" r="r" b="b"/>
                <a:pathLst>
                  <a:path w="21600" h="21600" extrusionOk="0">
                    <a:moveTo>
                      <a:pt x="2917" y="11779"/>
                    </a:moveTo>
                    <a:cubicBezTo>
                      <a:pt x="1559" y="10252"/>
                      <a:pt x="0" y="8511"/>
                      <a:pt x="0" y="6446"/>
                    </a:cubicBezTo>
                    <a:cubicBezTo>
                      <a:pt x="0" y="4453"/>
                      <a:pt x="1184" y="2783"/>
                      <a:pt x="3407" y="1598"/>
                    </a:cubicBezTo>
                    <a:cubicBezTo>
                      <a:pt x="5371" y="557"/>
                      <a:pt x="7999" y="0"/>
                      <a:pt x="10800" y="0"/>
                    </a:cubicBezTo>
                    <a:cubicBezTo>
                      <a:pt x="13601" y="0"/>
                      <a:pt x="16229" y="557"/>
                      <a:pt x="18193" y="1598"/>
                    </a:cubicBezTo>
                    <a:cubicBezTo>
                      <a:pt x="20416" y="2765"/>
                      <a:pt x="21600" y="4453"/>
                      <a:pt x="21600" y="6446"/>
                    </a:cubicBezTo>
                    <a:cubicBezTo>
                      <a:pt x="21600" y="8529"/>
                      <a:pt x="20041" y="10252"/>
                      <a:pt x="18683" y="11779"/>
                    </a:cubicBezTo>
                    <a:cubicBezTo>
                      <a:pt x="17499" y="13089"/>
                      <a:pt x="16402" y="14346"/>
                      <a:pt x="16402" y="15657"/>
                    </a:cubicBezTo>
                    <a:lnTo>
                      <a:pt x="16402" y="19356"/>
                    </a:lnTo>
                    <a:lnTo>
                      <a:pt x="14525" y="19356"/>
                    </a:lnTo>
                    <a:lnTo>
                      <a:pt x="14525" y="19374"/>
                    </a:lnTo>
                    <a:cubicBezTo>
                      <a:pt x="14525" y="20612"/>
                      <a:pt x="12908" y="21600"/>
                      <a:pt x="10944" y="21600"/>
                    </a:cubicBezTo>
                    <a:cubicBezTo>
                      <a:pt x="8952" y="21600"/>
                      <a:pt x="7364" y="20612"/>
                      <a:pt x="7364" y="19374"/>
                    </a:cubicBezTo>
                    <a:lnTo>
                      <a:pt x="7364" y="19356"/>
                    </a:lnTo>
                    <a:lnTo>
                      <a:pt x="5256" y="19356"/>
                    </a:lnTo>
                    <a:lnTo>
                      <a:pt x="5256" y="16034"/>
                    </a:lnTo>
                    <a:lnTo>
                      <a:pt x="5284" y="15657"/>
                    </a:lnTo>
                    <a:cubicBezTo>
                      <a:pt x="5198" y="14364"/>
                      <a:pt x="4101" y="13107"/>
                      <a:pt x="2917" y="11779"/>
                    </a:cubicBezTo>
                    <a:close/>
                    <a:moveTo>
                      <a:pt x="6497" y="15208"/>
                    </a:moveTo>
                    <a:lnTo>
                      <a:pt x="15045" y="15208"/>
                    </a:lnTo>
                    <a:cubicBezTo>
                      <a:pt x="15247" y="13861"/>
                      <a:pt x="16344" y="12622"/>
                      <a:pt x="17471" y="11384"/>
                    </a:cubicBezTo>
                    <a:cubicBezTo>
                      <a:pt x="18799" y="9965"/>
                      <a:pt x="20214" y="8331"/>
                      <a:pt x="20214" y="6446"/>
                    </a:cubicBezTo>
                    <a:cubicBezTo>
                      <a:pt x="20214" y="4686"/>
                      <a:pt x="19203" y="3250"/>
                      <a:pt x="17297" y="2226"/>
                    </a:cubicBezTo>
                    <a:cubicBezTo>
                      <a:pt x="15565" y="1329"/>
                      <a:pt x="13226" y="826"/>
                      <a:pt x="10771" y="826"/>
                    </a:cubicBezTo>
                    <a:cubicBezTo>
                      <a:pt x="8288" y="826"/>
                      <a:pt x="5978" y="1329"/>
                      <a:pt x="4245" y="2226"/>
                    </a:cubicBezTo>
                    <a:cubicBezTo>
                      <a:pt x="2339" y="3250"/>
                      <a:pt x="1328" y="4686"/>
                      <a:pt x="1328" y="6446"/>
                    </a:cubicBezTo>
                    <a:cubicBezTo>
                      <a:pt x="1328" y="8313"/>
                      <a:pt x="2772" y="9929"/>
                      <a:pt x="4072" y="11384"/>
                    </a:cubicBezTo>
                    <a:cubicBezTo>
                      <a:pt x="5169" y="12587"/>
                      <a:pt x="6295" y="13843"/>
                      <a:pt x="6497" y="1520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5" name="Shape 2982">
                <a:extLst>
                  <a:ext uri="{FF2B5EF4-FFF2-40B4-BE49-F238E27FC236}">
                    <a16:creationId xmlns:a16="http://schemas.microsoft.com/office/drawing/2014/main" id="{F11FC496-25B0-4CDF-9EB0-BB727361E38D}"/>
                  </a:ext>
                </a:extLst>
              </p:cNvPr>
              <p:cNvSpPr/>
              <p:nvPr/>
            </p:nvSpPr>
            <p:spPr>
              <a:xfrm>
                <a:off x="7426456" y="4267201"/>
                <a:ext cx="664792"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582"/>
                    </a:moveTo>
                    <a:lnTo>
                      <a:pt x="851" y="21582"/>
                    </a:lnTo>
                    <a:lnTo>
                      <a:pt x="851" y="21600"/>
                    </a:lnTo>
                    <a:lnTo>
                      <a:pt x="0" y="21600"/>
                    </a:lnTo>
                    <a:lnTo>
                      <a:pt x="0" y="0"/>
                    </a:lnTo>
                    <a:lnTo>
                      <a:pt x="851" y="0"/>
                    </a:lnTo>
                    <a:lnTo>
                      <a:pt x="851" y="20612"/>
                    </a:lnTo>
                    <a:lnTo>
                      <a:pt x="1514" y="20612"/>
                    </a:lnTo>
                    <a:lnTo>
                      <a:pt x="1514" y="16752"/>
                    </a:lnTo>
                    <a:lnTo>
                      <a:pt x="4872" y="16752"/>
                    </a:lnTo>
                    <a:lnTo>
                      <a:pt x="4872" y="20612"/>
                    </a:lnTo>
                    <a:lnTo>
                      <a:pt x="6007" y="20612"/>
                    </a:lnTo>
                    <a:lnTo>
                      <a:pt x="6007" y="13053"/>
                    </a:lnTo>
                    <a:lnTo>
                      <a:pt x="9365" y="13053"/>
                    </a:lnTo>
                    <a:lnTo>
                      <a:pt x="9365" y="20612"/>
                    </a:lnTo>
                    <a:lnTo>
                      <a:pt x="10500" y="20612"/>
                    </a:lnTo>
                    <a:lnTo>
                      <a:pt x="10500" y="5817"/>
                    </a:lnTo>
                    <a:lnTo>
                      <a:pt x="13859" y="5817"/>
                    </a:lnTo>
                    <a:lnTo>
                      <a:pt x="13859" y="20612"/>
                    </a:lnTo>
                    <a:lnTo>
                      <a:pt x="14978" y="20612"/>
                    </a:lnTo>
                    <a:lnTo>
                      <a:pt x="14978" y="1616"/>
                    </a:lnTo>
                    <a:lnTo>
                      <a:pt x="18336" y="1616"/>
                    </a:lnTo>
                    <a:lnTo>
                      <a:pt x="18336" y="20612"/>
                    </a:lnTo>
                    <a:lnTo>
                      <a:pt x="21600" y="20612"/>
                    </a:lnTo>
                    <a:lnTo>
                      <a:pt x="21600" y="2158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6" name="Shape 2985">
                <a:extLst>
                  <a:ext uri="{FF2B5EF4-FFF2-40B4-BE49-F238E27FC236}">
                    <a16:creationId xmlns:a16="http://schemas.microsoft.com/office/drawing/2014/main" id="{A43D2559-02D2-4A53-88DB-CF6ED5DD971B}"/>
                  </a:ext>
                </a:extLst>
              </p:cNvPr>
              <p:cNvSpPr/>
              <p:nvPr/>
            </p:nvSpPr>
            <p:spPr>
              <a:xfrm>
                <a:off x="9465069" y="4267200"/>
                <a:ext cx="228406" cy="510772"/>
              </a:xfrm>
              <a:custGeom>
                <a:avLst/>
                <a:gdLst/>
                <a:ahLst/>
                <a:cxnLst>
                  <a:cxn ang="0">
                    <a:pos x="wd2" y="hd2"/>
                  </a:cxn>
                  <a:cxn ang="5400000">
                    <a:pos x="wd2" y="hd2"/>
                  </a:cxn>
                  <a:cxn ang="10800000">
                    <a:pos x="wd2" y="hd2"/>
                  </a:cxn>
                  <a:cxn ang="16200000">
                    <a:pos x="wd2" y="hd2"/>
                  </a:cxn>
                </a:cxnLst>
                <a:rect l="0" t="0" r="r" b="b"/>
                <a:pathLst>
                  <a:path w="21600" h="21600" extrusionOk="0">
                    <a:moveTo>
                      <a:pt x="0" y="19010"/>
                    </a:moveTo>
                    <a:cubicBezTo>
                      <a:pt x="4576" y="16750"/>
                      <a:pt x="7459" y="15476"/>
                      <a:pt x="7459" y="12475"/>
                    </a:cubicBezTo>
                    <a:cubicBezTo>
                      <a:pt x="7459" y="11858"/>
                      <a:pt x="7414" y="11797"/>
                      <a:pt x="7276" y="11201"/>
                    </a:cubicBezTo>
                    <a:lnTo>
                      <a:pt x="3524" y="11201"/>
                    </a:lnTo>
                    <a:lnTo>
                      <a:pt x="3524" y="8920"/>
                    </a:lnTo>
                    <a:lnTo>
                      <a:pt x="6361" y="8920"/>
                    </a:lnTo>
                    <a:cubicBezTo>
                      <a:pt x="6361" y="8920"/>
                      <a:pt x="2837" y="5939"/>
                      <a:pt x="2837" y="5590"/>
                    </a:cubicBezTo>
                    <a:cubicBezTo>
                      <a:pt x="2837" y="4604"/>
                      <a:pt x="4622" y="3802"/>
                      <a:pt x="6819" y="3802"/>
                    </a:cubicBezTo>
                    <a:cubicBezTo>
                      <a:pt x="7917" y="3802"/>
                      <a:pt x="8969" y="4028"/>
                      <a:pt x="9702" y="4357"/>
                    </a:cubicBezTo>
                    <a:lnTo>
                      <a:pt x="9702" y="2178"/>
                    </a:lnTo>
                    <a:lnTo>
                      <a:pt x="7322" y="2178"/>
                    </a:lnTo>
                    <a:lnTo>
                      <a:pt x="7322" y="1171"/>
                    </a:lnTo>
                    <a:lnTo>
                      <a:pt x="9702" y="1171"/>
                    </a:lnTo>
                    <a:lnTo>
                      <a:pt x="9702" y="0"/>
                    </a:lnTo>
                    <a:lnTo>
                      <a:pt x="11944" y="0"/>
                    </a:lnTo>
                    <a:lnTo>
                      <a:pt x="11944" y="1171"/>
                    </a:lnTo>
                    <a:lnTo>
                      <a:pt x="14324" y="1171"/>
                    </a:lnTo>
                    <a:lnTo>
                      <a:pt x="14324" y="2178"/>
                    </a:lnTo>
                    <a:lnTo>
                      <a:pt x="11944" y="2178"/>
                    </a:lnTo>
                    <a:lnTo>
                      <a:pt x="11944" y="4357"/>
                    </a:lnTo>
                    <a:cubicBezTo>
                      <a:pt x="12631" y="4008"/>
                      <a:pt x="13637" y="3802"/>
                      <a:pt x="14781" y="3802"/>
                    </a:cubicBezTo>
                    <a:cubicBezTo>
                      <a:pt x="16978" y="3802"/>
                      <a:pt x="18763" y="4604"/>
                      <a:pt x="18763" y="5590"/>
                    </a:cubicBezTo>
                    <a:cubicBezTo>
                      <a:pt x="18763" y="5939"/>
                      <a:pt x="15331" y="8920"/>
                      <a:pt x="15331" y="8920"/>
                    </a:cubicBezTo>
                    <a:lnTo>
                      <a:pt x="18122" y="8920"/>
                    </a:lnTo>
                    <a:lnTo>
                      <a:pt x="18122" y="11201"/>
                    </a:lnTo>
                    <a:lnTo>
                      <a:pt x="14415" y="11201"/>
                    </a:lnTo>
                    <a:cubicBezTo>
                      <a:pt x="14324" y="11756"/>
                      <a:pt x="14186" y="11858"/>
                      <a:pt x="14186" y="12475"/>
                    </a:cubicBezTo>
                    <a:cubicBezTo>
                      <a:pt x="14186" y="15476"/>
                      <a:pt x="17069" y="16729"/>
                      <a:pt x="21600" y="18990"/>
                    </a:cubicBezTo>
                    <a:lnTo>
                      <a:pt x="19907" y="21600"/>
                    </a:lnTo>
                    <a:lnTo>
                      <a:pt x="1693" y="21600"/>
                    </a:lnTo>
                    <a:lnTo>
                      <a:pt x="0" y="1901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7" name="Shape 2987">
                <a:extLst>
                  <a:ext uri="{FF2B5EF4-FFF2-40B4-BE49-F238E27FC236}">
                    <a16:creationId xmlns:a16="http://schemas.microsoft.com/office/drawing/2014/main" id="{26836CE2-1FCF-443C-A333-303F6C6F3BD8}"/>
                  </a:ext>
                </a:extLst>
              </p:cNvPr>
              <p:cNvSpPr/>
              <p:nvPr/>
            </p:nvSpPr>
            <p:spPr>
              <a:xfrm>
                <a:off x="11212756" y="4267201"/>
                <a:ext cx="382424"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529"/>
                    </a:moveTo>
                    <a:lnTo>
                      <a:pt x="21600" y="21600"/>
                    </a:lnTo>
                    <a:lnTo>
                      <a:pt x="0" y="21600"/>
                    </a:lnTo>
                    <a:lnTo>
                      <a:pt x="0" y="8529"/>
                    </a:lnTo>
                    <a:lnTo>
                      <a:pt x="2656" y="8529"/>
                    </a:lnTo>
                    <a:lnTo>
                      <a:pt x="2656" y="5458"/>
                    </a:lnTo>
                    <a:cubicBezTo>
                      <a:pt x="2656" y="2460"/>
                      <a:pt x="6406" y="0"/>
                      <a:pt x="10978" y="0"/>
                    </a:cubicBezTo>
                    <a:cubicBezTo>
                      <a:pt x="15550" y="0"/>
                      <a:pt x="19300" y="2460"/>
                      <a:pt x="19300" y="5458"/>
                    </a:cubicBezTo>
                    <a:lnTo>
                      <a:pt x="19300" y="8529"/>
                    </a:lnTo>
                    <a:lnTo>
                      <a:pt x="21600" y="8529"/>
                    </a:lnTo>
                    <a:close/>
                    <a:moveTo>
                      <a:pt x="12648" y="15765"/>
                    </a:moveTo>
                    <a:cubicBezTo>
                      <a:pt x="13579" y="15388"/>
                      <a:pt x="14126" y="14723"/>
                      <a:pt x="14126" y="13969"/>
                    </a:cubicBezTo>
                    <a:cubicBezTo>
                      <a:pt x="14126" y="12766"/>
                      <a:pt x="12648" y="11797"/>
                      <a:pt x="10814" y="11797"/>
                    </a:cubicBezTo>
                    <a:cubicBezTo>
                      <a:pt x="8979" y="11797"/>
                      <a:pt x="7474" y="12766"/>
                      <a:pt x="7474" y="13969"/>
                    </a:cubicBezTo>
                    <a:cubicBezTo>
                      <a:pt x="7474" y="14723"/>
                      <a:pt x="8076" y="15405"/>
                      <a:pt x="8979" y="15765"/>
                    </a:cubicBezTo>
                    <a:lnTo>
                      <a:pt x="8295" y="18332"/>
                    </a:lnTo>
                    <a:lnTo>
                      <a:pt x="13305" y="18332"/>
                    </a:lnTo>
                    <a:lnTo>
                      <a:pt x="12648" y="15765"/>
                    </a:lnTo>
                    <a:close/>
                    <a:moveTo>
                      <a:pt x="15988" y="5458"/>
                    </a:moveTo>
                    <a:cubicBezTo>
                      <a:pt x="15988" y="3681"/>
                      <a:pt x="13743" y="2191"/>
                      <a:pt x="10978" y="2191"/>
                    </a:cubicBezTo>
                    <a:cubicBezTo>
                      <a:pt x="8240" y="2191"/>
                      <a:pt x="5968" y="3645"/>
                      <a:pt x="5968" y="5458"/>
                    </a:cubicBezTo>
                    <a:lnTo>
                      <a:pt x="5968" y="8529"/>
                    </a:lnTo>
                    <a:lnTo>
                      <a:pt x="15960" y="8529"/>
                    </a:lnTo>
                    <a:cubicBezTo>
                      <a:pt x="15988" y="8529"/>
                      <a:pt x="15988" y="5458"/>
                      <a:pt x="15988" y="545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8" name="Shape 2989">
                <a:extLst>
                  <a:ext uri="{FF2B5EF4-FFF2-40B4-BE49-F238E27FC236}">
                    <a16:creationId xmlns:a16="http://schemas.microsoft.com/office/drawing/2014/main" id="{8FA1AC81-3E20-4CF8-B0EA-4A3C7B1CF251}"/>
                  </a:ext>
                </a:extLst>
              </p:cNvPr>
              <p:cNvSpPr/>
              <p:nvPr/>
            </p:nvSpPr>
            <p:spPr>
              <a:xfrm>
                <a:off x="12973279" y="4267201"/>
                <a:ext cx="508635" cy="583505"/>
              </a:xfrm>
              <a:custGeom>
                <a:avLst/>
                <a:gdLst/>
                <a:ahLst/>
                <a:cxnLst>
                  <a:cxn ang="0">
                    <a:pos x="wd2" y="hd2"/>
                  </a:cxn>
                  <a:cxn ang="5400000">
                    <a:pos x="wd2" y="hd2"/>
                  </a:cxn>
                  <a:cxn ang="10800000">
                    <a:pos x="wd2" y="hd2"/>
                  </a:cxn>
                  <a:cxn ang="16200000">
                    <a:pos x="wd2" y="hd2"/>
                  </a:cxn>
                </a:cxnLst>
                <a:rect l="0" t="0" r="r" b="b"/>
                <a:pathLst>
                  <a:path w="21600" h="21600" extrusionOk="0">
                    <a:moveTo>
                      <a:pt x="12837" y="10629"/>
                    </a:moveTo>
                    <a:lnTo>
                      <a:pt x="12837" y="7739"/>
                    </a:lnTo>
                    <a:lnTo>
                      <a:pt x="9525" y="7739"/>
                    </a:lnTo>
                    <a:cubicBezTo>
                      <a:pt x="9525" y="9337"/>
                      <a:pt x="11006" y="10629"/>
                      <a:pt x="12837" y="10629"/>
                    </a:cubicBezTo>
                    <a:close/>
                    <a:moveTo>
                      <a:pt x="16169" y="7739"/>
                    </a:moveTo>
                    <a:lnTo>
                      <a:pt x="12837" y="7739"/>
                    </a:lnTo>
                    <a:lnTo>
                      <a:pt x="12837" y="4848"/>
                    </a:lnTo>
                    <a:cubicBezTo>
                      <a:pt x="14667" y="4812"/>
                      <a:pt x="16149" y="6123"/>
                      <a:pt x="16169" y="7739"/>
                    </a:cubicBezTo>
                    <a:close/>
                    <a:moveTo>
                      <a:pt x="21600" y="8511"/>
                    </a:moveTo>
                    <a:cubicBezTo>
                      <a:pt x="21579" y="3806"/>
                      <a:pt x="17218" y="0"/>
                      <a:pt x="11829" y="0"/>
                    </a:cubicBezTo>
                    <a:cubicBezTo>
                      <a:pt x="7426" y="0"/>
                      <a:pt x="3312" y="2891"/>
                      <a:pt x="2469" y="6087"/>
                    </a:cubicBezTo>
                    <a:cubicBezTo>
                      <a:pt x="2283" y="6805"/>
                      <a:pt x="2057" y="8654"/>
                      <a:pt x="2057" y="8654"/>
                    </a:cubicBezTo>
                    <a:lnTo>
                      <a:pt x="41" y="13161"/>
                    </a:lnTo>
                    <a:cubicBezTo>
                      <a:pt x="0" y="13233"/>
                      <a:pt x="0" y="13305"/>
                      <a:pt x="0" y="13412"/>
                    </a:cubicBezTo>
                    <a:cubicBezTo>
                      <a:pt x="0" y="13807"/>
                      <a:pt x="350" y="14077"/>
                      <a:pt x="761" y="14077"/>
                    </a:cubicBezTo>
                    <a:lnTo>
                      <a:pt x="2078" y="14077"/>
                    </a:lnTo>
                    <a:lnTo>
                      <a:pt x="2078" y="16465"/>
                    </a:lnTo>
                    <a:cubicBezTo>
                      <a:pt x="2078" y="18296"/>
                      <a:pt x="3785" y="19804"/>
                      <a:pt x="5904" y="19804"/>
                    </a:cubicBezTo>
                    <a:lnTo>
                      <a:pt x="18082" y="19804"/>
                    </a:lnTo>
                    <a:lnTo>
                      <a:pt x="18082" y="18494"/>
                    </a:lnTo>
                    <a:lnTo>
                      <a:pt x="10985" y="18494"/>
                    </a:lnTo>
                    <a:lnTo>
                      <a:pt x="11993" y="18009"/>
                    </a:lnTo>
                    <a:lnTo>
                      <a:pt x="18082" y="18009"/>
                    </a:lnTo>
                    <a:lnTo>
                      <a:pt x="18082" y="16698"/>
                    </a:lnTo>
                    <a:lnTo>
                      <a:pt x="14750" y="16698"/>
                    </a:lnTo>
                    <a:lnTo>
                      <a:pt x="15758" y="16213"/>
                    </a:lnTo>
                    <a:lnTo>
                      <a:pt x="18082" y="16213"/>
                    </a:lnTo>
                    <a:lnTo>
                      <a:pt x="18082" y="15046"/>
                    </a:lnTo>
                    <a:cubicBezTo>
                      <a:pt x="20242" y="13502"/>
                      <a:pt x="21600" y="11132"/>
                      <a:pt x="21600" y="8511"/>
                    </a:cubicBezTo>
                    <a:close/>
                    <a:moveTo>
                      <a:pt x="4485" y="10360"/>
                    </a:moveTo>
                    <a:cubicBezTo>
                      <a:pt x="3888" y="10360"/>
                      <a:pt x="3394" y="9947"/>
                      <a:pt x="3394" y="9426"/>
                    </a:cubicBezTo>
                    <a:cubicBezTo>
                      <a:pt x="3394" y="8924"/>
                      <a:pt x="3909" y="8475"/>
                      <a:pt x="4485" y="8475"/>
                    </a:cubicBezTo>
                    <a:cubicBezTo>
                      <a:pt x="5081" y="8475"/>
                      <a:pt x="5554" y="8906"/>
                      <a:pt x="5554" y="9426"/>
                    </a:cubicBezTo>
                    <a:cubicBezTo>
                      <a:pt x="5554" y="9929"/>
                      <a:pt x="5061" y="10360"/>
                      <a:pt x="4485" y="10360"/>
                    </a:cubicBezTo>
                    <a:close/>
                    <a:moveTo>
                      <a:pt x="12837" y="4435"/>
                    </a:moveTo>
                    <a:cubicBezTo>
                      <a:pt x="14914" y="4435"/>
                      <a:pt x="16601" y="5907"/>
                      <a:pt x="16601" y="7721"/>
                    </a:cubicBezTo>
                    <a:cubicBezTo>
                      <a:pt x="16601" y="9534"/>
                      <a:pt x="14914" y="10989"/>
                      <a:pt x="12837" y="10989"/>
                    </a:cubicBezTo>
                    <a:cubicBezTo>
                      <a:pt x="10759" y="10989"/>
                      <a:pt x="9072" y="9534"/>
                      <a:pt x="9072" y="7721"/>
                    </a:cubicBezTo>
                    <a:cubicBezTo>
                      <a:pt x="9072" y="5925"/>
                      <a:pt x="10759" y="4435"/>
                      <a:pt x="12837" y="4435"/>
                    </a:cubicBezTo>
                    <a:close/>
                    <a:moveTo>
                      <a:pt x="7611" y="20289"/>
                    </a:moveTo>
                    <a:lnTo>
                      <a:pt x="18082" y="20289"/>
                    </a:lnTo>
                    <a:lnTo>
                      <a:pt x="18082" y="21600"/>
                    </a:lnTo>
                    <a:lnTo>
                      <a:pt x="7611" y="21600"/>
                    </a:lnTo>
                    <a:lnTo>
                      <a:pt x="7611" y="2028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9" name="Shape 2991">
                <a:extLst>
                  <a:ext uri="{FF2B5EF4-FFF2-40B4-BE49-F238E27FC236}">
                    <a16:creationId xmlns:a16="http://schemas.microsoft.com/office/drawing/2014/main" id="{C38C4909-3353-4581-AD8A-BE9415B51FBE}"/>
                  </a:ext>
                </a:extLst>
              </p:cNvPr>
              <p:cNvSpPr/>
              <p:nvPr/>
            </p:nvSpPr>
            <p:spPr>
              <a:xfrm>
                <a:off x="3820156" y="5562601"/>
                <a:ext cx="583195" cy="583045"/>
              </a:xfrm>
              <a:custGeom>
                <a:avLst/>
                <a:gdLst/>
                <a:ahLst/>
                <a:cxnLst>
                  <a:cxn ang="0">
                    <a:pos x="wd2" y="hd2"/>
                  </a:cxn>
                  <a:cxn ang="5400000">
                    <a:pos x="wd2" y="hd2"/>
                  </a:cxn>
                  <a:cxn ang="10800000">
                    <a:pos x="wd2" y="hd2"/>
                  </a:cxn>
                  <a:cxn ang="16200000">
                    <a:pos x="wd2" y="hd2"/>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0" name="Shape 2993">
                <a:extLst>
                  <a:ext uri="{FF2B5EF4-FFF2-40B4-BE49-F238E27FC236}">
                    <a16:creationId xmlns:a16="http://schemas.microsoft.com/office/drawing/2014/main" id="{22BA0CA0-36B7-43C4-9B74-419262D4AC2A}"/>
                  </a:ext>
                </a:extLst>
              </p:cNvPr>
              <p:cNvSpPr/>
              <p:nvPr/>
            </p:nvSpPr>
            <p:spPr>
              <a:xfrm>
                <a:off x="5629568" y="5562601"/>
                <a:ext cx="611314" cy="583505"/>
              </a:xfrm>
              <a:custGeom>
                <a:avLst/>
                <a:gdLst/>
                <a:ahLst/>
                <a:cxnLst>
                  <a:cxn ang="0">
                    <a:pos x="wd2" y="hd2"/>
                  </a:cxn>
                  <a:cxn ang="5400000">
                    <a:pos x="wd2" y="hd2"/>
                  </a:cxn>
                  <a:cxn ang="10800000">
                    <a:pos x="wd2" y="hd2"/>
                  </a:cxn>
                  <a:cxn ang="16200000">
                    <a:pos x="wd2" y="hd2"/>
                  </a:cxn>
                </a:cxnLst>
                <a:rect l="0" t="0" r="r" b="b"/>
                <a:pathLst>
                  <a:path w="21600" h="21600" extrusionOk="0">
                    <a:moveTo>
                      <a:pt x="13937" y="13677"/>
                    </a:moveTo>
                    <a:lnTo>
                      <a:pt x="16646" y="4212"/>
                    </a:lnTo>
                    <a:lnTo>
                      <a:pt x="11503" y="4248"/>
                    </a:lnTo>
                    <a:lnTo>
                      <a:pt x="11503" y="19037"/>
                    </a:lnTo>
                    <a:lnTo>
                      <a:pt x="17537" y="19037"/>
                    </a:lnTo>
                    <a:lnTo>
                      <a:pt x="17537" y="21600"/>
                    </a:lnTo>
                    <a:lnTo>
                      <a:pt x="4063" y="21600"/>
                    </a:lnTo>
                    <a:lnTo>
                      <a:pt x="4063" y="19037"/>
                    </a:lnTo>
                    <a:lnTo>
                      <a:pt x="10097" y="19037"/>
                    </a:lnTo>
                    <a:lnTo>
                      <a:pt x="10097" y="4230"/>
                    </a:lnTo>
                    <a:lnTo>
                      <a:pt x="4937" y="4195"/>
                    </a:lnTo>
                    <a:lnTo>
                      <a:pt x="7663" y="13659"/>
                    </a:lnTo>
                    <a:lnTo>
                      <a:pt x="8126" y="13659"/>
                    </a:lnTo>
                    <a:cubicBezTo>
                      <a:pt x="8126" y="16007"/>
                      <a:pt x="6291" y="17907"/>
                      <a:pt x="4063" y="17907"/>
                    </a:cubicBezTo>
                    <a:cubicBezTo>
                      <a:pt x="1834" y="17907"/>
                      <a:pt x="0" y="16007"/>
                      <a:pt x="0" y="13659"/>
                    </a:cubicBezTo>
                    <a:lnTo>
                      <a:pt x="394" y="13659"/>
                    </a:lnTo>
                    <a:lnTo>
                      <a:pt x="3103" y="4195"/>
                    </a:lnTo>
                    <a:lnTo>
                      <a:pt x="3034" y="4195"/>
                    </a:lnTo>
                    <a:lnTo>
                      <a:pt x="3034" y="2958"/>
                    </a:lnTo>
                    <a:lnTo>
                      <a:pt x="10114" y="2958"/>
                    </a:lnTo>
                    <a:lnTo>
                      <a:pt x="10097" y="0"/>
                    </a:lnTo>
                    <a:lnTo>
                      <a:pt x="11520" y="0"/>
                    </a:lnTo>
                    <a:lnTo>
                      <a:pt x="11503" y="2958"/>
                    </a:lnTo>
                    <a:lnTo>
                      <a:pt x="18566" y="2958"/>
                    </a:lnTo>
                    <a:lnTo>
                      <a:pt x="18566" y="4195"/>
                    </a:lnTo>
                    <a:lnTo>
                      <a:pt x="18480" y="4195"/>
                    </a:lnTo>
                    <a:lnTo>
                      <a:pt x="21206" y="13659"/>
                    </a:lnTo>
                    <a:lnTo>
                      <a:pt x="21600" y="13659"/>
                    </a:lnTo>
                    <a:cubicBezTo>
                      <a:pt x="21600" y="15989"/>
                      <a:pt x="19766" y="17907"/>
                      <a:pt x="17537" y="17907"/>
                    </a:cubicBezTo>
                    <a:cubicBezTo>
                      <a:pt x="15309" y="17907"/>
                      <a:pt x="13474" y="16007"/>
                      <a:pt x="13474" y="13659"/>
                    </a:cubicBezTo>
                    <a:lnTo>
                      <a:pt x="13937" y="13659"/>
                    </a:lnTo>
                    <a:lnTo>
                      <a:pt x="13937" y="13677"/>
                    </a:lnTo>
                    <a:close/>
                    <a:moveTo>
                      <a:pt x="4063" y="4320"/>
                    </a:moveTo>
                    <a:lnTo>
                      <a:pt x="4029" y="4320"/>
                    </a:lnTo>
                    <a:lnTo>
                      <a:pt x="1371" y="13677"/>
                    </a:lnTo>
                    <a:lnTo>
                      <a:pt x="6771" y="13677"/>
                    </a:lnTo>
                    <a:lnTo>
                      <a:pt x="4063" y="4320"/>
                    </a:lnTo>
                    <a:close/>
                    <a:moveTo>
                      <a:pt x="14846" y="13677"/>
                    </a:moveTo>
                    <a:lnTo>
                      <a:pt x="20246" y="13677"/>
                    </a:lnTo>
                    <a:lnTo>
                      <a:pt x="17589" y="4320"/>
                    </a:lnTo>
                    <a:lnTo>
                      <a:pt x="17554" y="4320"/>
                    </a:lnTo>
                    <a:lnTo>
                      <a:pt x="14846" y="13677"/>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1" name="Shape 2995">
                <a:extLst>
                  <a:ext uri="{FF2B5EF4-FFF2-40B4-BE49-F238E27FC236}">
                    <a16:creationId xmlns:a16="http://schemas.microsoft.com/office/drawing/2014/main" id="{78F92062-1F32-4823-8CD0-CBA1E8E15FC2}"/>
                  </a:ext>
                </a:extLst>
              </p:cNvPr>
              <p:cNvSpPr/>
              <p:nvPr/>
            </p:nvSpPr>
            <p:spPr>
              <a:xfrm>
                <a:off x="7966378" y="5993372"/>
                <a:ext cx="17114" cy="17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7200"/>
                      <a:pt x="16200" y="7200"/>
                      <a:pt x="21600" y="21600"/>
                    </a:cubicBezTo>
                    <a:lnTo>
                      <a:pt x="16200" y="21600"/>
                    </a:lnTo>
                    <a:cubicBezTo>
                      <a:pt x="16200" y="21600"/>
                      <a:pt x="0" y="7200"/>
                      <a:pt x="0"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2" name="Shape 2996">
                <a:extLst>
                  <a:ext uri="{FF2B5EF4-FFF2-40B4-BE49-F238E27FC236}">
                    <a16:creationId xmlns:a16="http://schemas.microsoft.com/office/drawing/2014/main" id="{8D3840D0-C33A-4A18-94C3-8B2F131E23E6}"/>
                  </a:ext>
                </a:extLst>
              </p:cNvPr>
              <p:cNvSpPr/>
              <p:nvPr/>
            </p:nvSpPr>
            <p:spPr>
              <a:xfrm>
                <a:off x="7454266" y="5562601"/>
                <a:ext cx="608697" cy="583503"/>
              </a:xfrm>
              <a:custGeom>
                <a:avLst/>
                <a:gdLst/>
                <a:ahLst/>
                <a:cxnLst>
                  <a:cxn ang="0">
                    <a:pos x="wd2" y="hd2"/>
                  </a:cxn>
                  <a:cxn ang="5400000">
                    <a:pos x="wd2" y="hd2"/>
                  </a:cxn>
                  <a:cxn ang="10800000">
                    <a:pos x="wd2" y="hd2"/>
                  </a:cxn>
                  <a:cxn ang="16200000">
                    <a:pos x="wd2" y="hd2"/>
                  </a:cxn>
                </a:cxnLst>
                <a:rect l="0" t="0" r="r" b="b"/>
                <a:pathLst>
                  <a:path w="21583" h="21600" extrusionOk="0">
                    <a:moveTo>
                      <a:pt x="21583" y="8255"/>
                    </a:moveTo>
                    <a:cubicBezTo>
                      <a:pt x="21583" y="9154"/>
                      <a:pt x="20894" y="9856"/>
                      <a:pt x="20050" y="9856"/>
                    </a:cubicBezTo>
                    <a:lnTo>
                      <a:pt x="20050" y="15503"/>
                    </a:lnTo>
                    <a:lnTo>
                      <a:pt x="20033" y="15503"/>
                    </a:lnTo>
                    <a:cubicBezTo>
                      <a:pt x="19964" y="16025"/>
                      <a:pt x="19533" y="16420"/>
                      <a:pt x="19033" y="16420"/>
                    </a:cubicBezTo>
                    <a:cubicBezTo>
                      <a:pt x="18844" y="16420"/>
                      <a:pt x="18689" y="16366"/>
                      <a:pt x="18534" y="16294"/>
                    </a:cubicBezTo>
                    <a:cubicBezTo>
                      <a:pt x="18534" y="16258"/>
                      <a:pt x="18500" y="16258"/>
                      <a:pt x="18482" y="16240"/>
                    </a:cubicBezTo>
                    <a:cubicBezTo>
                      <a:pt x="18431" y="16222"/>
                      <a:pt x="18396" y="16187"/>
                      <a:pt x="18379" y="16151"/>
                    </a:cubicBezTo>
                    <a:cubicBezTo>
                      <a:pt x="16226" y="14316"/>
                      <a:pt x="13590" y="11888"/>
                      <a:pt x="9525" y="11528"/>
                    </a:cubicBezTo>
                    <a:cubicBezTo>
                      <a:pt x="9284" y="11510"/>
                      <a:pt x="8888" y="11492"/>
                      <a:pt x="8457" y="11492"/>
                    </a:cubicBezTo>
                    <a:lnTo>
                      <a:pt x="9388" y="17392"/>
                    </a:lnTo>
                    <a:lnTo>
                      <a:pt x="10249" y="17266"/>
                    </a:lnTo>
                    <a:lnTo>
                      <a:pt x="10507" y="19028"/>
                    </a:lnTo>
                    <a:lnTo>
                      <a:pt x="9611" y="19172"/>
                    </a:lnTo>
                    <a:lnTo>
                      <a:pt x="9835" y="21024"/>
                    </a:lnTo>
                    <a:lnTo>
                      <a:pt x="5426" y="21600"/>
                    </a:lnTo>
                    <a:lnTo>
                      <a:pt x="3962" y="11492"/>
                    </a:lnTo>
                    <a:lnTo>
                      <a:pt x="3273" y="11492"/>
                    </a:lnTo>
                    <a:cubicBezTo>
                      <a:pt x="3204" y="11492"/>
                      <a:pt x="3152" y="11456"/>
                      <a:pt x="3083" y="11456"/>
                    </a:cubicBezTo>
                    <a:cubicBezTo>
                      <a:pt x="3083" y="11456"/>
                      <a:pt x="3083" y="11456"/>
                      <a:pt x="3066" y="11456"/>
                    </a:cubicBezTo>
                    <a:cubicBezTo>
                      <a:pt x="1361" y="11456"/>
                      <a:pt x="0" y="10036"/>
                      <a:pt x="0" y="8255"/>
                    </a:cubicBezTo>
                    <a:cubicBezTo>
                      <a:pt x="0" y="6493"/>
                      <a:pt x="1361" y="5054"/>
                      <a:pt x="3066" y="5054"/>
                    </a:cubicBezTo>
                    <a:cubicBezTo>
                      <a:pt x="3066" y="5054"/>
                      <a:pt x="3066" y="5054"/>
                      <a:pt x="3083" y="5054"/>
                    </a:cubicBezTo>
                    <a:cubicBezTo>
                      <a:pt x="3152" y="5036"/>
                      <a:pt x="3204" y="5036"/>
                      <a:pt x="3273" y="5036"/>
                    </a:cubicBezTo>
                    <a:lnTo>
                      <a:pt x="8475" y="5036"/>
                    </a:lnTo>
                    <a:cubicBezTo>
                      <a:pt x="12884" y="5036"/>
                      <a:pt x="15830" y="2482"/>
                      <a:pt x="18172" y="522"/>
                    </a:cubicBezTo>
                    <a:cubicBezTo>
                      <a:pt x="18344" y="216"/>
                      <a:pt x="18655" y="0"/>
                      <a:pt x="19033" y="0"/>
                    </a:cubicBezTo>
                    <a:cubicBezTo>
                      <a:pt x="19567" y="0"/>
                      <a:pt x="20015" y="432"/>
                      <a:pt x="20050" y="971"/>
                    </a:cubicBezTo>
                    <a:lnTo>
                      <a:pt x="20050" y="6654"/>
                    </a:lnTo>
                    <a:cubicBezTo>
                      <a:pt x="20894" y="6654"/>
                      <a:pt x="21600" y="7356"/>
                      <a:pt x="21583" y="8255"/>
                    </a:cubicBezTo>
                    <a:close/>
                    <a:moveTo>
                      <a:pt x="18500" y="2230"/>
                    </a:moveTo>
                    <a:cubicBezTo>
                      <a:pt x="15365" y="4766"/>
                      <a:pt x="13074" y="6187"/>
                      <a:pt x="10008" y="6547"/>
                    </a:cubicBezTo>
                    <a:lnTo>
                      <a:pt x="10008" y="9946"/>
                    </a:lnTo>
                    <a:cubicBezTo>
                      <a:pt x="13074" y="10323"/>
                      <a:pt x="15347" y="11726"/>
                      <a:pt x="18500" y="14226"/>
                    </a:cubicBezTo>
                    <a:lnTo>
                      <a:pt x="18500" y="223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3" name="Shape 2998">
                <a:extLst>
                  <a:ext uri="{FF2B5EF4-FFF2-40B4-BE49-F238E27FC236}">
                    <a16:creationId xmlns:a16="http://schemas.microsoft.com/office/drawing/2014/main" id="{66CCAC60-AFA4-4D74-BAA8-E8CA04CCA45E}"/>
                  </a:ext>
                </a:extLst>
              </p:cNvPr>
              <p:cNvSpPr/>
              <p:nvPr/>
            </p:nvSpPr>
            <p:spPr>
              <a:xfrm>
                <a:off x="9559192" y="5562600"/>
                <a:ext cx="50861" cy="5086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34"/>
                      <a:pt x="21192" y="14468"/>
                      <a:pt x="20174" y="16098"/>
                    </a:cubicBezTo>
                    <a:cubicBezTo>
                      <a:pt x="19155" y="17932"/>
                      <a:pt x="17932" y="19358"/>
                      <a:pt x="16098" y="20174"/>
                    </a:cubicBezTo>
                    <a:cubicBezTo>
                      <a:pt x="14468" y="21192"/>
                      <a:pt x="12838" y="21600"/>
                      <a:pt x="10800" y="21600"/>
                    </a:cubicBezTo>
                    <a:cubicBezTo>
                      <a:pt x="8762" y="21600"/>
                      <a:pt x="7336" y="21192"/>
                      <a:pt x="5502" y="20174"/>
                    </a:cubicBezTo>
                    <a:cubicBezTo>
                      <a:pt x="3872" y="19358"/>
                      <a:pt x="2445" y="17932"/>
                      <a:pt x="1426" y="16098"/>
                    </a:cubicBezTo>
                    <a:cubicBezTo>
                      <a:pt x="408" y="14468"/>
                      <a:pt x="0" y="12838"/>
                      <a:pt x="0" y="10800"/>
                    </a:cubicBezTo>
                    <a:cubicBezTo>
                      <a:pt x="0" y="8966"/>
                      <a:pt x="408" y="7132"/>
                      <a:pt x="1426" y="5298"/>
                    </a:cubicBezTo>
                    <a:cubicBezTo>
                      <a:pt x="2445" y="3668"/>
                      <a:pt x="3872" y="2445"/>
                      <a:pt x="5502" y="1426"/>
                    </a:cubicBezTo>
                    <a:cubicBezTo>
                      <a:pt x="7336" y="408"/>
                      <a:pt x="8762" y="0"/>
                      <a:pt x="10800" y="0"/>
                    </a:cubicBezTo>
                    <a:cubicBezTo>
                      <a:pt x="12838" y="0"/>
                      <a:pt x="14468" y="408"/>
                      <a:pt x="16098" y="1426"/>
                    </a:cubicBezTo>
                    <a:cubicBezTo>
                      <a:pt x="17932" y="2445"/>
                      <a:pt x="19155" y="3668"/>
                      <a:pt x="20174" y="5298"/>
                    </a:cubicBezTo>
                    <a:cubicBezTo>
                      <a:pt x="21192" y="7132"/>
                      <a:pt x="21600" y="876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4" name="Shape 2999">
                <a:extLst>
                  <a:ext uri="{FF2B5EF4-FFF2-40B4-BE49-F238E27FC236}">
                    <a16:creationId xmlns:a16="http://schemas.microsoft.com/office/drawing/2014/main" id="{61B62BA2-1657-4AC5-80DC-0FE580B6039F}"/>
                  </a:ext>
                </a:extLst>
              </p:cNvPr>
              <p:cNvSpPr/>
              <p:nvPr/>
            </p:nvSpPr>
            <p:spPr>
              <a:xfrm>
                <a:off x="9435121" y="5620358"/>
                <a:ext cx="290441" cy="525747"/>
              </a:xfrm>
              <a:custGeom>
                <a:avLst/>
                <a:gdLst/>
                <a:ahLst/>
                <a:cxnLst>
                  <a:cxn ang="0">
                    <a:pos x="wd2" y="hd2"/>
                  </a:cxn>
                  <a:cxn ang="5400000">
                    <a:pos x="wd2" y="hd2"/>
                  </a:cxn>
                  <a:cxn ang="10800000">
                    <a:pos x="wd2" y="hd2"/>
                  </a:cxn>
                  <a:cxn ang="16200000">
                    <a:pos x="wd2" y="hd2"/>
                  </a:cxn>
                </a:cxnLst>
                <a:rect l="0" t="0" r="r" b="b"/>
                <a:pathLst>
                  <a:path w="21600" h="21600" extrusionOk="0">
                    <a:moveTo>
                      <a:pt x="21600" y="15637"/>
                    </a:moveTo>
                    <a:cubicBezTo>
                      <a:pt x="21600" y="18927"/>
                      <a:pt x="16732" y="21600"/>
                      <a:pt x="10818" y="21600"/>
                    </a:cubicBezTo>
                    <a:cubicBezTo>
                      <a:pt x="10421" y="21600"/>
                      <a:pt x="10061" y="21600"/>
                      <a:pt x="9700" y="21580"/>
                    </a:cubicBezTo>
                    <a:lnTo>
                      <a:pt x="9123" y="21540"/>
                    </a:lnTo>
                    <a:cubicBezTo>
                      <a:pt x="4003" y="21081"/>
                      <a:pt x="0" y="18628"/>
                      <a:pt x="0" y="15657"/>
                    </a:cubicBezTo>
                    <a:cubicBezTo>
                      <a:pt x="0" y="12784"/>
                      <a:pt x="3678" y="10391"/>
                      <a:pt x="8582" y="9833"/>
                    </a:cubicBezTo>
                    <a:cubicBezTo>
                      <a:pt x="8510" y="9733"/>
                      <a:pt x="8510" y="9673"/>
                      <a:pt x="8510" y="9573"/>
                    </a:cubicBezTo>
                    <a:lnTo>
                      <a:pt x="8510" y="1576"/>
                    </a:lnTo>
                    <a:cubicBezTo>
                      <a:pt x="8510" y="1476"/>
                      <a:pt x="8402" y="1436"/>
                      <a:pt x="8258" y="1436"/>
                    </a:cubicBezTo>
                    <a:cubicBezTo>
                      <a:pt x="8077" y="1436"/>
                      <a:pt x="7969" y="1476"/>
                      <a:pt x="7969" y="1576"/>
                    </a:cubicBezTo>
                    <a:lnTo>
                      <a:pt x="7969" y="4527"/>
                    </a:lnTo>
                    <a:cubicBezTo>
                      <a:pt x="7969" y="4787"/>
                      <a:pt x="7609" y="4986"/>
                      <a:pt x="7176" y="4986"/>
                    </a:cubicBezTo>
                    <a:cubicBezTo>
                      <a:pt x="6671" y="4986"/>
                      <a:pt x="6347" y="4767"/>
                      <a:pt x="6347" y="4527"/>
                    </a:cubicBezTo>
                    <a:lnTo>
                      <a:pt x="6347" y="1316"/>
                    </a:lnTo>
                    <a:cubicBezTo>
                      <a:pt x="6347" y="598"/>
                      <a:pt x="7428" y="0"/>
                      <a:pt x="8727" y="0"/>
                    </a:cubicBezTo>
                    <a:lnTo>
                      <a:pt x="13486" y="0"/>
                    </a:lnTo>
                    <a:cubicBezTo>
                      <a:pt x="14785" y="0"/>
                      <a:pt x="15866" y="598"/>
                      <a:pt x="15866" y="1316"/>
                    </a:cubicBezTo>
                    <a:lnTo>
                      <a:pt x="15866" y="4527"/>
                    </a:lnTo>
                    <a:cubicBezTo>
                      <a:pt x="15866" y="4787"/>
                      <a:pt x="15470" y="4986"/>
                      <a:pt x="15037" y="4986"/>
                    </a:cubicBezTo>
                    <a:cubicBezTo>
                      <a:pt x="14568" y="4986"/>
                      <a:pt x="14244" y="4767"/>
                      <a:pt x="14244" y="4527"/>
                    </a:cubicBezTo>
                    <a:lnTo>
                      <a:pt x="14244" y="1576"/>
                    </a:lnTo>
                    <a:cubicBezTo>
                      <a:pt x="14244" y="1476"/>
                      <a:pt x="14136" y="1436"/>
                      <a:pt x="13955" y="1436"/>
                    </a:cubicBezTo>
                    <a:cubicBezTo>
                      <a:pt x="13811" y="1436"/>
                      <a:pt x="13703" y="1476"/>
                      <a:pt x="13703" y="1576"/>
                    </a:cubicBezTo>
                    <a:lnTo>
                      <a:pt x="13703" y="9573"/>
                    </a:lnTo>
                    <a:cubicBezTo>
                      <a:pt x="13703" y="9693"/>
                      <a:pt x="13631" y="9813"/>
                      <a:pt x="13523" y="9912"/>
                    </a:cubicBezTo>
                    <a:cubicBezTo>
                      <a:pt x="18174" y="10571"/>
                      <a:pt x="21600" y="12904"/>
                      <a:pt x="21600" y="15637"/>
                    </a:cubicBezTo>
                    <a:close/>
                    <a:moveTo>
                      <a:pt x="10746" y="9833"/>
                    </a:moveTo>
                    <a:lnTo>
                      <a:pt x="11503" y="9833"/>
                    </a:lnTo>
                    <a:cubicBezTo>
                      <a:pt x="11395" y="9753"/>
                      <a:pt x="11359" y="9633"/>
                      <a:pt x="11359" y="9534"/>
                    </a:cubicBezTo>
                    <a:lnTo>
                      <a:pt x="11359" y="4966"/>
                    </a:lnTo>
                    <a:cubicBezTo>
                      <a:pt x="11359" y="4866"/>
                      <a:pt x="11287" y="4827"/>
                      <a:pt x="11107" y="4827"/>
                    </a:cubicBezTo>
                    <a:cubicBezTo>
                      <a:pt x="10926" y="4827"/>
                      <a:pt x="10854" y="4866"/>
                      <a:pt x="10854" y="4966"/>
                    </a:cubicBezTo>
                    <a:lnTo>
                      <a:pt x="10854" y="9534"/>
                    </a:lnTo>
                    <a:cubicBezTo>
                      <a:pt x="10854" y="9673"/>
                      <a:pt x="10854" y="9753"/>
                      <a:pt x="10746" y="9833"/>
                    </a:cubicBezTo>
                    <a:close/>
                    <a:moveTo>
                      <a:pt x="19472" y="18010"/>
                    </a:moveTo>
                    <a:cubicBezTo>
                      <a:pt x="18463" y="18249"/>
                      <a:pt x="17309" y="18449"/>
                      <a:pt x="16263" y="18289"/>
                    </a:cubicBezTo>
                    <a:cubicBezTo>
                      <a:pt x="14965" y="18130"/>
                      <a:pt x="14965" y="17491"/>
                      <a:pt x="15362" y="16933"/>
                    </a:cubicBezTo>
                    <a:cubicBezTo>
                      <a:pt x="14099" y="16793"/>
                      <a:pt x="12549" y="16793"/>
                      <a:pt x="11575" y="16275"/>
                    </a:cubicBezTo>
                    <a:cubicBezTo>
                      <a:pt x="11143" y="16075"/>
                      <a:pt x="10962" y="15756"/>
                      <a:pt x="11251" y="15477"/>
                    </a:cubicBezTo>
                    <a:cubicBezTo>
                      <a:pt x="11575" y="15058"/>
                      <a:pt x="12621" y="15058"/>
                      <a:pt x="12982" y="14679"/>
                    </a:cubicBezTo>
                    <a:cubicBezTo>
                      <a:pt x="13378" y="14220"/>
                      <a:pt x="12369" y="14181"/>
                      <a:pt x="12585" y="13742"/>
                    </a:cubicBezTo>
                    <a:cubicBezTo>
                      <a:pt x="12765" y="13403"/>
                      <a:pt x="13486" y="13143"/>
                      <a:pt x="14063" y="13084"/>
                    </a:cubicBezTo>
                    <a:cubicBezTo>
                      <a:pt x="15326" y="12944"/>
                      <a:pt x="17778" y="13343"/>
                      <a:pt x="18643" y="12665"/>
                    </a:cubicBezTo>
                    <a:cubicBezTo>
                      <a:pt x="16912" y="11309"/>
                      <a:pt x="14099" y="10431"/>
                      <a:pt x="10854" y="10431"/>
                    </a:cubicBezTo>
                    <a:cubicBezTo>
                      <a:pt x="8402" y="10431"/>
                      <a:pt x="6202" y="10930"/>
                      <a:pt x="4508" y="11747"/>
                    </a:cubicBezTo>
                    <a:cubicBezTo>
                      <a:pt x="5481" y="12106"/>
                      <a:pt x="6419" y="11727"/>
                      <a:pt x="7537" y="11688"/>
                    </a:cubicBezTo>
                    <a:cubicBezTo>
                      <a:pt x="8077" y="11648"/>
                      <a:pt x="8907" y="11688"/>
                      <a:pt x="9267" y="11947"/>
                    </a:cubicBezTo>
                    <a:cubicBezTo>
                      <a:pt x="9484" y="12086"/>
                      <a:pt x="9051" y="12286"/>
                      <a:pt x="8835" y="12346"/>
                    </a:cubicBezTo>
                    <a:cubicBezTo>
                      <a:pt x="8402" y="12525"/>
                      <a:pt x="7717" y="12645"/>
                      <a:pt x="7428" y="12904"/>
                    </a:cubicBezTo>
                    <a:cubicBezTo>
                      <a:pt x="7969" y="12964"/>
                      <a:pt x="9159" y="13143"/>
                      <a:pt x="8943" y="13502"/>
                    </a:cubicBezTo>
                    <a:cubicBezTo>
                      <a:pt x="8835" y="13622"/>
                      <a:pt x="8582" y="13702"/>
                      <a:pt x="8943" y="13742"/>
                    </a:cubicBezTo>
                    <a:cubicBezTo>
                      <a:pt x="9448" y="13782"/>
                      <a:pt x="9448" y="14061"/>
                      <a:pt x="10313" y="13542"/>
                    </a:cubicBezTo>
                    <a:cubicBezTo>
                      <a:pt x="11179" y="13044"/>
                      <a:pt x="12441" y="13084"/>
                      <a:pt x="12441" y="13084"/>
                    </a:cubicBezTo>
                    <a:cubicBezTo>
                      <a:pt x="12188" y="13343"/>
                      <a:pt x="12152" y="13602"/>
                      <a:pt x="11972" y="13842"/>
                    </a:cubicBezTo>
                    <a:cubicBezTo>
                      <a:pt x="11683" y="14220"/>
                      <a:pt x="11107" y="14540"/>
                      <a:pt x="10421" y="14659"/>
                    </a:cubicBezTo>
                    <a:cubicBezTo>
                      <a:pt x="9628" y="14819"/>
                      <a:pt x="8618" y="14839"/>
                      <a:pt x="7861" y="14659"/>
                    </a:cubicBezTo>
                    <a:cubicBezTo>
                      <a:pt x="7464" y="14560"/>
                      <a:pt x="6996" y="14360"/>
                      <a:pt x="6563" y="14380"/>
                    </a:cubicBezTo>
                    <a:cubicBezTo>
                      <a:pt x="5914" y="14420"/>
                      <a:pt x="6383" y="14919"/>
                      <a:pt x="6563" y="15078"/>
                    </a:cubicBezTo>
                    <a:cubicBezTo>
                      <a:pt x="6815" y="15377"/>
                      <a:pt x="7284" y="15676"/>
                      <a:pt x="7068" y="16035"/>
                    </a:cubicBezTo>
                    <a:cubicBezTo>
                      <a:pt x="6887" y="16335"/>
                      <a:pt x="6743" y="16394"/>
                      <a:pt x="6202" y="16394"/>
                    </a:cubicBezTo>
                    <a:cubicBezTo>
                      <a:pt x="5193" y="16394"/>
                      <a:pt x="4688" y="17093"/>
                      <a:pt x="3822" y="17372"/>
                    </a:cubicBezTo>
                    <a:cubicBezTo>
                      <a:pt x="3209" y="17551"/>
                      <a:pt x="2560" y="17631"/>
                      <a:pt x="1911" y="17631"/>
                    </a:cubicBezTo>
                    <a:cubicBezTo>
                      <a:pt x="2596" y="18628"/>
                      <a:pt x="3822" y="19466"/>
                      <a:pt x="5373" y="20104"/>
                    </a:cubicBezTo>
                    <a:cubicBezTo>
                      <a:pt x="5193" y="19765"/>
                      <a:pt x="5048" y="19426"/>
                      <a:pt x="4904" y="19087"/>
                    </a:cubicBezTo>
                    <a:cubicBezTo>
                      <a:pt x="4724" y="18608"/>
                      <a:pt x="4544" y="18030"/>
                      <a:pt x="4868" y="17551"/>
                    </a:cubicBezTo>
                    <a:cubicBezTo>
                      <a:pt x="5157" y="17152"/>
                      <a:pt x="5806" y="16953"/>
                      <a:pt x="6599" y="17033"/>
                    </a:cubicBezTo>
                    <a:cubicBezTo>
                      <a:pt x="7753" y="17132"/>
                      <a:pt x="8294" y="17751"/>
                      <a:pt x="9015" y="18170"/>
                    </a:cubicBezTo>
                    <a:cubicBezTo>
                      <a:pt x="10025" y="18748"/>
                      <a:pt x="11034" y="18688"/>
                      <a:pt x="12260" y="18728"/>
                    </a:cubicBezTo>
                    <a:cubicBezTo>
                      <a:pt x="13090" y="18748"/>
                      <a:pt x="14172" y="18788"/>
                      <a:pt x="14713" y="19167"/>
                    </a:cubicBezTo>
                    <a:cubicBezTo>
                      <a:pt x="15145" y="19466"/>
                      <a:pt x="14785" y="19984"/>
                      <a:pt x="14280" y="20164"/>
                    </a:cubicBezTo>
                    <a:cubicBezTo>
                      <a:pt x="13919" y="20284"/>
                      <a:pt x="13523" y="20343"/>
                      <a:pt x="13198" y="20463"/>
                    </a:cubicBezTo>
                    <a:cubicBezTo>
                      <a:pt x="12873" y="20563"/>
                      <a:pt x="12910" y="20722"/>
                      <a:pt x="13090" y="20922"/>
                    </a:cubicBezTo>
                    <a:cubicBezTo>
                      <a:pt x="15866" y="20443"/>
                      <a:pt x="18174" y="19386"/>
                      <a:pt x="19472" y="1801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5" name="Shape 3001">
                <a:extLst>
                  <a:ext uri="{FF2B5EF4-FFF2-40B4-BE49-F238E27FC236}">
                    <a16:creationId xmlns:a16="http://schemas.microsoft.com/office/drawing/2014/main" id="{E67FA2E5-7CFC-46DF-B38F-BDB1DE46F2C5}"/>
                  </a:ext>
                </a:extLst>
              </p:cNvPr>
              <p:cNvSpPr/>
              <p:nvPr/>
            </p:nvSpPr>
            <p:spPr>
              <a:xfrm>
                <a:off x="11071573" y="5562601"/>
                <a:ext cx="662653" cy="583503"/>
              </a:xfrm>
              <a:custGeom>
                <a:avLst/>
                <a:gdLst/>
                <a:ahLst/>
                <a:cxnLst>
                  <a:cxn ang="0">
                    <a:pos x="wd2" y="hd2"/>
                  </a:cxn>
                  <a:cxn ang="5400000">
                    <a:pos x="wd2" y="hd2"/>
                  </a:cxn>
                  <a:cxn ang="10800000">
                    <a:pos x="wd2" y="hd2"/>
                  </a:cxn>
                  <a:cxn ang="16200000">
                    <a:pos x="wd2" y="hd2"/>
                  </a:cxn>
                </a:cxnLst>
                <a:rect l="0" t="0" r="r" b="b"/>
                <a:pathLst>
                  <a:path w="21600" h="21600" extrusionOk="0">
                    <a:moveTo>
                      <a:pt x="21600" y="1475"/>
                    </a:moveTo>
                    <a:lnTo>
                      <a:pt x="21600" y="20125"/>
                    </a:lnTo>
                    <a:cubicBezTo>
                      <a:pt x="21600" y="20953"/>
                      <a:pt x="21015" y="21600"/>
                      <a:pt x="20303" y="21600"/>
                    </a:cubicBezTo>
                    <a:lnTo>
                      <a:pt x="1297" y="21600"/>
                    </a:lnTo>
                    <a:cubicBezTo>
                      <a:pt x="569" y="21600"/>
                      <a:pt x="0" y="20935"/>
                      <a:pt x="0" y="20125"/>
                    </a:cubicBezTo>
                    <a:lnTo>
                      <a:pt x="0" y="1475"/>
                    </a:lnTo>
                    <a:cubicBezTo>
                      <a:pt x="0" y="647"/>
                      <a:pt x="585" y="0"/>
                      <a:pt x="1297" y="0"/>
                    </a:cubicBezTo>
                    <a:lnTo>
                      <a:pt x="20303" y="0"/>
                    </a:lnTo>
                    <a:cubicBezTo>
                      <a:pt x="21015" y="0"/>
                      <a:pt x="21600" y="665"/>
                      <a:pt x="21600" y="1475"/>
                    </a:cubicBezTo>
                    <a:close/>
                    <a:moveTo>
                      <a:pt x="16176" y="1960"/>
                    </a:moveTo>
                    <a:cubicBezTo>
                      <a:pt x="16176" y="2500"/>
                      <a:pt x="16603" y="2932"/>
                      <a:pt x="17046" y="2932"/>
                    </a:cubicBezTo>
                    <a:cubicBezTo>
                      <a:pt x="17505" y="2932"/>
                      <a:pt x="17900" y="2500"/>
                      <a:pt x="17900" y="1960"/>
                    </a:cubicBezTo>
                    <a:cubicBezTo>
                      <a:pt x="17900" y="1421"/>
                      <a:pt x="17505" y="989"/>
                      <a:pt x="17046" y="989"/>
                    </a:cubicBezTo>
                    <a:cubicBezTo>
                      <a:pt x="16603" y="989"/>
                      <a:pt x="16176" y="1421"/>
                      <a:pt x="16176" y="1960"/>
                    </a:cubicBezTo>
                    <a:close/>
                    <a:moveTo>
                      <a:pt x="13820" y="1960"/>
                    </a:moveTo>
                    <a:cubicBezTo>
                      <a:pt x="13820" y="2500"/>
                      <a:pt x="14231" y="2932"/>
                      <a:pt x="14674" y="2932"/>
                    </a:cubicBezTo>
                    <a:cubicBezTo>
                      <a:pt x="15133" y="2932"/>
                      <a:pt x="15544" y="2500"/>
                      <a:pt x="15544" y="1960"/>
                    </a:cubicBezTo>
                    <a:cubicBezTo>
                      <a:pt x="15544" y="1421"/>
                      <a:pt x="15133" y="989"/>
                      <a:pt x="14674" y="989"/>
                    </a:cubicBezTo>
                    <a:cubicBezTo>
                      <a:pt x="14200" y="971"/>
                      <a:pt x="13820" y="1421"/>
                      <a:pt x="13820" y="1960"/>
                    </a:cubicBezTo>
                    <a:close/>
                    <a:moveTo>
                      <a:pt x="20288" y="3939"/>
                    </a:moveTo>
                    <a:lnTo>
                      <a:pt x="1281" y="3939"/>
                    </a:lnTo>
                    <a:lnTo>
                      <a:pt x="1281" y="20323"/>
                    </a:lnTo>
                    <a:lnTo>
                      <a:pt x="20288" y="20323"/>
                    </a:lnTo>
                    <a:lnTo>
                      <a:pt x="20288" y="3939"/>
                    </a:lnTo>
                    <a:close/>
                    <a:moveTo>
                      <a:pt x="20288" y="1960"/>
                    </a:moveTo>
                    <a:cubicBezTo>
                      <a:pt x="20288" y="1421"/>
                      <a:pt x="19892" y="989"/>
                      <a:pt x="19434" y="989"/>
                    </a:cubicBezTo>
                    <a:cubicBezTo>
                      <a:pt x="18975" y="989"/>
                      <a:pt x="18580" y="1439"/>
                      <a:pt x="18580" y="1960"/>
                    </a:cubicBezTo>
                    <a:cubicBezTo>
                      <a:pt x="18580" y="2500"/>
                      <a:pt x="18975" y="2932"/>
                      <a:pt x="19434" y="2932"/>
                    </a:cubicBezTo>
                    <a:cubicBezTo>
                      <a:pt x="19892" y="2932"/>
                      <a:pt x="20288" y="2500"/>
                      <a:pt x="20288" y="1960"/>
                    </a:cubicBezTo>
                    <a:close/>
                    <a:moveTo>
                      <a:pt x="8001" y="6870"/>
                    </a:moveTo>
                    <a:lnTo>
                      <a:pt x="14642" y="6870"/>
                    </a:lnTo>
                    <a:lnTo>
                      <a:pt x="14642" y="5449"/>
                    </a:lnTo>
                    <a:lnTo>
                      <a:pt x="8001" y="5449"/>
                    </a:lnTo>
                    <a:lnTo>
                      <a:pt x="8001" y="6870"/>
                    </a:lnTo>
                    <a:close/>
                    <a:moveTo>
                      <a:pt x="10610" y="10144"/>
                    </a:moveTo>
                    <a:lnTo>
                      <a:pt x="19023" y="10144"/>
                    </a:lnTo>
                    <a:lnTo>
                      <a:pt x="19023" y="8705"/>
                    </a:lnTo>
                    <a:lnTo>
                      <a:pt x="10610" y="8705"/>
                    </a:lnTo>
                    <a:lnTo>
                      <a:pt x="10610" y="10144"/>
                    </a:lnTo>
                    <a:close/>
                    <a:moveTo>
                      <a:pt x="10610" y="12967"/>
                    </a:moveTo>
                    <a:lnTo>
                      <a:pt x="19023" y="12967"/>
                    </a:lnTo>
                    <a:lnTo>
                      <a:pt x="19023" y="11546"/>
                    </a:lnTo>
                    <a:lnTo>
                      <a:pt x="10610" y="11546"/>
                    </a:lnTo>
                    <a:lnTo>
                      <a:pt x="10610" y="12967"/>
                    </a:lnTo>
                    <a:close/>
                    <a:moveTo>
                      <a:pt x="10610" y="15845"/>
                    </a:moveTo>
                    <a:lnTo>
                      <a:pt x="19023" y="15845"/>
                    </a:lnTo>
                    <a:lnTo>
                      <a:pt x="19023" y="14424"/>
                    </a:lnTo>
                    <a:lnTo>
                      <a:pt x="10610" y="14424"/>
                    </a:lnTo>
                    <a:lnTo>
                      <a:pt x="10610" y="15845"/>
                    </a:lnTo>
                    <a:close/>
                    <a:moveTo>
                      <a:pt x="2467" y="18686"/>
                    </a:moveTo>
                    <a:lnTo>
                      <a:pt x="19023" y="18686"/>
                    </a:lnTo>
                    <a:lnTo>
                      <a:pt x="19023" y="17266"/>
                    </a:lnTo>
                    <a:lnTo>
                      <a:pt x="2467" y="17266"/>
                    </a:lnTo>
                    <a:lnTo>
                      <a:pt x="2467" y="18686"/>
                    </a:lnTo>
                    <a:close/>
                    <a:moveTo>
                      <a:pt x="2467" y="15719"/>
                    </a:moveTo>
                    <a:lnTo>
                      <a:pt x="8381" y="15719"/>
                    </a:lnTo>
                    <a:lnTo>
                      <a:pt x="8381" y="8705"/>
                    </a:lnTo>
                    <a:lnTo>
                      <a:pt x="2467" y="8705"/>
                    </a:lnTo>
                    <a:lnTo>
                      <a:pt x="2467" y="1571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6" name="Shape 3003">
                <a:extLst>
                  <a:ext uri="{FF2B5EF4-FFF2-40B4-BE49-F238E27FC236}">
                    <a16:creationId xmlns:a16="http://schemas.microsoft.com/office/drawing/2014/main" id="{90FA4850-07AE-42B7-B4F6-8B07BC4FE90B}"/>
                  </a:ext>
                </a:extLst>
              </p:cNvPr>
              <p:cNvSpPr/>
              <p:nvPr/>
            </p:nvSpPr>
            <p:spPr>
              <a:xfrm>
                <a:off x="12936914" y="5562600"/>
                <a:ext cx="58136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02"/>
                    </a:lnTo>
                    <a:cubicBezTo>
                      <a:pt x="21600" y="20504"/>
                      <a:pt x="20518" y="21600"/>
                      <a:pt x="19112" y="21600"/>
                    </a:cubicBezTo>
                    <a:lnTo>
                      <a:pt x="2506" y="21600"/>
                    </a:lnTo>
                    <a:cubicBezTo>
                      <a:pt x="1100" y="21600"/>
                      <a:pt x="0" y="20486"/>
                      <a:pt x="0" y="19102"/>
                    </a:cubicBezTo>
                    <a:lnTo>
                      <a:pt x="0" y="6128"/>
                    </a:lnTo>
                    <a:lnTo>
                      <a:pt x="3354" y="6128"/>
                    </a:lnTo>
                    <a:lnTo>
                      <a:pt x="3354" y="0"/>
                    </a:lnTo>
                    <a:lnTo>
                      <a:pt x="21600" y="0"/>
                    </a:lnTo>
                    <a:close/>
                    <a:moveTo>
                      <a:pt x="20049" y="1617"/>
                    </a:moveTo>
                    <a:lnTo>
                      <a:pt x="4940" y="1617"/>
                    </a:lnTo>
                    <a:lnTo>
                      <a:pt x="4940" y="17700"/>
                    </a:lnTo>
                    <a:cubicBezTo>
                      <a:pt x="4940" y="18150"/>
                      <a:pt x="4580" y="18491"/>
                      <a:pt x="4129" y="18491"/>
                    </a:cubicBezTo>
                    <a:cubicBezTo>
                      <a:pt x="3678" y="18491"/>
                      <a:pt x="3336" y="18132"/>
                      <a:pt x="3336" y="17700"/>
                    </a:cubicBezTo>
                    <a:lnTo>
                      <a:pt x="3336" y="7727"/>
                    </a:lnTo>
                    <a:lnTo>
                      <a:pt x="1533" y="7727"/>
                    </a:lnTo>
                    <a:lnTo>
                      <a:pt x="1533" y="19102"/>
                    </a:lnTo>
                    <a:cubicBezTo>
                      <a:pt x="1533" y="19605"/>
                      <a:pt x="1983" y="19983"/>
                      <a:pt x="2488" y="19983"/>
                    </a:cubicBezTo>
                    <a:lnTo>
                      <a:pt x="19112" y="19983"/>
                    </a:lnTo>
                    <a:cubicBezTo>
                      <a:pt x="19617" y="19983"/>
                      <a:pt x="20049" y="19551"/>
                      <a:pt x="20049" y="19066"/>
                    </a:cubicBezTo>
                    <a:lnTo>
                      <a:pt x="20067" y="19066"/>
                    </a:lnTo>
                    <a:lnTo>
                      <a:pt x="20067" y="1617"/>
                    </a:lnTo>
                    <a:lnTo>
                      <a:pt x="20049" y="1617"/>
                    </a:lnTo>
                    <a:close/>
                    <a:moveTo>
                      <a:pt x="18445" y="3145"/>
                    </a:moveTo>
                    <a:lnTo>
                      <a:pt x="6491" y="3145"/>
                    </a:lnTo>
                    <a:lnTo>
                      <a:pt x="6491" y="9273"/>
                    </a:lnTo>
                    <a:lnTo>
                      <a:pt x="18445" y="9273"/>
                    </a:lnTo>
                    <a:lnTo>
                      <a:pt x="18445" y="3145"/>
                    </a:lnTo>
                    <a:close/>
                    <a:moveTo>
                      <a:pt x="11521" y="10980"/>
                    </a:moveTo>
                    <a:lnTo>
                      <a:pt x="6491" y="10980"/>
                    </a:lnTo>
                    <a:lnTo>
                      <a:pt x="6491" y="12507"/>
                    </a:lnTo>
                    <a:lnTo>
                      <a:pt x="11521" y="12507"/>
                    </a:lnTo>
                    <a:lnTo>
                      <a:pt x="11521" y="10980"/>
                    </a:lnTo>
                    <a:close/>
                    <a:moveTo>
                      <a:pt x="13468" y="12507"/>
                    </a:moveTo>
                    <a:lnTo>
                      <a:pt x="18427" y="12507"/>
                    </a:lnTo>
                    <a:lnTo>
                      <a:pt x="18427" y="10980"/>
                    </a:lnTo>
                    <a:lnTo>
                      <a:pt x="13468" y="10980"/>
                    </a:lnTo>
                    <a:lnTo>
                      <a:pt x="13468" y="12507"/>
                    </a:lnTo>
                    <a:close/>
                    <a:moveTo>
                      <a:pt x="11521" y="13963"/>
                    </a:moveTo>
                    <a:lnTo>
                      <a:pt x="6491" y="13963"/>
                    </a:lnTo>
                    <a:lnTo>
                      <a:pt x="6491" y="15490"/>
                    </a:lnTo>
                    <a:lnTo>
                      <a:pt x="11521" y="15490"/>
                    </a:lnTo>
                    <a:lnTo>
                      <a:pt x="11521" y="13963"/>
                    </a:lnTo>
                    <a:close/>
                    <a:moveTo>
                      <a:pt x="13468" y="15490"/>
                    </a:moveTo>
                    <a:lnTo>
                      <a:pt x="18427" y="15490"/>
                    </a:lnTo>
                    <a:lnTo>
                      <a:pt x="18427" y="13963"/>
                    </a:lnTo>
                    <a:lnTo>
                      <a:pt x="13468" y="13963"/>
                    </a:lnTo>
                    <a:lnTo>
                      <a:pt x="13468" y="15490"/>
                    </a:lnTo>
                    <a:close/>
                    <a:moveTo>
                      <a:pt x="13468" y="18545"/>
                    </a:moveTo>
                    <a:lnTo>
                      <a:pt x="18427" y="18545"/>
                    </a:lnTo>
                    <a:lnTo>
                      <a:pt x="18427" y="17000"/>
                    </a:lnTo>
                    <a:lnTo>
                      <a:pt x="13468" y="17000"/>
                    </a:lnTo>
                    <a:lnTo>
                      <a:pt x="13468" y="18545"/>
                    </a:lnTo>
                    <a:close/>
                    <a:moveTo>
                      <a:pt x="11521" y="17000"/>
                    </a:moveTo>
                    <a:lnTo>
                      <a:pt x="6491" y="17000"/>
                    </a:lnTo>
                    <a:lnTo>
                      <a:pt x="6491" y="18545"/>
                    </a:lnTo>
                    <a:lnTo>
                      <a:pt x="11521" y="18545"/>
                    </a:lnTo>
                    <a:lnTo>
                      <a:pt x="11521" y="1700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grpSp>
      <p:sp>
        <p:nvSpPr>
          <p:cNvPr id="37"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everyday objects and symbols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91" y="1554480"/>
            <a:ext cx="9473112" cy="4572000"/>
            <a:chOff x="600079" y="1077087"/>
            <a:chExt cx="11005631" cy="5311638"/>
          </a:xfrm>
        </p:grpSpPr>
        <p:grpSp>
          <p:nvGrpSpPr>
            <p:cNvPr id="6" name="Group 445">
              <a:extLst>
                <a:ext uri="{FF2B5EF4-FFF2-40B4-BE49-F238E27FC236}">
                  <a16:creationId xmlns:a16="http://schemas.microsoft.com/office/drawing/2014/main" id="{C2BF8A57-55DB-739F-F861-B7705C6E0310}"/>
                </a:ext>
              </a:extLst>
            </p:cNvPr>
            <p:cNvGrpSpPr/>
            <p:nvPr/>
          </p:nvGrpSpPr>
          <p:grpSpPr>
            <a:xfrm>
              <a:off x="6360553" y="1077087"/>
              <a:ext cx="473027" cy="5259218"/>
              <a:chOff x="5986508" y="1135734"/>
              <a:chExt cx="473027" cy="5259218"/>
            </a:xfrm>
          </p:grpSpPr>
          <p:sp>
            <p:nvSpPr>
              <p:cNvPr id="7" name="Shape 342">
                <a:extLst>
                  <a:ext uri="{FF2B5EF4-FFF2-40B4-BE49-F238E27FC236}">
                    <a16:creationId xmlns:a16="http://schemas.microsoft.com/office/drawing/2014/main" id="{864C9CE3-21CD-48A8-B142-4FCC71EC8FDC}"/>
                  </a:ext>
                </a:extLst>
              </p:cNvPr>
              <p:cNvSpPr/>
              <p:nvPr/>
            </p:nvSpPr>
            <p:spPr>
              <a:xfrm>
                <a:off x="6015809" y="1847112"/>
                <a:ext cx="414377" cy="376920"/>
              </a:xfrm>
              <a:custGeom>
                <a:avLst/>
                <a:gdLst/>
                <a:ahLst/>
                <a:cxnLst/>
                <a:rect l="0" t="0" r="0" b="0"/>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8" name="Shape 375">
                <a:extLst>
                  <a:ext uri="{FF2B5EF4-FFF2-40B4-BE49-F238E27FC236}">
                    <a16:creationId xmlns:a16="http://schemas.microsoft.com/office/drawing/2014/main" id="{20C09919-F266-48E4-9E22-DEC1AA6AD22F}"/>
                  </a:ext>
                </a:extLst>
              </p:cNvPr>
              <p:cNvGrpSpPr/>
              <p:nvPr/>
            </p:nvGrpSpPr>
            <p:grpSpPr>
              <a:xfrm>
                <a:off x="6040160" y="2465522"/>
                <a:ext cx="365697" cy="517940"/>
                <a:chOff x="3979850" y="1598950"/>
                <a:chExt cx="356825" cy="505375"/>
              </a:xfrm>
              <a:solidFill>
                <a:schemeClr val="tx2"/>
              </a:solidFill>
            </p:grpSpPr>
            <p:sp>
              <p:nvSpPr>
                <p:cNvPr id="9" name="Shape 376">
                  <a:extLst>
                    <a:ext uri="{FF2B5EF4-FFF2-40B4-BE49-F238E27FC236}">
                      <a16:creationId xmlns:a16="http://schemas.microsoft.com/office/drawing/2014/main" id="{4A476282-8595-4AF5-9C92-F0F44B41918F}"/>
                    </a:ext>
                  </a:extLst>
                </p:cNvPr>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 name="Shape 377">
                  <a:extLst>
                    <a:ext uri="{FF2B5EF4-FFF2-40B4-BE49-F238E27FC236}">
                      <a16:creationId xmlns:a16="http://schemas.microsoft.com/office/drawing/2014/main" id="{3F743119-7ED8-4DD9-8FC7-F687F18D9311}"/>
                    </a:ext>
                  </a:extLst>
                </p:cNvPr>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 name="Shape 431">
                <a:extLst>
                  <a:ext uri="{FF2B5EF4-FFF2-40B4-BE49-F238E27FC236}">
                    <a16:creationId xmlns:a16="http://schemas.microsoft.com/office/drawing/2014/main" id="{BB12F0E3-8BEC-49B2-B0B3-1D7416590CFD}"/>
                  </a:ext>
                </a:extLst>
              </p:cNvPr>
              <p:cNvGrpSpPr/>
              <p:nvPr/>
            </p:nvGrpSpPr>
            <p:grpSpPr>
              <a:xfrm>
                <a:off x="6134395" y="3153181"/>
                <a:ext cx="177224" cy="515455"/>
                <a:chOff x="4071800" y="2269925"/>
                <a:chExt cx="172925" cy="502950"/>
              </a:xfrm>
              <a:solidFill>
                <a:schemeClr val="tx2"/>
              </a:solidFill>
            </p:grpSpPr>
            <p:sp>
              <p:nvSpPr>
                <p:cNvPr id="12" name="Shape 432">
                  <a:extLst>
                    <a:ext uri="{FF2B5EF4-FFF2-40B4-BE49-F238E27FC236}">
                      <a16:creationId xmlns:a16="http://schemas.microsoft.com/office/drawing/2014/main" id="{FAD27AAC-7AD0-48D6-BC16-7139605E7D39}"/>
                    </a:ext>
                  </a:extLst>
                </p:cNvPr>
                <p:cNvSpPr/>
                <p:nvPr/>
              </p:nvSpPr>
              <p:spPr>
                <a:xfrm>
                  <a:off x="4118075" y="2269925"/>
                  <a:ext cx="80375" cy="91350"/>
                </a:xfrm>
                <a:custGeom>
                  <a:avLst/>
                  <a:gdLst/>
                  <a:ahLst/>
                  <a:cxnLst/>
                  <a:rect l="0" t="0" r="0" b="0"/>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 name="Shape 433">
                  <a:extLst>
                    <a:ext uri="{FF2B5EF4-FFF2-40B4-BE49-F238E27FC236}">
                      <a16:creationId xmlns:a16="http://schemas.microsoft.com/office/drawing/2014/main" id="{5A567F3E-49B1-4E39-B65E-8E7DB486B00A}"/>
                    </a:ext>
                  </a:extLst>
                </p:cNvPr>
                <p:cNvSpPr/>
                <p:nvPr/>
              </p:nvSpPr>
              <p:spPr>
                <a:xfrm>
                  <a:off x="4071800" y="2372825"/>
                  <a:ext cx="172925" cy="400050"/>
                </a:xfrm>
                <a:custGeom>
                  <a:avLst/>
                  <a:gdLst/>
                  <a:ahLst/>
                  <a:cxnLst/>
                  <a:rect l="0" t="0" r="0" b="0"/>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4" name="Shape 456">
                <a:extLst>
                  <a:ext uri="{FF2B5EF4-FFF2-40B4-BE49-F238E27FC236}">
                    <a16:creationId xmlns:a16="http://schemas.microsoft.com/office/drawing/2014/main" id="{E8306C00-6B22-40B9-B7D9-4D49182A6D49}"/>
                  </a:ext>
                </a:extLst>
              </p:cNvPr>
              <p:cNvGrpSpPr/>
              <p:nvPr/>
            </p:nvGrpSpPr>
            <p:grpSpPr>
              <a:xfrm>
                <a:off x="6011463" y="3886392"/>
                <a:ext cx="418093" cy="426856"/>
                <a:chOff x="3951850" y="2985350"/>
                <a:chExt cx="407950" cy="416500"/>
              </a:xfrm>
              <a:solidFill>
                <a:schemeClr val="tx2"/>
              </a:solidFill>
            </p:grpSpPr>
            <p:sp>
              <p:nvSpPr>
                <p:cNvPr id="15" name="Shape 457">
                  <a:extLst>
                    <a:ext uri="{FF2B5EF4-FFF2-40B4-BE49-F238E27FC236}">
                      <a16:creationId xmlns:a16="http://schemas.microsoft.com/office/drawing/2014/main" id="{4902BA31-E7C7-441B-B8D6-C15775FAA8CD}"/>
                    </a:ext>
                  </a:extLst>
                </p:cNvPr>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 name="Shape 458">
                  <a:extLst>
                    <a:ext uri="{FF2B5EF4-FFF2-40B4-BE49-F238E27FC236}">
                      <a16:creationId xmlns:a16="http://schemas.microsoft.com/office/drawing/2014/main" id="{4D8C3106-1A97-4459-8330-D1D2D6B69D60}"/>
                    </a:ext>
                  </a:extLst>
                </p:cNvPr>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 name="Shape 459">
                  <a:extLst>
                    <a:ext uri="{FF2B5EF4-FFF2-40B4-BE49-F238E27FC236}">
                      <a16:creationId xmlns:a16="http://schemas.microsoft.com/office/drawing/2014/main" id="{7C50E857-9FBF-4A70-8A06-FFCABD58468C}"/>
                    </a:ext>
                  </a:extLst>
                </p:cNvPr>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 name="Shape 460">
                  <a:extLst>
                    <a:ext uri="{FF2B5EF4-FFF2-40B4-BE49-F238E27FC236}">
                      <a16:creationId xmlns:a16="http://schemas.microsoft.com/office/drawing/2014/main" id="{2589D9B7-01D3-4621-8FB4-70C628050A0D}"/>
                    </a:ext>
                  </a:extLst>
                </p:cNvPr>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9" name="Shape 491">
                <a:extLst>
                  <a:ext uri="{FF2B5EF4-FFF2-40B4-BE49-F238E27FC236}">
                    <a16:creationId xmlns:a16="http://schemas.microsoft.com/office/drawing/2014/main" id="{AAB01C14-873C-490C-BB6F-93CA380DAF98}"/>
                  </a:ext>
                </a:extLst>
              </p:cNvPr>
              <p:cNvGrpSpPr/>
              <p:nvPr/>
            </p:nvGrpSpPr>
            <p:grpSpPr>
              <a:xfrm>
                <a:off x="5991476" y="4633953"/>
                <a:ext cx="450581" cy="327008"/>
                <a:chOff x="3932350" y="3714775"/>
                <a:chExt cx="439650" cy="319075"/>
              </a:xfrm>
              <a:solidFill>
                <a:schemeClr val="tx2"/>
              </a:solidFill>
            </p:grpSpPr>
            <p:sp>
              <p:nvSpPr>
                <p:cNvPr id="20" name="Shape 492">
                  <a:extLst>
                    <a:ext uri="{FF2B5EF4-FFF2-40B4-BE49-F238E27FC236}">
                      <a16:creationId xmlns:a16="http://schemas.microsoft.com/office/drawing/2014/main" id="{4410404F-55C1-42ED-BDF8-002934A508EE}"/>
                    </a:ext>
                  </a:extLst>
                </p:cNvPr>
                <p:cNvSpPr/>
                <p:nvPr/>
              </p:nvSpPr>
              <p:spPr>
                <a:xfrm>
                  <a:off x="3932350" y="3714775"/>
                  <a:ext cx="439650" cy="319075"/>
                </a:xfrm>
                <a:custGeom>
                  <a:avLst/>
                  <a:gdLst/>
                  <a:ahLst/>
                  <a:cxnLst/>
                  <a:rect l="0" t="0" r="0" b="0"/>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 name="Shape 493">
                  <a:extLst>
                    <a:ext uri="{FF2B5EF4-FFF2-40B4-BE49-F238E27FC236}">
                      <a16:creationId xmlns:a16="http://schemas.microsoft.com/office/drawing/2014/main" id="{1AE4A22F-4E97-49F8-8D03-82EFD001885C}"/>
                    </a:ext>
                  </a:extLst>
                </p:cNvPr>
                <p:cNvSpPr/>
                <p:nvPr/>
              </p:nvSpPr>
              <p:spPr>
                <a:xfrm>
                  <a:off x="39701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 name="Shape 494">
                  <a:extLst>
                    <a:ext uri="{FF2B5EF4-FFF2-40B4-BE49-F238E27FC236}">
                      <a16:creationId xmlns:a16="http://schemas.microsoft.com/office/drawing/2014/main" id="{F0F2136F-202B-4072-8D7B-092DDC820AFE}"/>
                    </a:ext>
                  </a:extLst>
                </p:cNvPr>
                <p:cNvSpPr/>
                <p:nvPr/>
              </p:nvSpPr>
              <p:spPr>
                <a:xfrm>
                  <a:off x="42788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 name="Shape 495">
                  <a:extLst>
                    <a:ext uri="{FF2B5EF4-FFF2-40B4-BE49-F238E27FC236}">
                      <a16:creationId xmlns:a16="http://schemas.microsoft.com/office/drawing/2014/main" id="{CA96C4F3-F83D-427A-B9C3-FEAA7F2C63B7}"/>
                    </a:ext>
                  </a:extLst>
                </p:cNvPr>
                <p:cNvSpPr/>
                <p:nvPr/>
              </p:nvSpPr>
              <p:spPr>
                <a:xfrm>
                  <a:off x="4073000" y="3716600"/>
                  <a:ext cx="77350" cy="278900"/>
                </a:xfrm>
                <a:custGeom>
                  <a:avLst/>
                  <a:gdLst/>
                  <a:ahLst/>
                  <a:cxnLst/>
                  <a:rect l="0" t="0" r="0" b="0"/>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 name="Shape 496">
                  <a:extLst>
                    <a:ext uri="{FF2B5EF4-FFF2-40B4-BE49-F238E27FC236}">
                      <a16:creationId xmlns:a16="http://schemas.microsoft.com/office/drawing/2014/main" id="{7E1FA619-0408-4226-83F3-1A50871B166B}"/>
                    </a:ext>
                  </a:extLst>
                </p:cNvPr>
                <p:cNvSpPr/>
                <p:nvPr/>
              </p:nvSpPr>
              <p:spPr>
                <a:xfrm>
                  <a:off x="4175900" y="3787250"/>
                  <a:ext cx="77350" cy="208250"/>
                </a:xfrm>
                <a:custGeom>
                  <a:avLst/>
                  <a:gdLst/>
                  <a:ahLst/>
                  <a:cxnLst/>
                  <a:rect l="0" t="0" r="0" b="0"/>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25" name="Shape 524">
                <a:extLst>
                  <a:ext uri="{FF2B5EF4-FFF2-40B4-BE49-F238E27FC236}">
                    <a16:creationId xmlns:a16="http://schemas.microsoft.com/office/drawing/2014/main" id="{1D2753A3-CF1F-4EE5-A1FA-2B2F4C507752}"/>
                  </a:ext>
                </a:extLst>
              </p:cNvPr>
              <p:cNvSpPr/>
              <p:nvPr/>
            </p:nvSpPr>
            <p:spPr>
              <a:xfrm>
                <a:off x="6015193" y="5272298"/>
                <a:ext cx="415608" cy="415633"/>
              </a:xfrm>
              <a:custGeom>
                <a:avLst/>
                <a:gdLst/>
                <a:ahLst/>
                <a:cxnLst/>
                <a:rect l="0" t="0" r="0" b="0"/>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6" name="Shape 565">
                <a:extLst>
                  <a:ext uri="{FF2B5EF4-FFF2-40B4-BE49-F238E27FC236}">
                    <a16:creationId xmlns:a16="http://schemas.microsoft.com/office/drawing/2014/main" id="{C092AF87-1DF8-45E6-991A-8B0C7747E454}"/>
                  </a:ext>
                </a:extLst>
              </p:cNvPr>
              <p:cNvGrpSpPr/>
              <p:nvPr/>
            </p:nvGrpSpPr>
            <p:grpSpPr>
              <a:xfrm>
                <a:off x="6028298" y="5931277"/>
                <a:ext cx="389423" cy="463675"/>
                <a:chOff x="3968275" y="4980625"/>
                <a:chExt cx="379975" cy="452425"/>
              </a:xfrm>
              <a:solidFill>
                <a:schemeClr val="tx2"/>
              </a:solidFill>
            </p:grpSpPr>
            <p:sp>
              <p:nvSpPr>
                <p:cNvPr id="27" name="Shape 566">
                  <a:extLst>
                    <a:ext uri="{FF2B5EF4-FFF2-40B4-BE49-F238E27FC236}">
                      <a16:creationId xmlns:a16="http://schemas.microsoft.com/office/drawing/2014/main" id="{AF931839-D23A-4663-8757-76466E841319}"/>
                    </a:ext>
                  </a:extLst>
                </p:cNvPr>
                <p:cNvSpPr/>
                <p:nvPr/>
              </p:nvSpPr>
              <p:spPr>
                <a:xfrm>
                  <a:off x="4168000" y="4980625"/>
                  <a:ext cx="85875" cy="102325"/>
                </a:xfrm>
                <a:custGeom>
                  <a:avLst/>
                  <a:gdLst/>
                  <a:ahLst/>
                  <a:cxnLst/>
                  <a:rect l="0" t="0" r="0" b="0"/>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 name="Shape 567">
                  <a:extLst>
                    <a:ext uri="{FF2B5EF4-FFF2-40B4-BE49-F238E27FC236}">
                      <a16:creationId xmlns:a16="http://schemas.microsoft.com/office/drawing/2014/main" id="{7FC7C8D3-B807-42E6-99CD-45A1BF8FF307}"/>
                    </a:ext>
                  </a:extLst>
                </p:cNvPr>
                <p:cNvSpPr/>
                <p:nvPr/>
              </p:nvSpPr>
              <p:spPr>
                <a:xfrm>
                  <a:off x="3968275" y="5043350"/>
                  <a:ext cx="379975" cy="389700"/>
                </a:xfrm>
                <a:custGeom>
                  <a:avLst/>
                  <a:gdLst/>
                  <a:ahLst/>
                  <a:cxnLst/>
                  <a:rect l="0" t="0" r="0" b="0"/>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 name="Shape 568">
                  <a:extLst>
                    <a:ext uri="{FF2B5EF4-FFF2-40B4-BE49-F238E27FC236}">
                      <a16:creationId xmlns:a16="http://schemas.microsoft.com/office/drawing/2014/main" id="{A0681280-A7F8-47A3-B7BE-8D23AAD6B7A6}"/>
                    </a:ext>
                  </a:extLst>
                </p:cNvPr>
                <p:cNvSpPr/>
                <p:nvPr/>
              </p:nvSpPr>
              <p:spPr>
                <a:xfrm>
                  <a:off x="4031000" y="5150500"/>
                  <a:ext cx="54200" cy="61525"/>
                </a:xfrm>
                <a:custGeom>
                  <a:avLst/>
                  <a:gdLst/>
                  <a:ahLst/>
                  <a:cxnLst/>
                  <a:rect l="0" t="0" r="0" b="0"/>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 name="Shape 579">
                <a:extLst>
                  <a:ext uri="{FF2B5EF4-FFF2-40B4-BE49-F238E27FC236}">
                    <a16:creationId xmlns:a16="http://schemas.microsoft.com/office/drawing/2014/main" id="{A14BF23E-BD38-4DE8-9CAF-1DAEC9C249CF}"/>
                  </a:ext>
                </a:extLst>
              </p:cNvPr>
              <p:cNvGrpSpPr/>
              <p:nvPr/>
            </p:nvGrpSpPr>
            <p:grpSpPr>
              <a:xfrm>
                <a:off x="5986508" y="1135734"/>
                <a:ext cx="473027" cy="421860"/>
                <a:chOff x="3927500" y="301425"/>
                <a:chExt cx="461550" cy="411625"/>
              </a:xfrm>
              <a:solidFill>
                <a:schemeClr val="tx2"/>
              </a:solidFill>
            </p:grpSpPr>
            <p:sp>
              <p:nvSpPr>
                <p:cNvPr id="31" name="Shape 580">
                  <a:extLst>
                    <a:ext uri="{FF2B5EF4-FFF2-40B4-BE49-F238E27FC236}">
                      <a16:creationId xmlns:a16="http://schemas.microsoft.com/office/drawing/2014/main" id="{BE00BBB4-2405-47A8-999F-7574421B5184}"/>
                    </a:ext>
                  </a:extLst>
                </p:cNvPr>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 name="Shape 581">
                  <a:extLst>
                    <a:ext uri="{FF2B5EF4-FFF2-40B4-BE49-F238E27FC236}">
                      <a16:creationId xmlns:a16="http://schemas.microsoft.com/office/drawing/2014/main" id="{BB4378C7-D432-4293-9762-BCE5432C2314}"/>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 name="Shape 582">
                  <a:extLst>
                    <a:ext uri="{FF2B5EF4-FFF2-40B4-BE49-F238E27FC236}">
                      <a16:creationId xmlns:a16="http://schemas.microsoft.com/office/drawing/2014/main" id="{A84D715A-39F5-4C69-A483-EEEEC10DA6B8}"/>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 name="Shape 583">
                  <a:extLst>
                    <a:ext uri="{FF2B5EF4-FFF2-40B4-BE49-F238E27FC236}">
                      <a16:creationId xmlns:a16="http://schemas.microsoft.com/office/drawing/2014/main" id="{45E3D61D-9554-4A16-B9B6-283E45B6EA78}"/>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 name="Shape 584">
                  <a:extLst>
                    <a:ext uri="{FF2B5EF4-FFF2-40B4-BE49-F238E27FC236}">
                      <a16:creationId xmlns:a16="http://schemas.microsoft.com/office/drawing/2014/main" id="{7C9F111B-8F7C-435B-97B2-5B0F64CBF32E}"/>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 name="Shape 585">
                  <a:extLst>
                    <a:ext uri="{FF2B5EF4-FFF2-40B4-BE49-F238E27FC236}">
                      <a16:creationId xmlns:a16="http://schemas.microsoft.com/office/drawing/2014/main" id="{186A99EB-0470-469C-A35B-EEEA8F5D255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 name="Shape 586">
                  <a:extLst>
                    <a:ext uri="{FF2B5EF4-FFF2-40B4-BE49-F238E27FC236}">
                      <a16:creationId xmlns:a16="http://schemas.microsoft.com/office/drawing/2014/main" id="{B4B504ED-489E-456E-BF0C-AAF3261309CB}"/>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 name="Shape 587">
                  <a:extLst>
                    <a:ext uri="{FF2B5EF4-FFF2-40B4-BE49-F238E27FC236}">
                      <a16:creationId xmlns:a16="http://schemas.microsoft.com/office/drawing/2014/main" id="{CF5A0862-F170-47BA-A580-DB9D2603FF84}"/>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 name="Shape 588">
                  <a:extLst>
                    <a:ext uri="{FF2B5EF4-FFF2-40B4-BE49-F238E27FC236}">
                      <a16:creationId xmlns:a16="http://schemas.microsoft.com/office/drawing/2014/main" id="{418EE192-77B7-4682-AACF-992CE6566AD5}"/>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 name="Shape 589">
                  <a:extLst>
                    <a:ext uri="{FF2B5EF4-FFF2-40B4-BE49-F238E27FC236}">
                      <a16:creationId xmlns:a16="http://schemas.microsoft.com/office/drawing/2014/main" id="{A748A6FD-7EB6-4F20-97C2-3B61A1F0EDAC}"/>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 name="Shape 590">
                  <a:extLst>
                    <a:ext uri="{FF2B5EF4-FFF2-40B4-BE49-F238E27FC236}">
                      <a16:creationId xmlns:a16="http://schemas.microsoft.com/office/drawing/2014/main" id="{1311C4CE-87B3-4F43-8B71-FD0049969C90}"/>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 name="Shape 591">
                  <a:extLst>
                    <a:ext uri="{FF2B5EF4-FFF2-40B4-BE49-F238E27FC236}">
                      <a16:creationId xmlns:a16="http://schemas.microsoft.com/office/drawing/2014/main" id="{DBB6F1B6-D1C9-49A1-8C22-81E64D05C635}"/>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 name="Shape 592">
                  <a:extLst>
                    <a:ext uri="{FF2B5EF4-FFF2-40B4-BE49-F238E27FC236}">
                      <a16:creationId xmlns:a16="http://schemas.microsoft.com/office/drawing/2014/main" id="{E17C0B4B-946A-474A-AAAE-B28E0BA7E4F0}"/>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 name="Shape 593">
                  <a:extLst>
                    <a:ext uri="{FF2B5EF4-FFF2-40B4-BE49-F238E27FC236}">
                      <a16:creationId xmlns:a16="http://schemas.microsoft.com/office/drawing/2014/main" id="{D8D1B400-CB2C-480F-9C20-8F971A59C7DA}"/>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 name="Shape 594">
                  <a:extLst>
                    <a:ext uri="{FF2B5EF4-FFF2-40B4-BE49-F238E27FC236}">
                      <a16:creationId xmlns:a16="http://schemas.microsoft.com/office/drawing/2014/main" id="{C7352EF4-5572-4DA3-881E-FD17144B65DE}"/>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6" name="Shape 595">
                  <a:extLst>
                    <a:ext uri="{FF2B5EF4-FFF2-40B4-BE49-F238E27FC236}">
                      <a16:creationId xmlns:a16="http://schemas.microsoft.com/office/drawing/2014/main" id="{88435AE0-3975-48E9-8458-87157AF5165C}"/>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7" name="Shape 596">
                  <a:extLst>
                    <a:ext uri="{FF2B5EF4-FFF2-40B4-BE49-F238E27FC236}">
                      <a16:creationId xmlns:a16="http://schemas.microsoft.com/office/drawing/2014/main" id="{B1FD1514-6CC6-42B4-9D6F-67C0AF976F27}"/>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8" name="Shape 597">
                  <a:extLst>
                    <a:ext uri="{FF2B5EF4-FFF2-40B4-BE49-F238E27FC236}">
                      <a16:creationId xmlns:a16="http://schemas.microsoft.com/office/drawing/2014/main" id="{6E091C35-352E-4449-A746-85265FBB8EAE}"/>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9" name="Shape 598">
                  <a:extLst>
                    <a:ext uri="{FF2B5EF4-FFF2-40B4-BE49-F238E27FC236}">
                      <a16:creationId xmlns:a16="http://schemas.microsoft.com/office/drawing/2014/main" id="{E837DF80-687E-49FA-A56E-4031FF316FFD}"/>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0" name="Shape 599">
                  <a:extLst>
                    <a:ext uri="{FF2B5EF4-FFF2-40B4-BE49-F238E27FC236}">
                      <a16:creationId xmlns:a16="http://schemas.microsoft.com/office/drawing/2014/main" id="{7B1456A2-4ED0-4B33-83CF-449A46F3A601}"/>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1" name="Shape 600">
                  <a:extLst>
                    <a:ext uri="{FF2B5EF4-FFF2-40B4-BE49-F238E27FC236}">
                      <a16:creationId xmlns:a16="http://schemas.microsoft.com/office/drawing/2014/main" id="{DA9DDA66-DE30-4176-8543-AD3363EDDD41}"/>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2" name="Shape 601">
                  <a:extLst>
                    <a:ext uri="{FF2B5EF4-FFF2-40B4-BE49-F238E27FC236}">
                      <a16:creationId xmlns:a16="http://schemas.microsoft.com/office/drawing/2014/main" id="{8FF749D4-5FCA-4D0B-BDAB-6917556F7C4A}"/>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3" name="Shape 602">
                  <a:extLst>
                    <a:ext uri="{FF2B5EF4-FFF2-40B4-BE49-F238E27FC236}">
                      <a16:creationId xmlns:a16="http://schemas.microsoft.com/office/drawing/2014/main" id="{8620DEC2-EE1B-4B8D-AA95-B5DEB93DB603}"/>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4" name="Shape 603">
                  <a:extLst>
                    <a:ext uri="{FF2B5EF4-FFF2-40B4-BE49-F238E27FC236}">
                      <a16:creationId xmlns:a16="http://schemas.microsoft.com/office/drawing/2014/main" id="{F78FE063-4C11-4C31-8097-51E37580173D}"/>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5" name="Shape 604">
                  <a:extLst>
                    <a:ext uri="{FF2B5EF4-FFF2-40B4-BE49-F238E27FC236}">
                      <a16:creationId xmlns:a16="http://schemas.microsoft.com/office/drawing/2014/main" id="{278F3030-7117-4337-8BDA-B4836E824041}"/>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6" name="Shape 605">
                  <a:extLst>
                    <a:ext uri="{FF2B5EF4-FFF2-40B4-BE49-F238E27FC236}">
                      <a16:creationId xmlns:a16="http://schemas.microsoft.com/office/drawing/2014/main" id="{A79BEAA8-8F69-4E14-8C3C-E63C77D7FDEE}"/>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7" name="Shape 606">
                  <a:extLst>
                    <a:ext uri="{FF2B5EF4-FFF2-40B4-BE49-F238E27FC236}">
                      <a16:creationId xmlns:a16="http://schemas.microsoft.com/office/drawing/2014/main" id="{7C4324CA-6002-42D5-9EAA-009308AA65D2}"/>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58" name="Group 439">
              <a:extLst>
                <a:ext uri="{FF2B5EF4-FFF2-40B4-BE49-F238E27FC236}">
                  <a16:creationId xmlns:a16="http://schemas.microsoft.com/office/drawing/2014/main" id="{A9DB35BE-56F7-BDF1-8E06-57C79E20D770}"/>
                </a:ext>
              </a:extLst>
            </p:cNvPr>
            <p:cNvGrpSpPr/>
            <p:nvPr/>
          </p:nvGrpSpPr>
          <p:grpSpPr>
            <a:xfrm>
              <a:off x="9923434" y="1077087"/>
              <a:ext cx="529188" cy="5150017"/>
              <a:chOff x="8025143" y="1153208"/>
              <a:chExt cx="529188" cy="5150017"/>
            </a:xfrm>
          </p:grpSpPr>
          <p:grpSp>
            <p:nvGrpSpPr>
              <p:cNvPr id="59" name="Shape 347">
                <a:extLst>
                  <a:ext uri="{FF2B5EF4-FFF2-40B4-BE49-F238E27FC236}">
                    <a16:creationId xmlns:a16="http://schemas.microsoft.com/office/drawing/2014/main" id="{2BEDF7D0-605F-4D88-8BB5-83F9D3F5498C}"/>
                  </a:ext>
                </a:extLst>
              </p:cNvPr>
              <p:cNvGrpSpPr/>
              <p:nvPr/>
            </p:nvGrpSpPr>
            <p:grpSpPr>
              <a:xfrm>
                <a:off x="8025143" y="1777863"/>
                <a:ext cx="529188" cy="515455"/>
                <a:chOff x="5916675" y="927975"/>
                <a:chExt cx="516350" cy="502950"/>
              </a:xfrm>
              <a:solidFill>
                <a:schemeClr val="tx2"/>
              </a:solidFill>
            </p:grpSpPr>
            <p:sp>
              <p:nvSpPr>
                <p:cNvPr id="60" name="Shape 348">
                  <a:extLst>
                    <a:ext uri="{FF2B5EF4-FFF2-40B4-BE49-F238E27FC236}">
                      <a16:creationId xmlns:a16="http://schemas.microsoft.com/office/drawing/2014/main" id="{F29E1389-B7E2-4B69-BBF5-00EBE782D4CE}"/>
                    </a:ext>
                  </a:extLst>
                </p:cNvPr>
                <p:cNvSpPr/>
                <p:nvPr/>
              </p:nvSpPr>
              <p:spPr>
                <a:xfrm>
                  <a:off x="5916675" y="927975"/>
                  <a:ext cx="516350" cy="502950"/>
                </a:xfrm>
                <a:custGeom>
                  <a:avLst/>
                  <a:gdLst/>
                  <a:ahLst/>
                  <a:cxnLst/>
                  <a:rect l="0" t="0" r="0" b="0"/>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1" name="Shape 349">
                  <a:extLst>
                    <a:ext uri="{FF2B5EF4-FFF2-40B4-BE49-F238E27FC236}">
                      <a16:creationId xmlns:a16="http://schemas.microsoft.com/office/drawing/2014/main" id="{E6D0E646-E28A-47D2-94B4-3C7AF9F778D6}"/>
                    </a:ext>
                  </a:extLst>
                </p:cNvPr>
                <p:cNvSpPr/>
                <p:nvPr/>
              </p:nvSpPr>
              <p:spPr>
                <a:xfrm>
                  <a:off x="6006800" y="1011375"/>
                  <a:ext cx="336125" cy="336125"/>
                </a:xfrm>
                <a:custGeom>
                  <a:avLst/>
                  <a:gdLst/>
                  <a:ahLst/>
                  <a:cxnLst/>
                  <a:rect l="0" t="0" r="0" b="0"/>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62" name="Shape 387">
                <a:extLst>
                  <a:ext uri="{FF2B5EF4-FFF2-40B4-BE49-F238E27FC236}">
                    <a16:creationId xmlns:a16="http://schemas.microsoft.com/office/drawing/2014/main" id="{41AA8782-EB89-4128-8E2B-8B5F6C193431}"/>
                  </a:ext>
                </a:extLst>
              </p:cNvPr>
              <p:cNvGrpSpPr/>
              <p:nvPr/>
            </p:nvGrpSpPr>
            <p:grpSpPr>
              <a:xfrm>
                <a:off x="8070697" y="2491091"/>
                <a:ext cx="438079" cy="459319"/>
                <a:chOff x="5961125" y="1623900"/>
                <a:chExt cx="427450" cy="448175"/>
              </a:xfrm>
              <a:solidFill>
                <a:schemeClr val="tx2"/>
              </a:solidFill>
            </p:grpSpPr>
            <p:sp>
              <p:nvSpPr>
                <p:cNvPr id="63" name="Shape 388">
                  <a:extLst>
                    <a:ext uri="{FF2B5EF4-FFF2-40B4-BE49-F238E27FC236}">
                      <a16:creationId xmlns:a16="http://schemas.microsoft.com/office/drawing/2014/main" id="{A6C22D02-ECEB-4BD0-909A-2DD481BFEDD4}"/>
                    </a:ext>
                  </a:extLst>
                </p:cNvPr>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4" name="Shape 389">
                  <a:extLst>
                    <a:ext uri="{FF2B5EF4-FFF2-40B4-BE49-F238E27FC236}">
                      <a16:creationId xmlns:a16="http://schemas.microsoft.com/office/drawing/2014/main" id="{1F587422-92F3-4FCA-9B74-B57C013502CD}"/>
                    </a:ext>
                  </a:extLst>
                </p:cNvPr>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5" name="Shape 390">
                  <a:extLst>
                    <a:ext uri="{FF2B5EF4-FFF2-40B4-BE49-F238E27FC236}">
                      <a16:creationId xmlns:a16="http://schemas.microsoft.com/office/drawing/2014/main" id="{C2CA835E-5993-4782-A104-1E036AF60860}"/>
                    </a:ext>
                  </a:extLst>
                </p:cNvPr>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6" name="Shape 391">
                  <a:extLst>
                    <a:ext uri="{FF2B5EF4-FFF2-40B4-BE49-F238E27FC236}">
                      <a16:creationId xmlns:a16="http://schemas.microsoft.com/office/drawing/2014/main" id="{1A66C12B-78AA-4C63-A94F-84F8A3764435}"/>
                    </a:ext>
                  </a:extLst>
                </p:cNvPr>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7" name="Shape 392">
                  <a:extLst>
                    <a:ext uri="{FF2B5EF4-FFF2-40B4-BE49-F238E27FC236}">
                      <a16:creationId xmlns:a16="http://schemas.microsoft.com/office/drawing/2014/main" id="{4E0ABD7F-2F55-4E7F-8E55-5F3EFBACF672}"/>
                    </a:ext>
                  </a:extLst>
                </p:cNvPr>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8" name="Shape 393">
                  <a:extLst>
                    <a:ext uri="{FF2B5EF4-FFF2-40B4-BE49-F238E27FC236}">
                      <a16:creationId xmlns:a16="http://schemas.microsoft.com/office/drawing/2014/main" id="{DB9B219C-A415-424D-92E1-BDFEB7B68809}"/>
                    </a:ext>
                  </a:extLst>
                </p:cNvPr>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9" name="Shape 394">
                  <a:extLst>
                    <a:ext uri="{FF2B5EF4-FFF2-40B4-BE49-F238E27FC236}">
                      <a16:creationId xmlns:a16="http://schemas.microsoft.com/office/drawing/2014/main" id="{8EF12FF1-026E-4D3A-8497-E5857C22A5DF}"/>
                    </a:ext>
                  </a:extLst>
                </p:cNvPr>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70" name="Shape 435">
                <a:extLst>
                  <a:ext uri="{FF2B5EF4-FFF2-40B4-BE49-F238E27FC236}">
                    <a16:creationId xmlns:a16="http://schemas.microsoft.com/office/drawing/2014/main" id="{C3098839-D3F3-44E4-8944-068FFCA21282}"/>
                  </a:ext>
                </a:extLst>
              </p:cNvPr>
              <p:cNvGrpSpPr/>
              <p:nvPr/>
            </p:nvGrpSpPr>
            <p:grpSpPr>
              <a:xfrm>
                <a:off x="8082559" y="3214951"/>
                <a:ext cx="421860" cy="396904"/>
                <a:chOff x="5972700" y="2330200"/>
                <a:chExt cx="411625" cy="387275"/>
              </a:xfrm>
              <a:solidFill>
                <a:schemeClr val="tx2"/>
              </a:solidFill>
            </p:grpSpPr>
            <p:sp>
              <p:nvSpPr>
                <p:cNvPr id="71" name="Shape 436">
                  <a:extLst>
                    <a:ext uri="{FF2B5EF4-FFF2-40B4-BE49-F238E27FC236}">
                      <a16:creationId xmlns:a16="http://schemas.microsoft.com/office/drawing/2014/main" id="{38965BBC-1F88-43B0-B322-6CFF8E588492}"/>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2" name="Shape 437">
                  <a:extLst>
                    <a:ext uri="{FF2B5EF4-FFF2-40B4-BE49-F238E27FC236}">
                      <a16:creationId xmlns:a16="http://schemas.microsoft.com/office/drawing/2014/main" id="{D990DEFC-8AA0-4E82-83FF-3BDC39C8E1EF}"/>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73" name="Shape 465">
                <a:extLst>
                  <a:ext uri="{FF2B5EF4-FFF2-40B4-BE49-F238E27FC236}">
                    <a16:creationId xmlns:a16="http://schemas.microsoft.com/office/drawing/2014/main" id="{6BA61D50-BD89-4D4B-836B-62AEBC339B50}"/>
                  </a:ext>
                </a:extLst>
              </p:cNvPr>
              <p:cNvSpPr/>
              <p:nvPr/>
            </p:nvSpPr>
            <p:spPr>
              <a:xfrm>
                <a:off x="8124974" y="3865164"/>
                <a:ext cx="329495" cy="474283"/>
              </a:xfrm>
              <a:custGeom>
                <a:avLst/>
                <a:gdLst/>
                <a:ahLst/>
                <a:cxnLst/>
                <a:rect l="0" t="0" r="0" b="0"/>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74" name="Shape 508">
                <a:extLst>
                  <a:ext uri="{FF2B5EF4-FFF2-40B4-BE49-F238E27FC236}">
                    <a16:creationId xmlns:a16="http://schemas.microsoft.com/office/drawing/2014/main" id="{F2D4C382-538F-4B0B-9C6F-2DC6659381FD}"/>
                  </a:ext>
                </a:extLst>
              </p:cNvPr>
              <p:cNvGrpSpPr/>
              <p:nvPr/>
            </p:nvGrpSpPr>
            <p:grpSpPr>
              <a:xfrm>
                <a:off x="8050096" y="4551580"/>
                <a:ext cx="479277" cy="479277"/>
                <a:chOff x="5941025" y="3634400"/>
                <a:chExt cx="467650" cy="467650"/>
              </a:xfrm>
              <a:solidFill>
                <a:schemeClr val="tx2"/>
              </a:solidFill>
            </p:grpSpPr>
            <p:sp>
              <p:nvSpPr>
                <p:cNvPr id="75" name="Shape 509">
                  <a:extLst>
                    <a:ext uri="{FF2B5EF4-FFF2-40B4-BE49-F238E27FC236}">
                      <a16:creationId xmlns:a16="http://schemas.microsoft.com/office/drawing/2014/main" id="{0CBE06ED-23AA-4136-A6F5-A97590AD90E1}"/>
                    </a:ext>
                  </a:extLst>
                </p:cNvPr>
                <p:cNvSpPr/>
                <p:nvPr/>
              </p:nvSpPr>
              <p:spPr>
                <a:xfrm>
                  <a:off x="5941025" y="3634400"/>
                  <a:ext cx="467650" cy="467650"/>
                </a:xfrm>
                <a:custGeom>
                  <a:avLst/>
                  <a:gdLst/>
                  <a:ahLst/>
                  <a:cxnLst/>
                  <a:rect l="0" t="0" r="0" b="0"/>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6" name="Shape 510">
                  <a:extLst>
                    <a:ext uri="{FF2B5EF4-FFF2-40B4-BE49-F238E27FC236}">
                      <a16:creationId xmlns:a16="http://schemas.microsoft.com/office/drawing/2014/main" id="{BE17B29F-5C44-4723-8FCC-6259024EA46E}"/>
                    </a:ext>
                  </a:extLst>
                </p:cNvPr>
                <p:cNvSpPr/>
                <p:nvPr/>
              </p:nvSpPr>
              <p:spPr>
                <a:xfrm>
                  <a:off x="6211975" y="3753150"/>
                  <a:ext cx="19525" cy="18900"/>
                </a:xfrm>
                <a:custGeom>
                  <a:avLst/>
                  <a:gdLst/>
                  <a:ahLst/>
                  <a:cxnLst/>
                  <a:rect l="0" t="0" r="0" b="0"/>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7" name="Shape 511">
                  <a:extLst>
                    <a:ext uri="{FF2B5EF4-FFF2-40B4-BE49-F238E27FC236}">
                      <a16:creationId xmlns:a16="http://schemas.microsoft.com/office/drawing/2014/main" id="{93A4F9BC-2144-4FB2-B8AA-F17A02838F8B}"/>
                    </a:ext>
                  </a:extLst>
                </p:cNvPr>
                <p:cNvSpPr/>
                <p:nvPr/>
              </p:nvSpPr>
              <p:spPr>
                <a:xfrm>
                  <a:off x="5943475" y="3695900"/>
                  <a:ext cx="177800" cy="351350"/>
                </a:xfrm>
                <a:custGeom>
                  <a:avLst/>
                  <a:gdLst/>
                  <a:ahLst/>
                  <a:cxnLst/>
                  <a:rect l="0" t="0" r="0" b="0"/>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8" name="Shape 512">
                  <a:extLst>
                    <a:ext uri="{FF2B5EF4-FFF2-40B4-BE49-F238E27FC236}">
                      <a16:creationId xmlns:a16="http://schemas.microsoft.com/office/drawing/2014/main" id="{8244F99E-89AA-45D8-AACB-86800CC0FBCD}"/>
                    </a:ext>
                  </a:extLst>
                </p:cNvPr>
                <p:cNvSpPr/>
                <p:nvPr/>
              </p:nvSpPr>
              <p:spPr>
                <a:xfrm>
                  <a:off x="6128575" y="3695900"/>
                  <a:ext cx="86475" cy="47525"/>
                </a:xfrm>
                <a:custGeom>
                  <a:avLst/>
                  <a:gdLst/>
                  <a:ahLst/>
                  <a:cxnLst/>
                  <a:rect l="0" t="0" r="0" b="0"/>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9" name="Shape 513">
                  <a:extLst>
                    <a:ext uri="{FF2B5EF4-FFF2-40B4-BE49-F238E27FC236}">
                      <a16:creationId xmlns:a16="http://schemas.microsoft.com/office/drawing/2014/main" id="{32C465D5-E994-45AE-8EB6-831086202329}"/>
                    </a:ext>
                  </a:extLst>
                </p:cNvPr>
                <p:cNvSpPr/>
                <p:nvPr/>
              </p:nvSpPr>
              <p:spPr>
                <a:xfrm>
                  <a:off x="6357500" y="3940075"/>
                  <a:ext cx="18900" cy="34725"/>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0" name="Shape 514">
                  <a:extLst>
                    <a:ext uri="{FF2B5EF4-FFF2-40B4-BE49-F238E27FC236}">
                      <a16:creationId xmlns:a16="http://schemas.microsoft.com/office/drawing/2014/main" id="{C8CFA864-1543-40FC-ACD8-E6FD983D2564}"/>
                    </a:ext>
                  </a:extLst>
                </p:cNvPr>
                <p:cNvSpPr/>
                <p:nvPr/>
              </p:nvSpPr>
              <p:spPr>
                <a:xfrm>
                  <a:off x="6202850" y="3720875"/>
                  <a:ext cx="204000" cy="278875"/>
                </a:xfrm>
                <a:custGeom>
                  <a:avLst/>
                  <a:gdLst/>
                  <a:ahLst/>
                  <a:cxnLst/>
                  <a:rect l="0" t="0" r="0" b="0"/>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1" name="Shape 536">
                <a:extLst>
                  <a:ext uri="{FF2B5EF4-FFF2-40B4-BE49-F238E27FC236}">
                    <a16:creationId xmlns:a16="http://schemas.microsoft.com/office/drawing/2014/main" id="{34DD36EC-E522-4C3A-B1C3-E4006BA16E3D}"/>
                  </a:ext>
                </a:extLst>
              </p:cNvPr>
              <p:cNvGrpSpPr/>
              <p:nvPr/>
            </p:nvGrpSpPr>
            <p:grpSpPr>
              <a:xfrm>
                <a:off x="8073821" y="5264217"/>
                <a:ext cx="431827" cy="431827"/>
                <a:chOff x="5964175" y="4329750"/>
                <a:chExt cx="421350" cy="421350"/>
              </a:xfrm>
              <a:solidFill>
                <a:schemeClr val="tx2"/>
              </a:solidFill>
            </p:grpSpPr>
            <p:sp>
              <p:nvSpPr>
                <p:cNvPr id="82" name="Shape 537">
                  <a:extLst>
                    <a:ext uri="{FF2B5EF4-FFF2-40B4-BE49-F238E27FC236}">
                      <a16:creationId xmlns:a16="http://schemas.microsoft.com/office/drawing/2014/main" id="{34F330BE-777F-4654-AEA9-8E72151957AB}"/>
                    </a:ext>
                  </a:extLst>
                </p:cNvPr>
                <p:cNvSpPr/>
                <p:nvPr/>
              </p:nvSpPr>
              <p:spPr>
                <a:xfrm>
                  <a:off x="5964175" y="4329750"/>
                  <a:ext cx="421350" cy="421350"/>
                </a:xfrm>
                <a:custGeom>
                  <a:avLst/>
                  <a:gdLst/>
                  <a:ahLst/>
                  <a:cxnLst/>
                  <a:rect l="0" t="0" r="0" b="0"/>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3" name="Shape 538">
                  <a:extLst>
                    <a:ext uri="{FF2B5EF4-FFF2-40B4-BE49-F238E27FC236}">
                      <a16:creationId xmlns:a16="http://schemas.microsoft.com/office/drawing/2014/main" id="{1AE33F01-2151-41C2-B373-59EDCD45B553}"/>
                    </a:ext>
                  </a:extLst>
                </p:cNvPr>
                <p:cNvSpPr/>
                <p:nvPr/>
              </p:nvSpPr>
              <p:spPr>
                <a:xfrm>
                  <a:off x="6322800" y="4360800"/>
                  <a:ext cx="31675" cy="30475"/>
                </a:xfrm>
                <a:custGeom>
                  <a:avLst/>
                  <a:gdLst/>
                  <a:ahLst/>
                  <a:cxnLst/>
                  <a:rect l="0" t="0" r="0" b="0"/>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4" name="Shape 569">
                <a:extLst>
                  <a:ext uri="{FF2B5EF4-FFF2-40B4-BE49-F238E27FC236}">
                    <a16:creationId xmlns:a16="http://schemas.microsoft.com/office/drawing/2014/main" id="{86A8222D-6DF0-483B-BFF5-9907CE5C1029}"/>
                  </a:ext>
                </a:extLst>
              </p:cNvPr>
              <p:cNvGrpSpPr/>
              <p:nvPr/>
            </p:nvGrpSpPr>
            <p:grpSpPr>
              <a:xfrm>
                <a:off x="8046972" y="6034865"/>
                <a:ext cx="493011" cy="268360"/>
                <a:chOff x="5937975" y="5081700"/>
                <a:chExt cx="481050" cy="261850"/>
              </a:xfrm>
              <a:solidFill>
                <a:schemeClr val="tx2"/>
              </a:solidFill>
            </p:grpSpPr>
            <p:sp>
              <p:nvSpPr>
                <p:cNvPr id="85" name="Shape 570">
                  <a:extLst>
                    <a:ext uri="{FF2B5EF4-FFF2-40B4-BE49-F238E27FC236}">
                      <a16:creationId xmlns:a16="http://schemas.microsoft.com/office/drawing/2014/main" id="{4CC65157-DC5B-48E2-9E5B-DA664C08262F}"/>
                    </a:ext>
                  </a:extLst>
                </p:cNvPr>
                <p:cNvSpPr/>
                <p:nvPr/>
              </p:nvSpPr>
              <p:spPr>
                <a:xfrm>
                  <a:off x="6104200" y="5081700"/>
                  <a:ext cx="314825" cy="215575"/>
                </a:xfrm>
                <a:custGeom>
                  <a:avLst/>
                  <a:gdLst/>
                  <a:ahLst/>
                  <a:cxnLst/>
                  <a:rect l="0" t="0" r="0" b="0"/>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6" name="Shape 571">
                  <a:extLst>
                    <a:ext uri="{FF2B5EF4-FFF2-40B4-BE49-F238E27FC236}">
                      <a16:creationId xmlns:a16="http://schemas.microsoft.com/office/drawing/2014/main" id="{BC54D552-3E56-4D5E-8FB6-093CD9B76CA7}"/>
                    </a:ext>
                  </a:extLst>
                </p:cNvPr>
                <p:cNvSpPr/>
                <p:nvPr/>
              </p:nvSpPr>
              <p:spPr>
                <a:xfrm>
                  <a:off x="5937975" y="5210175"/>
                  <a:ext cx="333700" cy="133375"/>
                </a:xfrm>
                <a:custGeom>
                  <a:avLst/>
                  <a:gdLst/>
                  <a:ahLst/>
                  <a:cxnLst/>
                  <a:rect l="0" t="0" r="0" b="0"/>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7" name="Shape 572">
                  <a:extLst>
                    <a:ext uri="{FF2B5EF4-FFF2-40B4-BE49-F238E27FC236}">
                      <a16:creationId xmlns:a16="http://schemas.microsoft.com/office/drawing/2014/main" id="{D97F27DF-EBD6-4671-8AB4-323D759DA5F7}"/>
                    </a:ext>
                  </a:extLst>
                </p:cNvPr>
                <p:cNvSpPr/>
                <p:nvPr/>
              </p:nvSpPr>
              <p:spPr>
                <a:xfrm>
                  <a:off x="6352025" y="5109100"/>
                  <a:ext cx="19500" cy="18900"/>
                </a:xfrm>
                <a:custGeom>
                  <a:avLst/>
                  <a:gdLst/>
                  <a:ahLst/>
                  <a:cxnLst/>
                  <a:rect l="0" t="0" r="0" b="0"/>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grpFill/>
                <a:ln w="22225" cap="flat"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8" name="Shape 631">
                <a:extLst>
                  <a:ext uri="{FF2B5EF4-FFF2-40B4-BE49-F238E27FC236}">
                    <a16:creationId xmlns:a16="http://schemas.microsoft.com/office/drawing/2014/main" id="{93BF144F-8807-4767-B3C9-8999FEFE9523}"/>
                  </a:ext>
                </a:extLst>
              </p:cNvPr>
              <p:cNvGrpSpPr/>
              <p:nvPr/>
            </p:nvGrpSpPr>
            <p:grpSpPr>
              <a:xfrm>
                <a:off x="8083788" y="1153208"/>
                <a:ext cx="411893" cy="390037"/>
                <a:chOff x="5973900" y="318475"/>
                <a:chExt cx="401900" cy="380575"/>
              </a:xfrm>
              <a:solidFill>
                <a:schemeClr val="tx2"/>
              </a:solidFill>
            </p:grpSpPr>
            <p:sp>
              <p:nvSpPr>
                <p:cNvPr id="89" name="Shape 632">
                  <a:extLst>
                    <a:ext uri="{FF2B5EF4-FFF2-40B4-BE49-F238E27FC236}">
                      <a16:creationId xmlns:a16="http://schemas.microsoft.com/office/drawing/2014/main" id="{312CCD07-DC8C-4E33-85BA-9582109CF47E}"/>
                    </a:ext>
                  </a:extLst>
                </p:cNvPr>
                <p:cNvSpPr/>
                <p:nvPr/>
              </p:nvSpPr>
              <p:spPr>
                <a:xfrm>
                  <a:off x="5973900" y="337975"/>
                  <a:ext cx="401900" cy="67000"/>
                </a:xfrm>
                <a:custGeom>
                  <a:avLst/>
                  <a:gdLst/>
                  <a:ahLst/>
                  <a:cxnLst/>
                  <a:rect l="0" t="0" r="0" b="0"/>
                  <a:pathLst>
                    <a:path w="16076" h="2680" fill="none" extrusionOk="0">
                      <a:moveTo>
                        <a:pt x="16075" y="2679"/>
                      </a:moveTo>
                      <a:lnTo>
                        <a:pt x="16075" y="0"/>
                      </a:lnTo>
                      <a:lnTo>
                        <a:pt x="1" y="0"/>
                      </a:lnTo>
                      <a:lnTo>
                        <a:pt x="1" y="26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0" name="Shape 633">
                  <a:extLst>
                    <a:ext uri="{FF2B5EF4-FFF2-40B4-BE49-F238E27FC236}">
                      <a16:creationId xmlns:a16="http://schemas.microsoft.com/office/drawing/2014/main" id="{12995F31-85BB-4E0F-96F0-DA5B171BDC91}"/>
                    </a:ext>
                  </a:extLst>
                </p:cNvPr>
                <p:cNvSpPr/>
                <p:nvPr/>
              </p:nvSpPr>
              <p:spPr>
                <a:xfrm>
                  <a:off x="6024450"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1" name="Shape 634">
                  <a:extLst>
                    <a:ext uri="{FF2B5EF4-FFF2-40B4-BE49-F238E27FC236}">
                      <a16:creationId xmlns:a16="http://schemas.microsoft.com/office/drawing/2014/main" id="{D9B620D6-3BEE-448E-AF02-AE49EDF45BEE}"/>
                    </a:ext>
                  </a:extLst>
                </p:cNvPr>
                <p:cNvSpPr/>
                <p:nvPr/>
              </p:nvSpPr>
              <p:spPr>
                <a:xfrm>
                  <a:off x="6280175"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2" name="Shape 635">
                  <a:extLst>
                    <a:ext uri="{FF2B5EF4-FFF2-40B4-BE49-F238E27FC236}">
                      <a16:creationId xmlns:a16="http://schemas.microsoft.com/office/drawing/2014/main" id="{D8131DF2-8E6B-4A73-9906-6843FCFD5F29}"/>
                    </a:ext>
                  </a:extLst>
                </p:cNvPr>
                <p:cNvSpPr/>
                <p:nvPr/>
              </p:nvSpPr>
              <p:spPr>
                <a:xfrm>
                  <a:off x="5973900" y="667375"/>
                  <a:ext cx="401900" cy="31675"/>
                </a:xfrm>
                <a:custGeom>
                  <a:avLst/>
                  <a:gdLst/>
                  <a:ahLst/>
                  <a:cxnLst/>
                  <a:rect l="0" t="0" r="0" b="0"/>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3" name="Shape 636">
                  <a:extLst>
                    <a:ext uri="{FF2B5EF4-FFF2-40B4-BE49-F238E27FC236}">
                      <a16:creationId xmlns:a16="http://schemas.microsoft.com/office/drawing/2014/main" id="{A29FFEB0-9FB2-49FE-B343-6A40596F8190}"/>
                    </a:ext>
                  </a:extLst>
                </p:cNvPr>
                <p:cNvSpPr/>
                <p:nvPr/>
              </p:nvSpPr>
              <p:spPr>
                <a:xfrm>
                  <a:off x="6302700"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4" name="Shape 637">
                  <a:extLst>
                    <a:ext uri="{FF2B5EF4-FFF2-40B4-BE49-F238E27FC236}">
                      <a16:creationId xmlns:a16="http://schemas.microsoft.com/office/drawing/2014/main" id="{B3C1BD81-E128-4D00-98BB-8D3AC98CF7D4}"/>
                    </a:ext>
                  </a:extLst>
                </p:cNvPr>
                <p:cNvSpPr/>
                <p:nvPr/>
              </p:nvSpPr>
              <p:spPr>
                <a:xfrm>
                  <a:off x="6046975"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5" name="Shape 638">
                  <a:extLst>
                    <a:ext uri="{FF2B5EF4-FFF2-40B4-BE49-F238E27FC236}">
                      <a16:creationId xmlns:a16="http://schemas.microsoft.com/office/drawing/2014/main" id="{E45C7D8A-A569-4F2F-AF54-28B4E17FEDD7}"/>
                    </a:ext>
                  </a:extLst>
                </p:cNvPr>
                <p:cNvSpPr/>
                <p:nvPr/>
              </p:nvSpPr>
              <p:spPr>
                <a:xfrm>
                  <a:off x="5973900" y="407375"/>
                  <a:ext cx="401900" cy="272200"/>
                </a:xfrm>
                <a:custGeom>
                  <a:avLst/>
                  <a:gdLst/>
                  <a:ahLst/>
                  <a:cxnLst/>
                  <a:rect l="0" t="0" r="0" b="0"/>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6" name="Shape 639">
                  <a:extLst>
                    <a:ext uri="{FF2B5EF4-FFF2-40B4-BE49-F238E27FC236}">
                      <a16:creationId xmlns:a16="http://schemas.microsoft.com/office/drawing/2014/main" id="{6BE11DAA-89CB-42C1-B83D-0FA9F4E3AB96}"/>
                    </a:ext>
                  </a:extLst>
                </p:cNvPr>
                <p:cNvSpPr/>
                <p:nvPr/>
              </p:nvSpPr>
              <p:spPr>
                <a:xfrm>
                  <a:off x="6024450" y="456100"/>
                  <a:ext cx="300800" cy="175375"/>
                </a:xfrm>
                <a:custGeom>
                  <a:avLst/>
                  <a:gdLst/>
                  <a:ahLst/>
                  <a:cxnLst/>
                  <a:rect l="0" t="0" r="0" b="0"/>
                  <a:pathLst>
                    <a:path w="12032" h="7015" fill="none" extrusionOk="0">
                      <a:moveTo>
                        <a:pt x="0" y="0"/>
                      </a:moveTo>
                      <a:lnTo>
                        <a:pt x="12032" y="0"/>
                      </a:lnTo>
                      <a:lnTo>
                        <a:pt x="12032" y="7014"/>
                      </a:lnTo>
                      <a:lnTo>
                        <a:pt x="0" y="7014"/>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7" name="Shape 640">
                  <a:extLst>
                    <a:ext uri="{FF2B5EF4-FFF2-40B4-BE49-F238E27FC236}">
                      <a16:creationId xmlns:a16="http://schemas.microsoft.com/office/drawing/2014/main" id="{E53B3C1A-B73B-40DD-8B46-FAC2E4CECD27}"/>
                    </a:ext>
                  </a:extLst>
                </p:cNvPr>
                <p:cNvSpPr/>
                <p:nvPr/>
              </p:nvSpPr>
              <p:spPr>
                <a:xfrm>
                  <a:off x="6024450" y="57300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8" name="Shape 641">
                  <a:extLst>
                    <a:ext uri="{FF2B5EF4-FFF2-40B4-BE49-F238E27FC236}">
                      <a16:creationId xmlns:a16="http://schemas.microsoft.com/office/drawing/2014/main" id="{757BBD47-754A-4E93-817B-7C2727E0A1DB}"/>
                    </a:ext>
                  </a:extLst>
                </p:cNvPr>
                <p:cNvSpPr/>
                <p:nvPr/>
              </p:nvSpPr>
              <p:spPr>
                <a:xfrm>
                  <a:off x="6024450" y="51455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9" name="Shape 642">
                  <a:extLst>
                    <a:ext uri="{FF2B5EF4-FFF2-40B4-BE49-F238E27FC236}">
                      <a16:creationId xmlns:a16="http://schemas.microsoft.com/office/drawing/2014/main" id="{6C0F8903-E36F-4C5E-9165-EF7F54211EB9}"/>
                    </a:ext>
                  </a:extLst>
                </p:cNvPr>
                <p:cNvSpPr/>
                <p:nvPr/>
              </p:nvSpPr>
              <p:spPr>
                <a:xfrm>
                  <a:off x="626495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0" name="Shape 643">
                  <a:extLst>
                    <a:ext uri="{FF2B5EF4-FFF2-40B4-BE49-F238E27FC236}">
                      <a16:creationId xmlns:a16="http://schemas.microsoft.com/office/drawing/2014/main" id="{67BE937E-9D3C-4227-A79F-6A34EFAFEEC0}"/>
                    </a:ext>
                  </a:extLst>
                </p:cNvPr>
                <p:cNvSpPr/>
                <p:nvPr/>
              </p:nvSpPr>
              <p:spPr>
                <a:xfrm>
                  <a:off x="6204675" y="456100"/>
                  <a:ext cx="25" cy="175375"/>
                </a:xfrm>
                <a:custGeom>
                  <a:avLst/>
                  <a:gdLst/>
                  <a:ahLst/>
                  <a:cxnLst/>
                  <a:rect l="0" t="0" r="0" b="0"/>
                  <a:pathLst>
                    <a:path w="1" h="7015" fill="none" extrusionOk="0">
                      <a:moveTo>
                        <a:pt x="0" y="0"/>
                      </a:moveTo>
                      <a:lnTo>
                        <a:pt x="0"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1" name="Shape 644">
                  <a:extLst>
                    <a:ext uri="{FF2B5EF4-FFF2-40B4-BE49-F238E27FC236}">
                      <a16:creationId xmlns:a16="http://schemas.microsoft.com/office/drawing/2014/main" id="{3FE41FE1-A649-41C4-AC00-B30FE7403A0F}"/>
                    </a:ext>
                  </a:extLst>
                </p:cNvPr>
                <p:cNvSpPr/>
                <p:nvPr/>
              </p:nvSpPr>
              <p:spPr>
                <a:xfrm>
                  <a:off x="614500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2" name="Shape 645">
                  <a:extLst>
                    <a:ext uri="{FF2B5EF4-FFF2-40B4-BE49-F238E27FC236}">
                      <a16:creationId xmlns:a16="http://schemas.microsoft.com/office/drawing/2014/main" id="{B2C0676F-22AF-453E-AAD1-02D506754016}"/>
                    </a:ext>
                  </a:extLst>
                </p:cNvPr>
                <p:cNvSpPr/>
                <p:nvPr/>
              </p:nvSpPr>
              <p:spPr>
                <a:xfrm>
                  <a:off x="6084725"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03" name="Group 441">
              <a:extLst>
                <a:ext uri="{FF2B5EF4-FFF2-40B4-BE49-F238E27FC236}">
                  <a16:creationId xmlns:a16="http://schemas.microsoft.com/office/drawing/2014/main" id="{318E9BCB-9ACF-478F-8263-B47C29BF7BF2}"/>
                </a:ext>
              </a:extLst>
            </p:cNvPr>
            <p:cNvGrpSpPr/>
            <p:nvPr/>
          </p:nvGrpSpPr>
          <p:grpSpPr>
            <a:xfrm>
              <a:off x="1801848" y="1077087"/>
              <a:ext cx="490500" cy="5234878"/>
              <a:chOff x="1795500" y="1157587"/>
              <a:chExt cx="490500" cy="5234878"/>
            </a:xfrm>
          </p:grpSpPr>
          <p:grpSp>
            <p:nvGrpSpPr>
              <p:cNvPr id="104" name="Shape 307">
                <a:extLst>
                  <a:ext uri="{FF2B5EF4-FFF2-40B4-BE49-F238E27FC236}">
                    <a16:creationId xmlns:a16="http://schemas.microsoft.com/office/drawing/2014/main" id="{172CDE8C-08D1-425D-80EA-707D5840F991}"/>
                  </a:ext>
                </a:extLst>
              </p:cNvPr>
              <p:cNvGrpSpPr/>
              <p:nvPr/>
            </p:nvGrpSpPr>
            <p:grpSpPr>
              <a:xfrm>
                <a:off x="1813590" y="1157587"/>
                <a:ext cx="454323" cy="378176"/>
                <a:chOff x="1247825" y="322750"/>
                <a:chExt cx="443300" cy="369000"/>
              </a:xfrm>
              <a:solidFill>
                <a:schemeClr val="tx2"/>
              </a:solidFill>
            </p:grpSpPr>
            <p:sp>
              <p:nvSpPr>
                <p:cNvPr id="105" name="Shape 308">
                  <a:extLst>
                    <a:ext uri="{FF2B5EF4-FFF2-40B4-BE49-F238E27FC236}">
                      <a16:creationId xmlns:a16="http://schemas.microsoft.com/office/drawing/2014/main" id="{5E1A3545-FD37-44AF-8E81-E6DD3DAE5D59}"/>
                    </a:ext>
                  </a:extLst>
                </p:cNvPr>
                <p:cNvSpPr/>
                <p:nvPr/>
              </p:nvSpPr>
              <p:spPr>
                <a:xfrm>
                  <a:off x="1247825" y="322750"/>
                  <a:ext cx="443300" cy="369000"/>
                </a:xfrm>
                <a:custGeom>
                  <a:avLst/>
                  <a:gdLst/>
                  <a:ahLst/>
                  <a:cxnLst/>
                  <a:rect l="0" t="0" r="0" b="0"/>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6" name="Shape 309">
                  <a:extLst>
                    <a:ext uri="{FF2B5EF4-FFF2-40B4-BE49-F238E27FC236}">
                      <a16:creationId xmlns:a16="http://schemas.microsoft.com/office/drawing/2014/main" id="{37495421-F21D-486A-B832-32F4B711B7BA}"/>
                    </a:ext>
                  </a:extLst>
                </p:cNvPr>
                <p:cNvSpPr/>
                <p:nvPr/>
              </p:nvSpPr>
              <p:spPr>
                <a:xfrm>
                  <a:off x="1398225" y="386675"/>
                  <a:ext cx="142500" cy="25"/>
                </a:xfrm>
                <a:custGeom>
                  <a:avLst/>
                  <a:gdLst/>
                  <a:ahLst/>
                  <a:cxnLst/>
                  <a:rect l="0" t="0" r="0" b="0"/>
                  <a:pathLst>
                    <a:path w="5700" h="1" fill="none" extrusionOk="0">
                      <a:moveTo>
                        <a:pt x="5700"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7" name="Shape 310">
                  <a:extLst>
                    <a:ext uri="{FF2B5EF4-FFF2-40B4-BE49-F238E27FC236}">
                      <a16:creationId xmlns:a16="http://schemas.microsoft.com/office/drawing/2014/main" id="{A47F7BCA-08F2-469B-B6A3-655E7B3000B0}"/>
                    </a:ext>
                  </a:extLst>
                </p:cNvPr>
                <p:cNvSpPr/>
                <p:nvPr/>
              </p:nvSpPr>
              <p:spPr>
                <a:xfrm>
                  <a:off x="1370225" y="450000"/>
                  <a:ext cx="198500" cy="197900"/>
                </a:xfrm>
                <a:custGeom>
                  <a:avLst/>
                  <a:gdLst/>
                  <a:ahLst/>
                  <a:cxnLst/>
                  <a:rect l="0" t="0" r="0" b="0"/>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8" name="Shape 311">
                  <a:extLst>
                    <a:ext uri="{FF2B5EF4-FFF2-40B4-BE49-F238E27FC236}">
                      <a16:creationId xmlns:a16="http://schemas.microsoft.com/office/drawing/2014/main" id="{7DB9A299-3EA6-43F4-A5D8-BCFE7AC170EE}"/>
                    </a:ext>
                  </a:extLst>
                </p:cNvPr>
                <p:cNvSpPr/>
                <p:nvPr/>
              </p:nvSpPr>
              <p:spPr>
                <a:xfrm>
                  <a:off x="1403100" y="482875"/>
                  <a:ext cx="132750" cy="132150"/>
                </a:xfrm>
                <a:custGeom>
                  <a:avLst/>
                  <a:gdLst/>
                  <a:ahLst/>
                  <a:cxnLst/>
                  <a:rect l="0" t="0" r="0" b="0"/>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9" name="Shape 312">
                  <a:extLst>
                    <a:ext uri="{FF2B5EF4-FFF2-40B4-BE49-F238E27FC236}">
                      <a16:creationId xmlns:a16="http://schemas.microsoft.com/office/drawing/2014/main" id="{0B4E6C11-1DE1-48FF-9EB7-91B9B54A9737}"/>
                    </a:ext>
                  </a:extLst>
                </p:cNvPr>
                <p:cNvSpPr/>
                <p:nvPr/>
              </p:nvSpPr>
              <p:spPr>
                <a:xfrm>
                  <a:off x="1588800" y="435400"/>
                  <a:ext cx="66400" cy="43850"/>
                </a:xfrm>
                <a:custGeom>
                  <a:avLst/>
                  <a:gdLst/>
                  <a:ahLst/>
                  <a:cxnLst/>
                  <a:rect l="0" t="0" r="0" b="0"/>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0" name="Shape 354">
                <a:extLst>
                  <a:ext uri="{FF2B5EF4-FFF2-40B4-BE49-F238E27FC236}">
                    <a16:creationId xmlns:a16="http://schemas.microsoft.com/office/drawing/2014/main" id="{D3C1E9F0-1E98-4E2C-A396-64BA071D52BA}"/>
                  </a:ext>
                </a:extLst>
              </p:cNvPr>
              <p:cNvGrpSpPr/>
              <p:nvPr/>
            </p:nvGrpSpPr>
            <p:grpSpPr>
              <a:xfrm>
                <a:off x="1802368" y="2491089"/>
                <a:ext cx="476767" cy="466800"/>
                <a:chOff x="1236875" y="1623900"/>
                <a:chExt cx="465200" cy="455475"/>
              </a:xfrm>
              <a:solidFill>
                <a:schemeClr val="tx2"/>
              </a:solidFill>
            </p:grpSpPr>
            <p:sp>
              <p:nvSpPr>
                <p:cNvPr id="111" name="Shape 355">
                  <a:extLst>
                    <a:ext uri="{FF2B5EF4-FFF2-40B4-BE49-F238E27FC236}">
                      <a16:creationId xmlns:a16="http://schemas.microsoft.com/office/drawing/2014/main" id="{582B5152-0CAD-4416-98B1-B2E64481A091}"/>
                    </a:ext>
                  </a:extLst>
                </p:cNvPr>
                <p:cNvSpPr/>
                <p:nvPr/>
              </p:nvSpPr>
              <p:spPr>
                <a:xfrm>
                  <a:off x="1236875" y="1623900"/>
                  <a:ext cx="465200" cy="445125"/>
                </a:xfrm>
                <a:custGeom>
                  <a:avLst/>
                  <a:gdLst/>
                  <a:ahLst/>
                  <a:cxnLst/>
                  <a:rect l="0" t="0" r="0" b="0"/>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2" name="Shape 356">
                  <a:extLst>
                    <a:ext uri="{FF2B5EF4-FFF2-40B4-BE49-F238E27FC236}">
                      <a16:creationId xmlns:a16="http://schemas.microsoft.com/office/drawing/2014/main" id="{038875DB-D191-4398-BFA3-2BFF0434A0A1}"/>
                    </a:ext>
                  </a:extLst>
                </p:cNvPr>
                <p:cNvSpPr/>
                <p:nvPr/>
              </p:nvSpPr>
              <p:spPr>
                <a:xfrm>
                  <a:off x="1244800" y="2078750"/>
                  <a:ext cx="449375" cy="625"/>
                </a:xfrm>
                <a:custGeom>
                  <a:avLst/>
                  <a:gdLst/>
                  <a:ahLst/>
                  <a:cxnLst/>
                  <a:rect l="0" t="0" r="0" b="0"/>
                  <a:pathLst>
                    <a:path w="17975" h="25" fill="none" extrusionOk="0">
                      <a:moveTo>
                        <a:pt x="0" y="0"/>
                      </a:moveTo>
                      <a:lnTo>
                        <a:pt x="0" y="0"/>
                      </a:lnTo>
                      <a:lnTo>
                        <a:pt x="98" y="0"/>
                      </a:lnTo>
                      <a:lnTo>
                        <a:pt x="171" y="24"/>
                      </a:lnTo>
                      <a:lnTo>
                        <a:pt x="17804" y="24"/>
                      </a:lnTo>
                      <a:lnTo>
                        <a:pt x="17804" y="24"/>
                      </a:lnTo>
                      <a:lnTo>
                        <a:pt x="17877" y="0"/>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3" name="Shape 357">
                  <a:extLst>
                    <a:ext uri="{FF2B5EF4-FFF2-40B4-BE49-F238E27FC236}">
                      <a16:creationId xmlns:a16="http://schemas.microsoft.com/office/drawing/2014/main" id="{E8E04F66-2C9E-4966-82CA-2E08A495094F}"/>
                    </a:ext>
                  </a:extLst>
                </p:cNvPr>
                <p:cNvSpPr/>
                <p:nvPr/>
              </p:nvSpPr>
              <p:spPr>
                <a:xfrm>
                  <a:off x="1236875" y="1791950"/>
                  <a:ext cx="465200" cy="171725"/>
                </a:xfrm>
                <a:custGeom>
                  <a:avLst/>
                  <a:gdLst/>
                  <a:ahLst/>
                  <a:cxnLst/>
                  <a:rect l="0" t="0" r="0" b="0"/>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4" name="Shape 358">
                  <a:extLst>
                    <a:ext uri="{FF2B5EF4-FFF2-40B4-BE49-F238E27FC236}">
                      <a16:creationId xmlns:a16="http://schemas.microsoft.com/office/drawing/2014/main" id="{E025B09E-90B6-4F1F-AD56-03728E20F73A}"/>
                    </a:ext>
                  </a:extLst>
                </p:cNvPr>
                <p:cNvSpPr/>
                <p:nvPr/>
              </p:nvSpPr>
              <p:spPr>
                <a:xfrm>
                  <a:off x="1330025" y="1750550"/>
                  <a:ext cx="278900" cy="110850"/>
                </a:xfrm>
                <a:custGeom>
                  <a:avLst/>
                  <a:gdLst/>
                  <a:ahLst/>
                  <a:cxnLst/>
                  <a:rect l="0" t="0" r="0" b="0"/>
                  <a:pathLst>
                    <a:path w="11156" h="4434" fill="none" extrusionOk="0">
                      <a:moveTo>
                        <a:pt x="1" y="4433"/>
                      </a:moveTo>
                      <a:lnTo>
                        <a:pt x="1" y="1"/>
                      </a:lnTo>
                      <a:lnTo>
                        <a:pt x="11155" y="1"/>
                      </a:lnTo>
                      <a:lnTo>
                        <a:pt x="11155" y="44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5" name="Shape 359">
                  <a:extLst>
                    <a:ext uri="{FF2B5EF4-FFF2-40B4-BE49-F238E27FC236}">
                      <a16:creationId xmlns:a16="http://schemas.microsoft.com/office/drawing/2014/main" id="{AF27B2F9-FF8F-4690-B79B-FD9628C3050F}"/>
                    </a:ext>
                  </a:extLst>
                </p:cNvPr>
                <p:cNvSpPr/>
                <p:nvPr/>
              </p:nvSpPr>
              <p:spPr>
                <a:xfrm>
                  <a:off x="1402500" y="18102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6" name="Shape 360">
                  <a:extLst>
                    <a:ext uri="{FF2B5EF4-FFF2-40B4-BE49-F238E27FC236}">
                      <a16:creationId xmlns:a16="http://schemas.microsoft.com/office/drawing/2014/main" id="{8E1283B2-076D-4C7C-B1AD-BB1E8ECD8FE6}"/>
                    </a:ext>
                  </a:extLst>
                </p:cNvPr>
                <p:cNvSpPr/>
                <p:nvPr/>
              </p:nvSpPr>
              <p:spPr>
                <a:xfrm>
                  <a:off x="1402500" y="18443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7" name="Shape 361">
                  <a:extLst>
                    <a:ext uri="{FF2B5EF4-FFF2-40B4-BE49-F238E27FC236}">
                      <a16:creationId xmlns:a16="http://schemas.microsoft.com/office/drawing/2014/main" id="{2F4558A1-A000-43B1-B216-E3D8D4333D33}"/>
                    </a:ext>
                  </a:extLst>
                </p:cNvPr>
                <p:cNvSpPr/>
                <p:nvPr/>
              </p:nvSpPr>
              <p:spPr>
                <a:xfrm>
                  <a:off x="1402500" y="1878425"/>
                  <a:ext cx="85250" cy="25"/>
                </a:xfrm>
                <a:custGeom>
                  <a:avLst/>
                  <a:gdLst/>
                  <a:ahLst/>
                  <a:cxnLst/>
                  <a:rect l="0" t="0" r="0" b="0"/>
                  <a:pathLst>
                    <a:path w="3410" h="1" fill="none" extrusionOk="0">
                      <a:moveTo>
                        <a:pt x="0" y="0"/>
                      </a:moveTo>
                      <a:lnTo>
                        <a:pt x="34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8" name="Shape 410">
                <a:extLst>
                  <a:ext uri="{FF2B5EF4-FFF2-40B4-BE49-F238E27FC236}">
                    <a16:creationId xmlns:a16="http://schemas.microsoft.com/office/drawing/2014/main" id="{5A1FE9C9-FD4D-494D-A669-DAC513781CAB}"/>
                  </a:ext>
                </a:extLst>
              </p:cNvPr>
              <p:cNvGrpSpPr/>
              <p:nvPr/>
            </p:nvGrpSpPr>
            <p:grpSpPr>
              <a:xfrm>
                <a:off x="1845438" y="3218079"/>
                <a:ext cx="390653" cy="390653"/>
                <a:chOff x="1278900" y="2333250"/>
                <a:chExt cx="381175" cy="381175"/>
              </a:xfrm>
              <a:solidFill>
                <a:schemeClr val="tx2"/>
              </a:solidFill>
            </p:grpSpPr>
            <p:sp>
              <p:nvSpPr>
                <p:cNvPr id="119" name="Shape 411">
                  <a:extLst>
                    <a:ext uri="{FF2B5EF4-FFF2-40B4-BE49-F238E27FC236}">
                      <a16:creationId xmlns:a16="http://schemas.microsoft.com/office/drawing/2014/main" id="{7BD0BE38-5E0D-42BD-A92A-F3BBF80E0F9D}"/>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0" name="Shape 412">
                  <a:extLst>
                    <a:ext uri="{FF2B5EF4-FFF2-40B4-BE49-F238E27FC236}">
                      <a16:creationId xmlns:a16="http://schemas.microsoft.com/office/drawing/2014/main" id="{6EA4C279-87E8-4532-BBDF-EAE3214A3C2C}"/>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1" name="Shape 413">
                  <a:extLst>
                    <a:ext uri="{FF2B5EF4-FFF2-40B4-BE49-F238E27FC236}">
                      <a16:creationId xmlns:a16="http://schemas.microsoft.com/office/drawing/2014/main" id="{00D65D96-1E99-4411-B6D3-AFF99291A4A4}"/>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2" name="Shape 414">
                  <a:extLst>
                    <a:ext uri="{FF2B5EF4-FFF2-40B4-BE49-F238E27FC236}">
                      <a16:creationId xmlns:a16="http://schemas.microsoft.com/office/drawing/2014/main" id="{5D2A50A8-A406-4D91-BECD-67ED43D61439}"/>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23" name="Shape 448">
                <a:extLst>
                  <a:ext uri="{FF2B5EF4-FFF2-40B4-BE49-F238E27FC236}">
                    <a16:creationId xmlns:a16="http://schemas.microsoft.com/office/drawing/2014/main" id="{C10EBEB1-83A3-4D98-BB2F-EA994C82209B}"/>
                  </a:ext>
                </a:extLst>
              </p:cNvPr>
              <p:cNvSpPr/>
              <p:nvPr/>
            </p:nvSpPr>
            <p:spPr>
              <a:xfrm>
                <a:off x="1889096" y="3839570"/>
                <a:ext cx="303308" cy="525447"/>
              </a:xfrm>
              <a:custGeom>
                <a:avLst/>
                <a:gdLst/>
                <a:ahLst/>
                <a:cxnLst/>
                <a:rect l="0" t="0" r="0" b="0"/>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24" name="Shape 466">
                <a:extLst>
                  <a:ext uri="{FF2B5EF4-FFF2-40B4-BE49-F238E27FC236}">
                    <a16:creationId xmlns:a16="http://schemas.microsoft.com/office/drawing/2014/main" id="{3D141791-2028-4ACC-956E-6AA4634573E7}"/>
                  </a:ext>
                </a:extLst>
              </p:cNvPr>
              <p:cNvGrpSpPr/>
              <p:nvPr/>
            </p:nvGrpSpPr>
            <p:grpSpPr>
              <a:xfrm>
                <a:off x="1810490" y="4636466"/>
                <a:ext cx="460549" cy="309535"/>
                <a:chOff x="1244800" y="3717225"/>
                <a:chExt cx="449375" cy="302025"/>
              </a:xfrm>
              <a:solidFill>
                <a:schemeClr val="tx2"/>
              </a:solidFill>
            </p:grpSpPr>
            <p:sp>
              <p:nvSpPr>
                <p:cNvPr id="125" name="Shape 467">
                  <a:extLst>
                    <a:ext uri="{FF2B5EF4-FFF2-40B4-BE49-F238E27FC236}">
                      <a16:creationId xmlns:a16="http://schemas.microsoft.com/office/drawing/2014/main" id="{0AA03A27-F845-4754-B204-9729299D94F7}"/>
                    </a:ext>
                  </a:extLst>
                </p:cNvPr>
                <p:cNvSpPr/>
                <p:nvPr/>
              </p:nvSpPr>
              <p:spPr>
                <a:xfrm>
                  <a:off x="1244800" y="3717225"/>
                  <a:ext cx="449375" cy="302025"/>
                </a:xfrm>
                <a:custGeom>
                  <a:avLst/>
                  <a:gdLst/>
                  <a:ahLst/>
                  <a:cxnLst/>
                  <a:rect l="0" t="0" r="0" b="0"/>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6" name="Shape 468">
                  <a:extLst>
                    <a:ext uri="{FF2B5EF4-FFF2-40B4-BE49-F238E27FC236}">
                      <a16:creationId xmlns:a16="http://schemas.microsoft.com/office/drawing/2014/main" id="{986A6D0A-B8DA-46F1-83C8-265930289091}"/>
                    </a:ext>
                  </a:extLst>
                </p:cNvPr>
                <p:cNvSpPr/>
                <p:nvPr/>
              </p:nvSpPr>
              <p:spPr>
                <a:xfrm>
                  <a:off x="1244800" y="3795150"/>
                  <a:ext cx="449375" cy="25"/>
                </a:xfrm>
                <a:custGeom>
                  <a:avLst/>
                  <a:gdLst/>
                  <a:ahLst/>
                  <a:cxnLst/>
                  <a:rect l="0" t="0" r="0" b="0"/>
                  <a:pathLst>
                    <a:path w="17975" h="1" fill="none" extrusionOk="0">
                      <a:moveTo>
                        <a:pt x="17974"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7" name="Shape 469">
                  <a:extLst>
                    <a:ext uri="{FF2B5EF4-FFF2-40B4-BE49-F238E27FC236}">
                      <a16:creationId xmlns:a16="http://schemas.microsoft.com/office/drawing/2014/main" id="{EEBF4467-495F-4A6B-B542-DFBA7D6CB107}"/>
                    </a:ext>
                  </a:extLst>
                </p:cNvPr>
                <p:cNvSpPr/>
                <p:nvPr/>
              </p:nvSpPr>
              <p:spPr>
                <a:xfrm>
                  <a:off x="1244800" y="3853000"/>
                  <a:ext cx="449375" cy="25"/>
                </a:xfrm>
                <a:custGeom>
                  <a:avLst/>
                  <a:gdLst/>
                  <a:ahLst/>
                  <a:cxnLst/>
                  <a:rect l="0" t="0" r="0" b="0"/>
                  <a:pathLst>
                    <a:path w="17975" h="1" fill="none" extrusionOk="0">
                      <a:moveTo>
                        <a:pt x="0" y="0"/>
                      </a:move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8" name="Shape 470">
                  <a:extLst>
                    <a:ext uri="{FF2B5EF4-FFF2-40B4-BE49-F238E27FC236}">
                      <a16:creationId xmlns:a16="http://schemas.microsoft.com/office/drawing/2014/main" id="{B0FC2C80-29B0-465C-91AA-DC2193B9D5F7}"/>
                    </a:ext>
                  </a:extLst>
                </p:cNvPr>
                <p:cNvSpPr/>
                <p:nvPr/>
              </p:nvSpPr>
              <p:spPr>
                <a:xfrm>
                  <a:off x="1302625" y="3893800"/>
                  <a:ext cx="161375" cy="25"/>
                </a:xfrm>
                <a:custGeom>
                  <a:avLst/>
                  <a:gdLst/>
                  <a:ahLst/>
                  <a:cxnLst/>
                  <a:rect l="0" t="0" r="0" b="0"/>
                  <a:pathLst>
                    <a:path w="6455" h="1" fill="none" extrusionOk="0">
                      <a:moveTo>
                        <a:pt x="6455"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9" name="Shape 471">
                  <a:extLst>
                    <a:ext uri="{FF2B5EF4-FFF2-40B4-BE49-F238E27FC236}">
                      <a16:creationId xmlns:a16="http://schemas.microsoft.com/office/drawing/2014/main" id="{A352ABC5-A832-479D-AE54-F4460A047A4B}"/>
                    </a:ext>
                  </a:extLst>
                </p:cNvPr>
                <p:cNvSpPr/>
                <p:nvPr/>
              </p:nvSpPr>
              <p:spPr>
                <a:xfrm>
                  <a:off x="1302625" y="3933975"/>
                  <a:ext cx="110250" cy="25"/>
                </a:xfrm>
                <a:custGeom>
                  <a:avLst/>
                  <a:gdLst/>
                  <a:ahLst/>
                  <a:cxnLst/>
                  <a:rect l="0" t="0" r="0" b="0"/>
                  <a:pathLst>
                    <a:path w="4410" h="1" fill="none" extrusionOk="0">
                      <a:moveTo>
                        <a:pt x="4409"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0" name="Shape 472">
                  <a:extLst>
                    <a:ext uri="{FF2B5EF4-FFF2-40B4-BE49-F238E27FC236}">
                      <a16:creationId xmlns:a16="http://schemas.microsoft.com/office/drawing/2014/main" id="{9D514550-797C-4837-9D35-67D935A4BDF2}"/>
                    </a:ext>
                  </a:extLst>
                </p:cNvPr>
                <p:cNvSpPr/>
                <p:nvPr/>
              </p:nvSpPr>
              <p:spPr>
                <a:xfrm>
                  <a:off x="1572975" y="3899875"/>
                  <a:ext cx="62125" cy="40225"/>
                </a:xfrm>
                <a:custGeom>
                  <a:avLst/>
                  <a:gdLst/>
                  <a:ahLst/>
                  <a:cxnLst/>
                  <a:rect l="0" t="0" r="0" b="0"/>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31" name="Shape 523">
                <a:extLst>
                  <a:ext uri="{FF2B5EF4-FFF2-40B4-BE49-F238E27FC236}">
                    <a16:creationId xmlns:a16="http://schemas.microsoft.com/office/drawing/2014/main" id="{E4BB1E17-4B68-4111-8EB7-555A943678D5}"/>
                  </a:ext>
                </a:extLst>
              </p:cNvPr>
              <p:cNvSpPr/>
              <p:nvPr/>
            </p:nvSpPr>
            <p:spPr>
              <a:xfrm>
                <a:off x="1795500" y="5341576"/>
                <a:ext cx="490500" cy="277072"/>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32" name="Shape 539">
                <a:extLst>
                  <a:ext uri="{FF2B5EF4-FFF2-40B4-BE49-F238E27FC236}">
                    <a16:creationId xmlns:a16="http://schemas.microsoft.com/office/drawing/2014/main" id="{21A0C91E-E9E0-4AC2-936D-0FA0ED169FF1}"/>
                  </a:ext>
                </a:extLst>
              </p:cNvPr>
              <p:cNvGrpSpPr/>
              <p:nvPr/>
            </p:nvGrpSpPr>
            <p:grpSpPr>
              <a:xfrm>
                <a:off x="1813590" y="5953132"/>
                <a:ext cx="454323" cy="439333"/>
                <a:chOff x="1247825" y="5001950"/>
                <a:chExt cx="443300" cy="428675"/>
              </a:xfrm>
              <a:solidFill>
                <a:schemeClr val="tx2"/>
              </a:solidFill>
            </p:grpSpPr>
            <p:sp>
              <p:nvSpPr>
                <p:cNvPr id="133" name="Shape 540">
                  <a:extLst>
                    <a:ext uri="{FF2B5EF4-FFF2-40B4-BE49-F238E27FC236}">
                      <a16:creationId xmlns:a16="http://schemas.microsoft.com/office/drawing/2014/main" id="{7E0DE749-A525-441B-A637-85573A669C3F}"/>
                    </a:ext>
                  </a:extLst>
                </p:cNvPr>
                <p:cNvSpPr/>
                <p:nvPr/>
              </p:nvSpPr>
              <p:spPr>
                <a:xfrm>
                  <a:off x="1247825" y="5168175"/>
                  <a:ext cx="373875" cy="221650"/>
                </a:xfrm>
                <a:custGeom>
                  <a:avLst/>
                  <a:gdLst/>
                  <a:ahLst/>
                  <a:cxnLst/>
                  <a:rect l="0" t="0" r="0" b="0"/>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4" name="Shape 541">
                  <a:extLst>
                    <a:ext uri="{FF2B5EF4-FFF2-40B4-BE49-F238E27FC236}">
                      <a16:creationId xmlns:a16="http://schemas.microsoft.com/office/drawing/2014/main" id="{943F97F8-5FE1-4139-8E2D-E04D6650FAA3}"/>
                    </a:ext>
                  </a:extLst>
                </p:cNvPr>
                <p:cNvSpPr/>
                <p:nvPr/>
              </p:nvSpPr>
              <p:spPr>
                <a:xfrm>
                  <a:off x="1275850" y="5209575"/>
                  <a:ext cx="60900" cy="87075"/>
                </a:xfrm>
                <a:custGeom>
                  <a:avLst/>
                  <a:gdLst/>
                  <a:ahLst/>
                  <a:cxnLst/>
                  <a:rect l="0" t="0" r="0" b="0"/>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5" name="Shape 542">
                  <a:extLst>
                    <a:ext uri="{FF2B5EF4-FFF2-40B4-BE49-F238E27FC236}">
                      <a16:creationId xmlns:a16="http://schemas.microsoft.com/office/drawing/2014/main" id="{DCB247A7-DF08-4713-9EE2-35E75215C92B}"/>
                    </a:ext>
                  </a:extLst>
                </p:cNvPr>
                <p:cNvSpPr/>
                <p:nvPr/>
              </p:nvSpPr>
              <p:spPr>
                <a:xfrm>
                  <a:off x="1247825" y="5391625"/>
                  <a:ext cx="443300" cy="39000"/>
                </a:xfrm>
                <a:custGeom>
                  <a:avLst/>
                  <a:gdLst/>
                  <a:ahLst/>
                  <a:cxnLst/>
                  <a:rect l="0" t="0" r="0" b="0"/>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6" name="Shape 543">
                  <a:extLst>
                    <a:ext uri="{FF2B5EF4-FFF2-40B4-BE49-F238E27FC236}">
                      <a16:creationId xmlns:a16="http://schemas.microsoft.com/office/drawing/2014/main" id="{AF499004-FF0C-423F-9C78-CEF153F061D6}"/>
                    </a:ext>
                  </a:extLst>
                </p:cNvPr>
                <p:cNvSpPr/>
                <p:nvPr/>
              </p:nvSpPr>
              <p:spPr>
                <a:xfrm>
                  <a:off x="1454850" y="5001950"/>
                  <a:ext cx="17075" cy="114475"/>
                </a:xfrm>
                <a:custGeom>
                  <a:avLst/>
                  <a:gdLst/>
                  <a:ahLst/>
                  <a:cxnLst/>
                  <a:rect l="0" t="0" r="0" b="0"/>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7" name="Shape 544">
                  <a:extLst>
                    <a:ext uri="{FF2B5EF4-FFF2-40B4-BE49-F238E27FC236}">
                      <a16:creationId xmlns:a16="http://schemas.microsoft.com/office/drawing/2014/main" id="{204E9E96-B0C7-4B51-AD7C-23EED3924C17}"/>
                    </a:ext>
                  </a:extLst>
                </p:cNvPr>
                <p:cNvSpPr/>
                <p:nvPr/>
              </p:nvSpPr>
              <p:spPr>
                <a:xfrm>
                  <a:off x="1411025" y="5001950"/>
                  <a:ext cx="17075" cy="114475"/>
                </a:xfrm>
                <a:custGeom>
                  <a:avLst/>
                  <a:gdLst/>
                  <a:ahLst/>
                  <a:cxnLst/>
                  <a:rect l="0" t="0" r="0" b="0"/>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8" name="Shape 545">
                  <a:extLst>
                    <a:ext uri="{FF2B5EF4-FFF2-40B4-BE49-F238E27FC236}">
                      <a16:creationId xmlns:a16="http://schemas.microsoft.com/office/drawing/2014/main" id="{979D95DD-14C9-4B1A-8E9E-9951E826BB05}"/>
                    </a:ext>
                  </a:extLst>
                </p:cNvPr>
                <p:cNvSpPr/>
                <p:nvPr/>
              </p:nvSpPr>
              <p:spPr>
                <a:xfrm>
                  <a:off x="1498700" y="5001950"/>
                  <a:ext cx="16450" cy="114475"/>
                </a:xfrm>
                <a:custGeom>
                  <a:avLst/>
                  <a:gdLst/>
                  <a:ahLst/>
                  <a:cxnLst/>
                  <a:rect l="0" t="0" r="0" b="0"/>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39" name="Shape 646">
                <a:extLst>
                  <a:ext uri="{FF2B5EF4-FFF2-40B4-BE49-F238E27FC236}">
                    <a16:creationId xmlns:a16="http://schemas.microsoft.com/office/drawing/2014/main" id="{7B410D50-3CA7-4A7B-A40F-BC062505FA84}"/>
                  </a:ext>
                </a:extLst>
              </p:cNvPr>
              <p:cNvGrpSpPr/>
              <p:nvPr/>
            </p:nvGrpSpPr>
            <p:grpSpPr>
              <a:xfrm>
                <a:off x="1834830" y="1779094"/>
                <a:ext cx="418093" cy="509844"/>
                <a:chOff x="1268550" y="929175"/>
                <a:chExt cx="407950" cy="497475"/>
              </a:xfrm>
              <a:solidFill>
                <a:schemeClr val="tx2"/>
              </a:solidFill>
            </p:grpSpPr>
            <p:sp>
              <p:nvSpPr>
                <p:cNvPr id="140" name="Shape 647">
                  <a:extLst>
                    <a:ext uri="{FF2B5EF4-FFF2-40B4-BE49-F238E27FC236}">
                      <a16:creationId xmlns:a16="http://schemas.microsoft.com/office/drawing/2014/main" id="{4EA9E886-8411-4033-AF97-1A88EE1CA1B3}"/>
                    </a:ext>
                  </a:extLst>
                </p:cNvPr>
                <p:cNvSpPr/>
                <p:nvPr/>
              </p:nvSpPr>
              <p:spPr>
                <a:xfrm>
                  <a:off x="1268550" y="953550"/>
                  <a:ext cx="387250" cy="473100"/>
                </a:xfrm>
                <a:custGeom>
                  <a:avLst/>
                  <a:gdLst/>
                  <a:ahLst/>
                  <a:cxnLst/>
                  <a:rect l="0" t="0" r="0" b="0"/>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1" name="Shape 648">
                  <a:extLst>
                    <a:ext uri="{FF2B5EF4-FFF2-40B4-BE49-F238E27FC236}">
                      <a16:creationId xmlns:a16="http://schemas.microsoft.com/office/drawing/2014/main" id="{734D6E46-6E45-4E5A-A14C-92CD04F463C1}"/>
                    </a:ext>
                  </a:extLst>
                </p:cNvPr>
                <p:cNvSpPr/>
                <p:nvPr/>
              </p:nvSpPr>
              <p:spPr>
                <a:xfrm>
                  <a:off x="1298975" y="929175"/>
                  <a:ext cx="377525" cy="462775"/>
                </a:xfrm>
                <a:custGeom>
                  <a:avLst/>
                  <a:gdLst/>
                  <a:ahLst/>
                  <a:cxnLst/>
                  <a:rect l="0" t="0" r="0" b="0"/>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2" name="Shape 649">
                  <a:extLst>
                    <a:ext uri="{FF2B5EF4-FFF2-40B4-BE49-F238E27FC236}">
                      <a16:creationId xmlns:a16="http://schemas.microsoft.com/office/drawing/2014/main" id="{6D0C4DC6-87F2-4D8C-A511-A92E3BC5974A}"/>
                    </a:ext>
                  </a:extLst>
                </p:cNvPr>
                <p:cNvSpPr/>
                <p:nvPr/>
              </p:nvSpPr>
              <p:spPr>
                <a:xfrm>
                  <a:off x="15924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43" name="Group 444">
              <a:extLst>
                <a:ext uri="{FF2B5EF4-FFF2-40B4-BE49-F238E27FC236}">
                  <a16:creationId xmlns:a16="http://schemas.microsoft.com/office/drawing/2014/main" id="{28AC95E4-34E6-63D9-AAB4-27D7C9A523E2}"/>
                </a:ext>
              </a:extLst>
            </p:cNvPr>
            <p:cNvGrpSpPr/>
            <p:nvPr/>
          </p:nvGrpSpPr>
          <p:grpSpPr>
            <a:xfrm>
              <a:off x="5189990" y="1077087"/>
              <a:ext cx="511715" cy="5236108"/>
              <a:chOff x="5278249" y="1143241"/>
              <a:chExt cx="511715" cy="5236108"/>
            </a:xfrm>
          </p:grpSpPr>
          <p:sp>
            <p:nvSpPr>
              <p:cNvPr id="144" name="Shape 320">
                <a:extLst>
                  <a:ext uri="{FF2B5EF4-FFF2-40B4-BE49-F238E27FC236}">
                    <a16:creationId xmlns:a16="http://schemas.microsoft.com/office/drawing/2014/main" id="{91C5BD3D-2571-43EC-AD85-96E3CE995E11}"/>
                  </a:ext>
                </a:extLst>
              </p:cNvPr>
              <p:cNvSpPr/>
              <p:nvPr/>
            </p:nvSpPr>
            <p:spPr>
              <a:xfrm>
                <a:off x="5380572" y="1143241"/>
                <a:ext cx="307024" cy="406871"/>
              </a:xfrm>
              <a:custGeom>
                <a:avLst/>
                <a:gdLst/>
                <a:ahLst/>
                <a:cxnLst/>
                <a:rect l="0" t="0" r="0" b="0"/>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5" name="Shape 341">
                <a:extLst>
                  <a:ext uri="{FF2B5EF4-FFF2-40B4-BE49-F238E27FC236}">
                    <a16:creationId xmlns:a16="http://schemas.microsoft.com/office/drawing/2014/main" id="{013EA1BE-16AE-478F-8869-0D1299A9FE41}"/>
                  </a:ext>
                </a:extLst>
              </p:cNvPr>
              <p:cNvSpPr/>
              <p:nvPr/>
            </p:nvSpPr>
            <p:spPr>
              <a:xfrm>
                <a:off x="5320669" y="1843985"/>
                <a:ext cx="426856" cy="383171"/>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6" name="Shape 374">
                <a:extLst>
                  <a:ext uri="{FF2B5EF4-FFF2-40B4-BE49-F238E27FC236}">
                    <a16:creationId xmlns:a16="http://schemas.microsoft.com/office/drawing/2014/main" id="{5F2108C9-5C64-4F2E-A033-B913DC3A03E8}"/>
                  </a:ext>
                </a:extLst>
              </p:cNvPr>
              <p:cNvSpPr/>
              <p:nvPr/>
            </p:nvSpPr>
            <p:spPr>
              <a:xfrm>
                <a:off x="5328767" y="2519164"/>
                <a:ext cx="410637" cy="410637"/>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47" name="Shape 425">
                <a:extLst>
                  <a:ext uri="{FF2B5EF4-FFF2-40B4-BE49-F238E27FC236}">
                    <a16:creationId xmlns:a16="http://schemas.microsoft.com/office/drawing/2014/main" id="{4879B922-9D34-41B9-BBD5-6BB0D1CD9677}"/>
                  </a:ext>
                </a:extLst>
              </p:cNvPr>
              <p:cNvGrpSpPr/>
              <p:nvPr/>
            </p:nvGrpSpPr>
            <p:grpSpPr>
              <a:xfrm>
                <a:off x="5429877" y="3150695"/>
                <a:ext cx="208432" cy="520452"/>
                <a:chOff x="3384375" y="2267500"/>
                <a:chExt cx="203375" cy="507825"/>
              </a:xfrm>
              <a:solidFill>
                <a:schemeClr val="tx2"/>
              </a:solidFill>
            </p:grpSpPr>
            <p:sp>
              <p:nvSpPr>
                <p:cNvPr id="148" name="Shape 426">
                  <a:extLst>
                    <a:ext uri="{FF2B5EF4-FFF2-40B4-BE49-F238E27FC236}">
                      <a16:creationId xmlns:a16="http://schemas.microsoft.com/office/drawing/2014/main" id="{885FD550-E9F0-4C3F-A95A-129CE176EEC7}"/>
                    </a:ext>
                  </a:extLst>
                </p:cNvPr>
                <p:cNvSpPr/>
                <p:nvPr/>
              </p:nvSpPr>
              <p:spPr>
                <a:xfrm>
                  <a:off x="3384375" y="2373425"/>
                  <a:ext cx="203375" cy="401900"/>
                </a:xfrm>
                <a:custGeom>
                  <a:avLst/>
                  <a:gdLst/>
                  <a:ahLst/>
                  <a:cxnLst/>
                  <a:rect l="0" t="0" r="0" b="0"/>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9" name="Shape 427">
                  <a:extLst>
                    <a:ext uri="{FF2B5EF4-FFF2-40B4-BE49-F238E27FC236}">
                      <a16:creationId xmlns:a16="http://schemas.microsoft.com/office/drawing/2014/main" id="{C14488E0-8C4C-4472-977F-2E2AC71C64D5}"/>
                    </a:ext>
                  </a:extLst>
                </p:cNvPr>
                <p:cNvSpPr/>
                <p:nvPr/>
              </p:nvSpPr>
              <p:spPr>
                <a:xfrm>
                  <a:off x="3443425" y="2267500"/>
                  <a:ext cx="85275" cy="93775"/>
                </a:xfrm>
                <a:custGeom>
                  <a:avLst/>
                  <a:gdLst/>
                  <a:ahLst/>
                  <a:cxnLst/>
                  <a:rect l="0" t="0" r="0" b="0"/>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50" name="Shape 487">
                <a:extLst>
                  <a:ext uri="{FF2B5EF4-FFF2-40B4-BE49-F238E27FC236}">
                    <a16:creationId xmlns:a16="http://schemas.microsoft.com/office/drawing/2014/main" id="{747E2C23-2559-4EB0-97C8-739091929BDD}"/>
                  </a:ext>
                </a:extLst>
              </p:cNvPr>
              <p:cNvGrpSpPr/>
              <p:nvPr/>
            </p:nvGrpSpPr>
            <p:grpSpPr>
              <a:xfrm>
                <a:off x="5335640" y="4582174"/>
                <a:ext cx="406896" cy="401260"/>
                <a:chOff x="3292425" y="3664250"/>
                <a:chExt cx="397025" cy="391525"/>
              </a:xfrm>
              <a:solidFill>
                <a:schemeClr val="tx2"/>
              </a:solidFill>
            </p:grpSpPr>
            <p:sp>
              <p:nvSpPr>
                <p:cNvPr id="151" name="Shape 488">
                  <a:extLst>
                    <a:ext uri="{FF2B5EF4-FFF2-40B4-BE49-F238E27FC236}">
                      <a16:creationId xmlns:a16="http://schemas.microsoft.com/office/drawing/2014/main" id="{C15F4366-AF33-43B3-B267-8F8496C72EED}"/>
                    </a:ext>
                  </a:extLst>
                </p:cNvPr>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2" name="Shape 489">
                  <a:extLst>
                    <a:ext uri="{FF2B5EF4-FFF2-40B4-BE49-F238E27FC236}">
                      <a16:creationId xmlns:a16="http://schemas.microsoft.com/office/drawing/2014/main" id="{02B7F07A-D24D-4996-B36E-E6DC548E7D12}"/>
                    </a:ext>
                  </a:extLst>
                </p:cNvPr>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3" name="Shape 490">
                  <a:extLst>
                    <a:ext uri="{FF2B5EF4-FFF2-40B4-BE49-F238E27FC236}">
                      <a16:creationId xmlns:a16="http://schemas.microsoft.com/office/drawing/2014/main" id="{7241C5E1-ADDC-400C-9DBE-94D13688ABC8}"/>
                    </a:ext>
                  </a:extLst>
                </p:cNvPr>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54" name="Shape 525">
                <a:extLst>
                  <a:ext uri="{FF2B5EF4-FFF2-40B4-BE49-F238E27FC236}">
                    <a16:creationId xmlns:a16="http://schemas.microsoft.com/office/drawing/2014/main" id="{8606235D-C36B-4012-9656-28BB95B07D33}"/>
                  </a:ext>
                </a:extLst>
              </p:cNvPr>
              <p:cNvSpPr/>
              <p:nvPr/>
            </p:nvSpPr>
            <p:spPr>
              <a:xfrm>
                <a:off x="5326280" y="5298507"/>
                <a:ext cx="415608" cy="363213"/>
              </a:xfrm>
              <a:custGeom>
                <a:avLst/>
                <a:gdLst/>
                <a:ahLst/>
                <a:cxnLst/>
                <a:rect l="0" t="0" r="0" b="0"/>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55" name="Shape 558">
                <a:extLst>
                  <a:ext uri="{FF2B5EF4-FFF2-40B4-BE49-F238E27FC236}">
                    <a16:creationId xmlns:a16="http://schemas.microsoft.com/office/drawing/2014/main" id="{D2C33126-D72A-4E8A-A613-161A7FDEEFAF}"/>
                  </a:ext>
                </a:extLst>
              </p:cNvPr>
              <p:cNvGrpSpPr/>
              <p:nvPr/>
            </p:nvGrpSpPr>
            <p:grpSpPr>
              <a:xfrm>
                <a:off x="5278249" y="5953134"/>
                <a:ext cx="511715" cy="426215"/>
                <a:chOff x="3236425" y="5001950"/>
                <a:chExt cx="499300" cy="415875"/>
              </a:xfrm>
              <a:solidFill>
                <a:schemeClr val="tx2"/>
              </a:solidFill>
            </p:grpSpPr>
            <p:sp>
              <p:nvSpPr>
                <p:cNvPr id="156" name="Shape 559">
                  <a:extLst>
                    <a:ext uri="{FF2B5EF4-FFF2-40B4-BE49-F238E27FC236}">
                      <a16:creationId xmlns:a16="http://schemas.microsoft.com/office/drawing/2014/main" id="{5DED379E-D061-48A2-B4FD-3584F30485D4}"/>
                    </a:ext>
                  </a:extLst>
                </p:cNvPr>
                <p:cNvSpPr/>
                <p:nvPr/>
              </p:nvSpPr>
              <p:spPr>
                <a:xfrm>
                  <a:off x="3236425" y="5309425"/>
                  <a:ext cx="499300" cy="108400"/>
                </a:xfrm>
                <a:custGeom>
                  <a:avLst/>
                  <a:gdLst/>
                  <a:ahLst/>
                  <a:cxnLst/>
                  <a:rect l="0" t="0" r="0" b="0"/>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7" name="Shape 560">
                  <a:extLst>
                    <a:ext uri="{FF2B5EF4-FFF2-40B4-BE49-F238E27FC236}">
                      <a16:creationId xmlns:a16="http://schemas.microsoft.com/office/drawing/2014/main" id="{D4EED38B-D06C-4FB6-8393-C5D64886033C}"/>
                    </a:ext>
                  </a:extLst>
                </p:cNvPr>
                <p:cNvSpPr/>
                <p:nvPr/>
              </p:nvSpPr>
              <p:spPr>
                <a:xfrm>
                  <a:off x="3294875" y="5330725"/>
                  <a:ext cx="382400" cy="25"/>
                </a:xfrm>
                <a:custGeom>
                  <a:avLst/>
                  <a:gdLst/>
                  <a:ahLst/>
                  <a:cxnLst/>
                  <a:rect l="0" t="0" r="0" b="0"/>
                  <a:pathLst>
                    <a:path w="15296" h="1" fill="none" extrusionOk="0">
                      <a:moveTo>
                        <a:pt x="0" y="1"/>
                      </a:moveTo>
                      <a:lnTo>
                        <a:pt x="152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8" name="Shape 561">
                  <a:extLst>
                    <a:ext uri="{FF2B5EF4-FFF2-40B4-BE49-F238E27FC236}">
                      <a16:creationId xmlns:a16="http://schemas.microsoft.com/office/drawing/2014/main" id="{0AB3C4CB-EDF2-4142-A201-94F8B4482961}"/>
                    </a:ext>
                  </a:extLst>
                </p:cNvPr>
                <p:cNvSpPr/>
                <p:nvPr/>
              </p:nvSpPr>
              <p:spPr>
                <a:xfrm>
                  <a:off x="3280250" y="5162675"/>
                  <a:ext cx="411625" cy="140075"/>
                </a:xfrm>
                <a:custGeom>
                  <a:avLst/>
                  <a:gdLst/>
                  <a:ahLst/>
                  <a:cxnLst/>
                  <a:rect l="0" t="0" r="0" b="0"/>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9" name="Shape 562">
                  <a:extLst>
                    <a:ext uri="{FF2B5EF4-FFF2-40B4-BE49-F238E27FC236}">
                      <a16:creationId xmlns:a16="http://schemas.microsoft.com/office/drawing/2014/main" id="{D3722CA1-BE06-45C8-AC84-052A8A0FC1A8}"/>
                    </a:ext>
                  </a:extLst>
                </p:cNvPr>
                <p:cNvSpPr/>
                <p:nvPr/>
              </p:nvSpPr>
              <p:spPr>
                <a:xfrm>
                  <a:off x="3471450" y="5001950"/>
                  <a:ext cx="17075" cy="114475"/>
                </a:xfrm>
                <a:custGeom>
                  <a:avLst/>
                  <a:gdLst/>
                  <a:ahLst/>
                  <a:cxnLst/>
                  <a:rect l="0" t="0" r="0" b="0"/>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0" name="Shape 563">
                  <a:extLst>
                    <a:ext uri="{FF2B5EF4-FFF2-40B4-BE49-F238E27FC236}">
                      <a16:creationId xmlns:a16="http://schemas.microsoft.com/office/drawing/2014/main" id="{99FA205D-32BA-4D6E-BC8E-C928B03C5A9E}"/>
                    </a:ext>
                  </a:extLst>
                </p:cNvPr>
                <p:cNvSpPr/>
                <p:nvPr/>
              </p:nvSpPr>
              <p:spPr>
                <a:xfrm>
                  <a:off x="3427600" y="5001950"/>
                  <a:ext cx="17075" cy="114475"/>
                </a:xfrm>
                <a:custGeom>
                  <a:avLst/>
                  <a:gdLst/>
                  <a:ahLst/>
                  <a:cxnLst/>
                  <a:rect l="0" t="0" r="0" b="0"/>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1" name="Shape 564">
                  <a:extLst>
                    <a:ext uri="{FF2B5EF4-FFF2-40B4-BE49-F238E27FC236}">
                      <a16:creationId xmlns:a16="http://schemas.microsoft.com/office/drawing/2014/main" id="{0E4C6B2B-7F28-4F6B-ABC2-33D1187FFBD1}"/>
                    </a:ext>
                  </a:extLst>
                </p:cNvPr>
                <p:cNvSpPr/>
                <p:nvPr/>
              </p:nvSpPr>
              <p:spPr>
                <a:xfrm>
                  <a:off x="3515275" y="5001950"/>
                  <a:ext cx="16475" cy="114475"/>
                </a:xfrm>
                <a:custGeom>
                  <a:avLst/>
                  <a:gdLst/>
                  <a:ahLst/>
                  <a:cxnLst/>
                  <a:rect l="0" t="0" r="0" b="0"/>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62" name="Shape 666">
                <a:extLst>
                  <a:ext uri="{FF2B5EF4-FFF2-40B4-BE49-F238E27FC236}">
                    <a16:creationId xmlns:a16="http://schemas.microsoft.com/office/drawing/2014/main" id="{835380D1-A8C0-444A-BC82-B1896CF73B98}"/>
                  </a:ext>
                </a:extLst>
              </p:cNvPr>
              <p:cNvGrpSpPr/>
              <p:nvPr/>
            </p:nvGrpSpPr>
            <p:grpSpPr>
              <a:xfrm>
                <a:off x="5312556" y="3967509"/>
                <a:ext cx="443075" cy="269616"/>
                <a:chOff x="3269900" y="3064500"/>
                <a:chExt cx="432325" cy="263075"/>
              </a:xfrm>
              <a:solidFill>
                <a:schemeClr val="tx2"/>
              </a:solidFill>
            </p:grpSpPr>
            <p:sp>
              <p:nvSpPr>
                <p:cNvPr id="163" name="Shape 667">
                  <a:extLst>
                    <a:ext uri="{FF2B5EF4-FFF2-40B4-BE49-F238E27FC236}">
                      <a16:creationId xmlns:a16="http://schemas.microsoft.com/office/drawing/2014/main" id="{9AED66EE-2351-474C-9983-B3FFEF8E42C5}"/>
                    </a:ext>
                  </a:extLst>
                </p:cNvPr>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4" name="Shape 668">
                  <a:extLst>
                    <a:ext uri="{FF2B5EF4-FFF2-40B4-BE49-F238E27FC236}">
                      <a16:creationId xmlns:a16="http://schemas.microsoft.com/office/drawing/2014/main" id="{D77D2FA2-8F5B-4B4C-A98D-EA6B5EAD63D0}"/>
                    </a:ext>
                  </a:extLst>
                </p:cNvPr>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5" name="Shape 669">
                  <a:extLst>
                    <a:ext uri="{FF2B5EF4-FFF2-40B4-BE49-F238E27FC236}">
                      <a16:creationId xmlns:a16="http://schemas.microsoft.com/office/drawing/2014/main" id="{B54E1528-50ED-414D-81F0-30B63C708E96}"/>
                    </a:ext>
                  </a:extLst>
                </p:cNvPr>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66" name="Group 442">
              <a:extLst>
                <a:ext uri="{FF2B5EF4-FFF2-40B4-BE49-F238E27FC236}">
                  <a16:creationId xmlns:a16="http://schemas.microsoft.com/office/drawing/2014/main" id="{41476AC9-EA19-FCD6-8AB9-E84F1D3FE001}"/>
                </a:ext>
              </a:extLst>
            </p:cNvPr>
            <p:cNvGrpSpPr/>
            <p:nvPr/>
          </p:nvGrpSpPr>
          <p:grpSpPr>
            <a:xfrm>
              <a:off x="2951196" y="1077087"/>
              <a:ext cx="448071" cy="5251098"/>
              <a:chOff x="3932245" y="1155717"/>
              <a:chExt cx="448071" cy="5251098"/>
            </a:xfrm>
          </p:grpSpPr>
          <p:grpSp>
            <p:nvGrpSpPr>
              <p:cNvPr id="167" name="Shape 313">
                <a:extLst>
                  <a:ext uri="{FF2B5EF4-FFF2-40B4-BE49-F238E27FC236}">
                    <a16:creationId xmlns:a16="http://schemas.microsoft.com/office/drawing/2014/main" id="{008D314F-ABDC-474C-89B3-5C6BFFA47871}"/>
                  </a:ext>
                </a:extLst>
              </p:cNvPr>
              <p:cNvGrpSpPr/>
              <p:nvPr/>
            </p:nvGrpSpPr>
            <p:grpSpPr>
              <a:xfrm>
                <a:off x="3939112" y="1155717"/>
                <a:ext cx="434337" cy="381915"/>
                <a:chOff x="1929775" y="320925"/>
                <a:chExt cx="423800" cy="372650"/>
              </a:xfrm>
              <a:solidFill>
                <a:schemeClr val="tx2"/>
              </a:solidFill>
            </p:grpSpPr>
            <p:sp>
              <p:nvSpPr>
                <p:cNvPr id="168" name="Shape 314">
                  <a:extLst>
                    <a:ext uri="{FF2B5EF4-FFF2-40B4-BE49-F238E27FC236}">
                      <a16:creationId xmlns:a16="http://schemas.microsoft.com/office/drawing/2014/main" id="{478432DB-7DD6-45C4-B9AD-715AE6893851}"/>
                    </a:ext>
                  </a:extLst>
                </p:cNvPr>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9" name="Shape 315">
                  <a:extLst>
                    <a:ext uri="{FF2B5EF4-FFF2-40B4-BE49-F238E27FC236}">
                      <a16:creationId xmlns:a16="http://schemas.microsoft.com/office/drawing/2014/main" id="{55779C2C-DC6C-4E72-8326-A67E57652FED}"/>
                    </a:ext>
                  </a:extLst>
                </p:cNvPr>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0" name="Shape 316">
                  <a:extLst>
                    <a:ext uri="{FF2B5EF4-FFF2-40B4-BE49-F238E27FC236}">
                      <a16:creationId xmlns:a16="http://schemas.microsoft.com/office/drawing/2014/main" id="{B5DCC1CA-0E16-41A9-8014-C366A128F14A}"/>
                    </a:ext>
                  </a:extLst>
                </p:cNvPr>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1" name="Shape 317">
                  <a:extLst>
                    <a:ext uri="{FF2B5EF4-FFF2-40B4-BE49-F238E27FC236}">
                      <a16:creationId xmlns:a16="http://schemas.microsoft.com/office/drawing/2014/main" id="{4CC63BCC-B132-4FBB-A3BC-449A36F660F0}"/>
                    </a:ext>
                  </a:extLst>
                </p:cNvPr>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2" name="Shape 318">
                  <a:extLst>
                    <a:ext uri="{FF2B5EF4-FFF2-40B4-BE49-F238E27FC236}">
                      <a16:creationId xmlns:a16="http://schemas.microsoft.com/office/drawing/2014/main" id="{FA85A7FE-A6E6-4186-A759-8C981D15F013}"/>
                    </a:ext>
                  </a:extLst>
                </p:cNvPr>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3" name="Shape 335">
                <a:extLst>
                  <a:ext uri="{FF2B5EF4-FFF2-40B4-BE49-F238E27FC236}">
                    <a16:creationId xmlns:a16="http://schemas.microsoft.com/office/drawing/2014/main" id="{B2E77BCE-1FBD-4ED8-893B-77B12287578D}"/>
                  </a:ext>
                </a:extLst>
              </p:cNvPr>
              <p:cNvGrpSpPr/>
              <p:nvPr/>
            </p:nvGrpSpPr>
            <p:grpSpPr>
              <a:xfrm>
                <a:off x="3943465" y="1853370"/>
                <a:ext cx="425627" cy="364441"/>
                <a:chOff x="1934025" y="1001650"/>
                <a:chExt cx="415300" cy="355600"/>
              </a:xfrm>
              <a:solidFill>
                <a:schemeClr val="tx2"/>
              </a:solidFill>
            </p:grpSpPr>
            <p:sp>
              <p:nvSpPr>
                <p:cNvPr id="174" name="Shape 336">
                  <a:extLst>
                    <a:ext uri="{FF2B5EF4-FFF2-40B4-BE49-F238E27FC236}">
                      <a16:creationId xmlns:a16="http://schemas.microsoft.com/office/drawing/2014/main" id="{5DB0405A-70CE-4D19-9219-A1D4D17230D8}"/>
                    </a:ext>
                  </a:extLst>
                </p:cNvPr>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5" name="Shape 337">
                  <a:extLst>
                    <a:ext uri="{FF2B5EF4-FFF2-40B4-BE49-F238E27FC236}">
                      <a16:creationId xmlns:a16="http://schemas.microsoft.com/office/drawing/2014/main" id="{9829709D-2CAD-4A1B-B35D-B976B883ABF4}"/>
                    </a:ext>
                  </a:extLst>
                </p:cNvPr>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6" name="Shape 338">
                  <a:extLst>
                    <a:ext uri="{FF2B5EF4-FFF2-40B4-BE49-F238E27FC236}">
                      <a16:creationId xmlns:a16="http://schemas.microsoft.com/office/drawing/2014/main" id="{B54439B9-93D8-4DD4-A00E-D274BC66AEFB}"/>
                    </a:ext>
                  </a:extLst>
                </p:cNvPr>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7" name="Shape 339">
                  <a:extLst>
                    <a:ext uri="{FF2B5EF4-FFF2-40B4-BE49-F238E27FC236}">
                      <a16:creationId xmlns:a16="http://schemas.microsoft.com/office/drawing/2014/main" id="{794B020E-7E9C-44BC-B166-4588DC7414CF}"/>
                    </a:ext>
                  </a:extLst>
                </p:cNvPr>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8" name="Shape 362">
                <a:extLst>
                  <a:ext uri="{FF2B5EF4-FFF2-40B4-BE49-F238E27FC236}">
                    <a16:creationId xmlns:a16="http://schemas.microsoft.com/office/drawing/2014/main" id="{3FBB36BD-B884-4236-B0D3-0D0A5834B747}"/>
                  </a:ext>
                </a:extLst>
              </p:cNvPr>
              <p:cNvGrpSpPr/>
              <p:nvPr/>
            </p:nvGrpSpPr>
            <p:grpSpPr>
              <a:xfrm>
                <a:off x="3932857" y="2501085"/>
                <a:ext cx="446840" cy="446815"/>
                <a:chOff x="1923675" y="1633650"/>
                <a:chExt cx="436000" cy="435975"/>
              </a:xfrm>
              <a:solidFill>
                <a:schemeClr val="tx2"/>
              </a:solidFill>
            </p:grpSpPr>
            <p:sp>
              <p:nvSpPr>
                <p:cNvPr id="179" name="Shape 363">
                  <a:extLst>
                    <a:ext uri="{FF2B5EF4-FFF2-40B4-BE49-F238E27FC236}">
                      <a16:creationId xmlns:a16="http://schemas.microsoft.com/office/drawing/2014/main" id="{C774D608-9F83-4D2C-B542-0EAD5698875E}"/>
                    </a:ext>
                  </a:extLst>
                </p:cNvPr>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0" name="Shape 364">
                  <a:extLst>
                    <a:ext uri="{FF2B5EF4-FFF2-40B4-BE49-F238E27FC236}">
                      <a16:creationId xmlns:a16="http://schemas.microsoft.com/office/drawing/2014/main" id="{08D6E93F-923D-4FD4-96F4-DDE6FEAF3450}"/>
                    </a:ext>
                  </a:extLst>
                </p:cNvPr>
                <p:cNvSpPr/>
                <p:nvPr/>
              </p:nvSpPr>
              <p:spPr>
                <a:xfrm>
                  <a:off x="2019900" y="1757250"/>
                  <a:ext cx="261825" cy="261850"/>
                </a:xfrm>
                <a:custGeom>
                  <a:avLst/>
                  <a:gdLst/>
                  <a:ahLst/>
                  <a:cxnLst/>
                  <a:rect l="0" t="0" r="0" b="0"/>
                  <a:pathLst>
                    <a:path w="10473" h="10474" fill="none" extrusionOk="0">
                      <a:moveTo>
                        <a:pt x="10473" y="1"/>
                      </a:moveTo>
                      <a:lnTo>
                        <a:pt x="0"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1" name="Shape 365">
                  <a:extLst>
                    <a:ext uri="{FF2B5EF4-FFF2-40B4-BE49-F238E27FC236}">
                      <a16:creationId xmlns:a16="http://schemas.microsoft.com/office/drawing/2014/main" id="{0080D8F2-0282-4502-9DBF-2B1AC0BDD8FB}"/>
                    </a:ext>
                  </a:extLst>
                </p:cNvPr>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2" name="Shape 366">
                  <a:extLst>
                    <a:ext uri="{FF2B5EF4-FFF2-40B4-BE49-F238E27FC236}">
                      <a16:creationId xmlns:a16="http://schemas.microsoft.com/office/drawing/2014/main" id="{3D0E900B-1E2A-4111-9EB3-3AA698C1D189}"/>
                    </a:ext>
                  </a:extLst>
                </p:cNvPr>
                <p:cNvSpPr/>
                <p:nvPr/>
              </p:nvSpPr>
              <p:spPr>
                <a:xfrm>
                  <a:off x="1974225" y="1711575"/>
                  <a:ext cx="261825" cy="261850"/>
                </a:xfrm>
                <a:custGeom>
                  <a:avLst/>
                  <a:gdLst/>
                  <a:ahLst/>
                  <a:cxnLst/>
                  <a:rect l="0" t="0" r="0" b="0"/>
                  <a:pathLst>
                    <a:path w="10473" h="10474" fill="none" extrusionOk="0">
                      <a:moveTo>
                        <a:pt x="0" y="10474"/>
                      </a:moveTo>
                      <a:lnTo>
                        <a:pt x="104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3" name="Shape 367">
                  <a:extLst>
                    <a:ext uri="{FF2B5EF4-FFF2-40B4-BE49-F238E27FC236}">
                      <a16:creationId xmlns:a16="http://schemas.microsoft.com/office/drawing/2014/main" id="{8B4E81F2-619A-47E9-A08F-E24947DFBB62}"/>
                    </a:ext>
                  </a:extLst>
                </p:cNvPr>
                <p:cNvSpPr/>
                <p:nvPr/>
              </p:nvSpPr>
              <p:spPr>
                <a:xfrm>
                  <a:off x="1934650" y="2014200"/>
                  <a:ext cx="44475" cy="44475"/>
                </a:xfrm>
                <a:custGeom>
                  <a:avLst/>
                  <a:gdLst/>
                  <a:ahLst/>
                  <a:cxnLst/>
                  <a:rect l="0" t="0" r="0" b="0"/>
                  <a:pathLst>
                    <a:path w="1779" h="1779" fill="none" extrusionOk="0">
                      <a:moveTo>
                        <a:pt x="1778" y="1778"/>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4" name="Shape 368">
                  <a:extLst>
                    <a:ext uri="{FF2B5EF4-FFF2-40B4-BE49-F238E27FC236}">
                      <a16:creationId xmlns:a16="http://schemas.microsoft.com/office/drawing/2014/main" id="{E6E28DCB-9D2A-4989-B8DE-B7F9E8CBCDEC}"/>
                    </a:ext>
                  </a:extLst>
                </p:cNvPr>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85" name="Shape 415">
                <a:extLst>
                  <a:ext uri="{FF2B5EF4-FFF2-40B4-BE49-F238E27FC236}">
                    <a16:creationId xmlns:a16="http://schemas.microsoft.com/office/drawing/2014/main" id="{319667EF-8B80-4237-93DA-94305559A59E}"/>
                  </a:ext>
                </a:extLst>
              </p:cNvPr>
              <p:cNvGrpSpPr/>
              <p:nvPr/>
            </p:nvGrpSpPr>
            <p:grpSpPr>
              <a:xfrm>
                <a:off x="3960941" y="3218079"/>
                <a:ext cx="390679" cy="390653"/>
                <a:chOff x="1951075" y="2333250"/>
                <a:chExt cx="381200" cy="381175"/>
              </a:xfrm>
              <a:solidFill>
                <a:schemeClr val="tx2"/>
              </a:solidFill>
            </p:grpSpPr>
            <p:sp>
              <p:nvSpPr>
                <p:cNvPr id="186" name="Shape 416">
                  <a:extLst>
                    <a:ext uri="{FF2B5EF4-FFF2-40B4-BE49-F238E27FC236}">
                      <a16:creationId xmlns:a16="http://schemas.microsoft.com/office/drawing/2014/main" id="{BEBEFA04-CF5C-4E6D-B85F-DCD0D61708AB}"/>
                    </a:ext>
                  </a:extLst>
                </p:cNvPr>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7" name="Shape 417">
                  <a:extLst>
                    <a:ext uri="{FF2B5EF4-FFF2-40B4-BE49-F238E27FC236}">
                      <a16:creationId xmlns:a16="http://schemas.microsoft.com/office/drawing/2014/main" id="{905328FE-7D3B-484D-ACD7-067C4C693F5C}"/>
                    </a:ext>
                  </a:extLst>
                </p:cNvPr>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8" name="Shape 418">
                  <a:extLst>
                    <a:ext uri="{FF2B5EF4-FFF2-40B4-BE49-F238E27FC236}">
                      <a16:creationId xmlns:a16="http://schemas.microsoft.com/office/drawing/2014/main" id="{82021402-A510-42B8-A787-6A5D88216507}"/>
                    </a:ext>
                  </a:extLst>
                </p:cNvPr>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9" name="Shape 419">
                  <a:extLst>
                    <a:ext uri="{FF2B5EF4-FFF2-40B4-BE49-F238E27FC236}">
                      <a16:creationId xmlns:a16="http://schemas.microsoft.com/office/drawing/2014/main" id="{639B7BD2-07ED-4E93-A39C-95A2BAD4D9C1}"/>
                    </a:ext>
                  </a:extLst>
                </p:cNvPr>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90" name="Shape 447">
                <a:extLst>
                  <a:ext uri="{FF2B5EF4-FFF2-40B4-BE49-F238E27FC236}">
                    <a16:creationId xmlns:a16="http://schemas.microsoft.com/office/drawing/2014/main" id="{459D5CC5-B48C-4A7D-A828-18EFD43A1D5B}"/>
                  </a:ext>
                </a:extLst>
              </p:cNvPr>
              <p:cNvSpPr/>
              <p:nvPr/>
            </p:nvSpPr>
            <p:spPr>
              <a:xfrm>
                <a:off x="3951583" y="3839570"/>
                <a:ext cx="409383" cy="525447"/>
              </a:xfrm>
              <a:custGeom>
                <a:avLst/>
                <a:gdLst/>
                <a:ahLst/>
                <a:cxnLst/>
                <a:rect l="0" t="0" r="0" b="0"/>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91" name="Shape 473">
                <a:extLst>
                  <a:ext uri="{FF2B5EF4-FFF2-40B4-BE49-F238E27FC236}">
                    <a16:creationId xmlns:a16="http://schemas.microsoft.com/office/drawing/2014/main" id="{E643CF66-E494-47CE-9E75-DD5F58E03744}"/>
                  </a:ext>
                </a:extLst>
              </p:cNvPr>
              <p:cNvGrpSpPr/>
              <p:nvPr/>
            </p:nvGrpSpPr>
            <p:grpSpPr>
              <a:xfrm>
                <a:off x="3932245" y="4612740"/>
                <a:ext cx="448071" cy="350093"/>
                <a:chOff x="1923075" y="3694075"/>
                <a:chExt cx="437200" cy="341600"/>
              </a:xfrm>
              <a:solidFill>
                <a:schemeClr val="tx2"/>
              </a:solidFill>
            </p:grpSpPr>
            <p:sp>
              <p:nvSpPr>
                <p:cNvPr id="192" name="Shape 474">
                  <a:extLst>
                    <a:ext uri="{FF2B5EF4-FFF2-40B4-BE49-F238E27FC236}">
                      <a16:creationId xmlns:a16="http://schemas.microsoft.com/office/drawing/2014/main" id="{593D9A2D-ED2D-4F53-8779-640E3DF31349}"/>
                    </a:ext>
                  </a:extLst>
                </p:cNvPr>
                <p:cNvSpPr/>
                <p:nvPr/>
              </p:nvSpPr>
              <p:spPr>
                <a:xfrm>
                  <a:off x="22476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3" name="Shape 475">
                  <a:extLst>
                    <a:ext uri="{FF2B5EF4-FFF2-40B4-BE49-F238E27FC236}">
                      <a16:creationId xmlns:a16="http://schemas.microsoft.com/office/drawing/2014/main" id="{8986BF2F-1118-4323-B1DD-17B11C65F7CF}"/>
                    </a:ext>
                  </a:extLst>
                </p:cNvPr>
                <p:cNvSpPr/>
                <p:nvPr/>
              </p:nvSpPr>
              <p:spPr>
                <a:xfrm>
                  <a:off x="20351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4" name="Shape 476">
                  <a:extLst>
                    <a:ext uri="{FF2B5EF4-FFF2-40B4-BE49-F238E27FC236}">
                      <a16:creationId xmlns:a16="http://schemas.microsoft.com/office/drawing/2014/main" id="{5D313BE7-EF5C-4F37-9800-90C655619F04}"/>
                    </a:ext>
                  </a:extLst>
                </p:cNvPr>
                <p:cNvSpPr/>
                <p:nvPr/>
              </p:nvSpPr>
              <p:spPr>
                <a:xfrm>
                  <a:off x="1923075" y="3694075"/>
                  <a:ext cx="437200" cy="280100"/>
                </a:xfrm>
                <a:custGeom>
                  <a:avLst/>
                  <a:gdLst/>
                  <a:ahLst/>
                  <a:cxnLst/>
                  <a:rect l="0" t="0" r="0" b="0"/>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5" name="Shape 477">
                  <a:extLst>
                    <a:ext uri="{FF2B5EF4-FFF2-40B4-BE49-F238E27FC236}">
                      <a16:creationId xmlns:a16="http://schemas.microsoft.com/office/drawing/2014/main" id="{82E5BEBE-7432-4570-A2D4-3A569854F28F}"/>
                    </a:ext>
                  </a:extLst>
                </p:cNvPr>
                <p:cNvSpPr/>
                <p:nvPr/>
              </p:nvSpPr>
              <p:spPr>
                <a:xfrm>
                  <a:off x="2261000" y="3781750"/>
                  <a:ext cx="48725" cy="108400"/>
                </a:xfrm>
                <a:custGeom>
                  <a:avLst/>
                  <a:gdLst/>
                  <a:ahLst/>
                  <a:cxnLst/>
                  <a:rect l="0" t="0" r="0" b="0"/>
                  <a:pathLst>
                    <a:path w="1949" h="4336" fill="none" extrusionOk="0">
                      <a:moveTo>
                        <a:pt x="1" y="4336"/>
                      </a:moveTo>
                      <a:lnTo>
                        <a:pt x="1949"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6" name="Shape 478">
                  <a:extLst>
                    <a:ext uri="{FF2B5EF4-FFF2-40B4-BE49-F238E27FC236}">
                      <a16:creationId xmlns:a16="http://schemas.microsoft.com/office/drawing/2014/main" id="{225D3682-8120-4921-8552-30A411210BE6}"/>
                    </a:ext>
                  </a:extLst>
                </p:cNvPr>
                <p:cNvSpPr/>
                <p:nvPr/>
              </p:nvSpPr>
              <p:spPr>
                <a:xfrm>
                  <a:off x="2225675" y="3780550"/>
                  <a:ext cx="32300" cy="113875"/>
                </a:xfrm>
                <a:custGeom>
                  <a:avLst/>
                  <a:gdLst/>
                  <a:ahLst/>
                  <a:cxnLst/>
                  <a:rect l="0" t="0" r="0" b="0"/>
                  <a:pathLst>
                    <a:path w="1292" h="4555" fill="none" extrusionOk="0">
                      <a:moveTo>
                        <a:pt x="1" y="4554"/>
                      </a:moveTo>
                      <a:lnTo>
                        <a:pt x="129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7" name="Shape 479">
                  <a:extLst>
                    <a:ext uri="{FF2B5EF4-FFF2-40B4-BE49-F238E27FC236}">
                      <a16:creationId xmlns:a16="http://schemas.microsoft.com/office/drawing/2014/main" id="{164931B6-DC83-4A94-AC06-5AFDE65DC611}"/>
                    </a:ext>
                  </a:extLst>
                </p:cNvPr>
                <p:cNvSpPr/>
                <p:nvPr/>
              </p:nvSpPr>
              <p:spPr>
                <a:xfrm>
                  <a:off x="2190375" y="3779325"/>
                  <a:ext cx="15850" cy="119350"/>
                </a:xfrm>
                <a:custGeom>
                  <a:avLst/>
                  <a:gdLst/>
                  <a:ahLst/>
                  <a:cxnLst/>
                  <a:rect l="0" t="0" r="0" b="0"/>
                  <a:pathLst>
                    <a:path w="634" h="4774" fill="none" extrusionOk="0">
                      <a:moveTo>
                        <a:pt x="0" y="4774"/>
                      </a:moveTo>
                      <a:lnTo>
                        <a:pt x="6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8" name="Shape 480">
                  <a:extLst>
                    <a:ext uri="{FF2B5EF4-FFF2-40B4-BE49-F238E27FC236}">
                      <a16:creationId xmlns:a16="http://schemas.microsoft.com/office/drawing/2014/main" id="{76FBBA48-794C-4FF0-A951-C252D7D333C5}"/>
                    </a:ext>
                  </a:extLst>
                </p:cNvPr>
                <p:cNvSpPr/>
                <p:nvPr/>
              </p:nvSpPr>
              <p:spPr>
                <a:xfrm>
                  <a:off x="2154450" y="3777500"/>
                  <a:ext cx="1250" cy="126050"/>
                </a:xfrm>
                <a:custGeom>
                  <a:avLst/>
                  <a:gdLst/>
                  <a:ahLst/>
                  <a:cxnLst/>
                  <a:rect l="0" t="0" r="0" b="0"/>
                  <a:pathLst>
                    <a:path w="50" h="5042" fill="none" extrusionOk="0">
                      <a:moveTo>
                        <a:pt x="49" y="5042"/>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9" name="Shape 481">
                  <a:extLst>
                    <a:ext uri="{FF2B5EF4-FFF2-40B4-BE49-F238E27FC236}">
                      <a16:creationId xmlns:a16="http://schemas.microsoft.com/office/drawing/2014/main" id="{5B909394-B281-470F-8070-5CC8122E36AA}"/>
                    </a:ext>
                  </a:extLst>
                </p:cNvPr>
                <p:cNvSpPr/>
                <p:nvPr/>
              </p:nvSpPr>
              <p:spPr>
                <a:xfrm>
                  <a:off x="2103300" y="3776275"/>
                  <a:ext cx="17075" cy="131550"/>
                </a:xfrm>
                <a:custGeom>
                  <a:avLst/>
                  <a:gdLst/>
                  <a:ahLst/>
                  <a:cxnLst/>
                  <a:rect l="0" t="0" r="0" b="0"/>
                  <a:pathLst>
                    <a:path w="683" h="5262" fill="none" extrusionOk="0">
                      <a:moveTo>
                        <a:pt x="683" y="526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0" name="Shape 482">
                  <a:extLst>
                    <a:ext uri="{FF2B5EF4-FFF2-40B4-BE49-F238E27FC236}">
                      <a16:creationId xmlns:a16="http://schemas.microsoft.com/office/drawing/2014/main" id="{4D9ECE02-2BD4-430B-A3CD-CD79EC60644C}"/>
                    </a:ext>
                  </a:extLst>
                </p:cNvPr>
                <p:cNvSpPr/>
                <p:nvPr/>
              </p:nvSpPr>
              <p:spPr>
                <a:xfrm>
                  <a:off x="2051550" y="3775050"/>
                  <a:ext cx="34125" cy="137025"/>
                </a:xfrm>
                <a:custGeom>
                  <a:avLst/>
                  <a:gdLst/>
                  <a:ahLst/>
                  <a:cxnLst/>
                  <a:rect l="0" t="0" r="0" b="0"/>
                  <a:pathLst>
                    <a:path w="1365" h="5481" fill="none" extrusionOk="0">
                      <a:moveTo>
                        <a:pt x="1364" y="548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1" name="Shape 546">
                <a:extLst>
                  <a:ext uri="{FF2B5EF4-FFF2-40B4-BE49-F238E27FC236}">
                    <a16:creationId xmlns:a16="http://schemas.microsoft.com/office/drawing/2014/main" id="{99F56DB5-4628-453A-9188-DDED0E769483}"/>
                  </a:ext>
                </a:extLst>
              </p:cNvPr>
              <p:cNvGrpSpPr/>
              <p:nvPr/>
            </p:nvGrpSpPr>
            <p:grpSpPr>
              <a:xfrm>
                <a:off x="3969678" y="5931278"/>
                <a:ext cx="373204" cy="475537"/>
                <a:chOff x="1959600" y="4980625"/>
                <a:chExt cx="364150" cy="464000"/>
              </a:xfrm>
              <a:solidFill>
                <a:schemeClr val="tx2"/>
              </a:solidFill>
            </p:grpSpPr>
            <p:sp>
              <p:nvSpPr>
                <p:cNvPr id="202" name="Shape 547">
                  <a:extLst>
                    <a:ext uri="{FF2B5EF4-FFF2-40B4-BE49-F238E27FC236}">
                      <a16:creationId xmlns:a16="http://schemas.microsoft.com/office/drawing/2014/main" id="{EEC798CA-F407-48E2-AA42-797684851624}"/>
                    </a:ext>
                  </a:extLst>
                </p:cNvPr>
                <p:cNvSpPr/>
                <p:nvPr/>
              </p:nvSpPr>
              <p:spPr>
                <a:xfrm>
                  <a:off x="1959600" y="4980625"/>
                  <a:ext cx="364150" cy="239325"/>
                </a:xfrm>
                <a:custGeom>
                  <a:avLst/>
                  <a:gdLst/>
                  <a:ahLst/>
                  <a:cxnLst/>
                  <a:rect l="0" t="0" r="0" b="0"/>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3" name="Shape 548">
                  <a:extLst>
                    <a:ext uri="{FF2B5EF4-FFF2-40B4-BE49-F238E27FC236}">
                      <a16:creationId xmlns:a16="http://schemas.microsoft.com/office/drawing/2014/main" id="{39D624E0-7A7E-4A2F-B4FD-2255D187BE83}"/>
                    </a:ext>
                  </a:extLst>
                </p:cNvPr>
                <p:cNvSpPr/>
                <p:nvPr/>
              </p:nvSpPr>
              <p:spPr>
                <a:xfrm>
                  <a:off x="2053375" y="5121275"/>
                  <a:ext cx="176600" cy="25"/>
                </a:xfrm>
                <a:custGeom>
                  <a:avLst/>
                  <a:gdLst/>
                  <a:ahLst/>
                  <a:cxnLst/>
                  <a:rect l="0" t="0" r="0" b="0"/>
                  <a:pathLst>
                    <a:path w="7064" h="1" fill="none" extrusionOk="0">
                      <a:moveTo>
                        <a:pt x="1" y="1"/>
                      </a:moveTo>
                      <a:lnTo>
                        <a:pt x="70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4" name="Shape 549">
                  <a:extLst>
                    <a:ext uri="{FF2B5EF4-FFF2-40B4-BE49-F238E27FC236}">
                      <a16:creationId xmlns:a16="http://schemas.microsoft.com/office/drawing/2014/main" id="{AB819E56-B92C-4DB4-B609-96AC394A0CB2}"/>
                    </a:ext>
                  </a:extLst>
                </p:cNvPr>
                <p:cNvSpPr/>
                <p:nvPr/>
              </p:nvSpPr>
              <p:spPr>
                <a:xfrm>
                  <a:off x="2104525" y="5121275"/>
                  <a:ext cx="74300" cy="323350"/>
                </a:xfrm>
                <a:custGeom>
                  <a:avLst/>
                  <a:gdLst/>
                  <a:ahLst/>
                  <a:cxnLst/>
                  <a:rect l="0" t="0" r="0" b="0"/>
                  <a:pathLst>
                    <a:path w="2972" h="12934" fill="none" extrusionOk="0">
                      <a:moveTo>
                        <a:pt x="0" y="1"/>
                      </a:moveTo>
                      <a:lnTo>
                        <a:pt x="0" y="12933"/>
                      </a:lnTo>
                      <a:lnTo>
                        <a:pt x="2972" y="12933"/>
                      </a:lnTo>
                      <a:lnTo>
                        <a:pt x="29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5" name="Shape 550">
                  <a:extLst>
                    <a:ext uri="{FF2B5EF4-FFF2-40B4-BE49-F238E27FC236}">
                      <a16:creationId xmlns:a16="http://schemas.microsoft.com/office/drawing/2014/main" id="{8B0F67E7-94B6-47F1-8E02-035945D4FEA2}"/>
                    </a:ext>
                  </a:extLst>
                </p:cNvPr>
                <p:cNvSpPr/>
                <p:nvPr/>
              </p:nvSpPr>
              <p:spPr>
                <a:xfrm>
                  <a:off x="2166625" y="5023850"/>
                  <a:ext cx="85275" cy="85275"/>
                </a:xfrm>
                <a:custGeom>
                  <a:avLst/>
                  <a:gdLst/>
                  <a:ahLst/>
                  <a:cxnLst/>
                  <a:rect l="0" t="0" r="0" b="0"/>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6" name="Shape 551">
                  <a:extLst>
                    <a:ext uri="{FF2B5EF4-FFF2-40B4-BE49-F238E27FC236}">
                      <a16:creationId xmlns:a16="http://schemas.microsoft.com/office/drawing/2014/main" id="{FD8964EC-206D-4B6F-8C5F-DC563D919166}"/>
                    </a:ext>
                  </a:extLst>
                </p:cNvPr>
                <p:cNvSpPr/>
                <p:nvPr/>
              </p:nvSpPr>
              <p:spPr>
                <a:xfrm>
                  <a:off x="2031450" y="5023850"/>
                  <a:ext cx="85275" cy="85275"/>
                </a:xfrm>
                <a:custGeom>
                  <a:avLst/>
                  <a:gdLst/>
                  <a:ahLst/>
                  <a:cxnLst/>
                  <a:rect l="0" t="0" r="0" b="0"/>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7" name="Shape 552">
                  <a:extLst>
                    <a:ext uri="{FF2B5EF4-FFF2-40B4-BE49-F238E27FC236}">
                      <a16:creationId xmlns:a16="http://schemas.microsoft.com/office/drawing/2014/main" id="{6693CA82-B511-42E7-8C35-36BDAB50BCE5}"/>
                    </a:ext>
                  </a:extLst>
                </p:cNvPr>
                <p:cNvSpPr/>
                <p:nvPr/>
              </p:nvSpPr>
              <p:spPr>
                <a:xfrm>
                  <a:off x="1979100" y="5219925"/>
                  <a:ext cx="125450" cy="224700"/>
                </a:xfrm>
                <a:custGeom>
                  <a:avLst/>
                  <a:gdLst/>
                  <a:ahLst/>
                  <a:cxnLst/>
                  <a:rect l="0" t="0" r="0" b="0"/>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8" name="Shape 553">
                  <a:extLst>
                    <a:ext uri="{FF2B5EF4-FFF2-40B4-BE49-F238E27FC236}">
                      <a16:creationId xmlns:a16="http://schemas.microsoft.com/office/drawing/2014/main" id="{DA50115E-344A-41B7-9567-9EA6F6358D91}"/>
                    </a:ext>
                  </a:extLst>
                </p:cNvPr>
                <p:cNvSpPr/>
                <p:nvPr/>
              </p:nvSpPr>
              <p:spPr>
                <a:xfrm>
                  <a:off x="2178800" y="5219925"/>
                  <a:ext cx="125450" cy="224700"/>
                </a:xfrm>
                <a:custGeom>
                  <a:avLst/>
                  <a:gdLst/>
                  <a:ahLst/>
                  <a:cxnLst/>
                  <a:rect l="0" t="0" r="0" b="0"/>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9" name="Shape 676">
                <a:extLst>
                  <a:ext uri="{FF2B5EF4-FFF2-40B4-BE49-F238E27FC236}">
                    <a16:creationId xmlns:a16="http://schemas.microsoft.com/office/drawing/2014/main" id="{DB51D861-2B27-459F-BFE4-C8F62D3F202B}"/>
                  </a:ext>
                </a:extLst>
              </p:cNvPr>
              <p:cNvGrpSpPr/>
              <p:nvPr/>
            </p:nvGrpSpPr>
            <p:grpSpPr>
              <a:xfrm>
                <a:off x="3999015" y="5219921"/>
                <a:ext cx="312660" cy="505463"/>
                <a:chOff x="1988225" y="4286525"/>
                <a:chExt cx="305075" cy="493200"/>
              </a:xfrm>
              <a:solidFill>
                <a:schemeClr val="tx2"/>
              </a:solidFill>
            </p:grpSpPr>
            <p:sp>
              <p:nvSpPr>
                <p:cNvPr id="210" name="Shape 677">
                  <a:extLst>
                    <a:ext uri="{FF2B5EF4-FFF2-40B4-BE49-F238E27FC236}">
                      <a16:creationId xmlns:a16="http://schemas.microsoft.com/office/drawing/2014/main" id="{B29BD13B-E960-4D1C-8E0E-DA71C171097F}"/>
                    </a:ext>
                  </a:extLst>
                </p:cNvPr>
                <p:cNvSpPr/>
                <p:nvPr/>
              </p:nvSpPr>
              <p:spPr>
                <a:xfrm>
                  <a:off x="2178800" y="4519725"/>
                  <a:ext cx="114500" cy="114475"/>
                </a:xfrm>
                <a:custGeom>
                  <a:avLst/>
                  <a:gdLst/>
                  <a:ahLst/>
                  <a:cxnLst/>
                  <a:rect l="0" t="0" r="0" b="0"/>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1" name="Shape 678">
                  <a:extLst>
                    <a:ext uri="{FF2B5EF4-FFF2-40B4-BE49-F238E27FC236}">
                      <a16:creationId xmlns:a16="http://schemas.microsoft.com/office/drawing/2014/main" id="{609CF147-CE1B-4293-8484-391DE6960FCD}"/>
                    </a:ext>
                  </a:extLst>
                </p:cNvPr>
                <p:cNvSpPr/>
                <p:nvPr/>
              </p:nvSpPr>
              <p:spPr>
                <a:xfrm>
                  <a:off x="1988225" y="4539200"/>
                  <a:ext cx="156500" cy="156500"/>
                </a:xfrm>
                <a:custGeom>
                  <a:avLst/>
                  <a:gdLst/>
                  <a:ahLst/>
                  <a:cxnLst/>
                  <a:rect l="0" t="0" r="0" b="0"/>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2" name="Shape 679">
                  <a:extLst>
                    <a:ext uri="{FF2B5EF4-FFF2-40B4-BE49-F238E27FC236}">
                      <a16:creationId xmlns:a16="http://schemas.microsoft.com/office/drawing/2014/main" id="{F58B819A-C1FF-4D55-B072-86D0B2B8E29F}"/>
                    </a:ext>
                  </a:extLst>
                </p:cNvPr>
                <p:cNvSpPr/>
                <p:nvPr/>
              </p:nvSpPr>
              <p:spPr>
                <a:xfrm>
                  <a:off x="2042425" y="4286525"/>
                  <a:ext cx="239300" cy="236250"/>
                </a:xfrm>
                <a:custGeom>
                  <a:avLst/>
                  <a:gdLst/>
                  <a:ahLst/>
                  <a:cxnLst/>
                  <a:rect l="0" t="0" r="0" b="0"/>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3" name="Shape 680">
                  <a:extLst>
                    <a:ext uri="{FF2B5EF4-FFF2-40B4-BE49-F238E27FC236}">
                      <a16:creationId xmlns:a16="http://schemas.microsoft.com/office/drawing/2014/main" id="{96ED361D-B6DD-4E63-888E-E9C978278087}"/>
                    </a:ext>
                  </a:extLst>
                </p:cNvPr>
                <p:cNvSpPr/>
                <p:nvPr/>
              </p:nvSpPr>
              <p:spPr>
                <a:xfrm>
                  <a:off x="2161750" y="4522750"/>
                  <a:ext cx="25" cy="256975"/>
                </a:xfrm>
                <a:custGeom>
                  <a:avLst/>
                  <a:gdLst/>
                  <a:ahLst/>
                  <a:cxnLst/>
                  <a:rect l="0" t="0" r="0" b="0"/>
                  <a:pathLst>
                    <a:path w="1" h="10279" fill="none" extrusionOk="0">
                      <a:moveTo>
                        <a:pt x="1" y="10279"/>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4" name="Shape 681">
                  <a:extLst>
                    <a:ext uri="{FF2B5EF4-FFF2-40B4-BE49-F238E27FC236}">
                      <a16:creationId xmlns:a16="http://schemas.microsoft.com/office/drawing/2014/main" id="{682650DB-FDCA-4BA1-B91D-D63E741CC736}"/>
                    </a:ext>
                  </a:extLst>
                </p:cNvPr>
                <p:cNvSpPr/>
                <p:nvPr/>
              </p:nvSpPr>
              <p:spPr>
                <a:xfrm>
                  <a:off x="2133750" y="4377850"/>
                  <a:ext cx="56050" cy="56025"/>
                </a:xfrm>
                <a:custGeom>
                  <a:avLst/>
                  <a:gdLst/>
                  <a:ahLst/>
                  <a:cxnLst/>
                  <a:rect l="0" t="0" r="0" b="0"/>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5" name="Shape 682">
                  <a:extLst>
                    <a:ext uri="{FF2B5EF4-FFF2-40B4-BE49-F238E27FC236}">
                      <a16:creationId xmlns:a16="http://schemas.microsoft.com/office/drawing/2014/main" id="{2C6E5452-7032-49A5-8D8C-6F073839EB40}"/>
                    </a:ext>
                  </a:extLst>
                </p:cNvPr>
                <p:cNvSpPr/>
                <p:nvPr/>
              </p:nvSpPr>
              <p:spPr>
                <a:xfrm>
                  <a:off x="2038150" y="4589125"/>
                  <a:ext cx="87100" cy="87100"/>
                </a:xfrm>
                <a:custGeom>
                  <a:avLst/>
                  <a:gdLst/>
                  <a:ahLst/>
                  <a:cxnLst/>
                  <a:rect l="0" t="0" r="0" b="0"/>
                  <a:pathLst>
                    <a:path w="3484" h="3484" fill="none" extrusionOk="0">
                      <a:moveTo>
                        <a:pt x="1" y="0"/>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6" name="Shape 683">
                  <a:extLst>
                    <a:ext uri="{FF2B5EF4-FFF2-40B4-BE49-F238E27FC236}">
                      <a16:creationId xmlns:a16="http://schemas.microsoft.com/office/drawing/2014/main" id="{6651B5B0-400F-4E77-8577-CB89FE806682}"/>
                    </a:ext>
                  </a:extLst>
                </p:cNvPr>
                <p:cNvSpPr/>
                <p:nvPr/>
              </p:nvSpPr>
              <p:spPr>
                <a:xfrm>
                  <a:off x="2194025" y="4564150"/>
                  <a:ext cx="54825" cy="54825"/>
                </a:xfrm>
                <a:custGeom>
                  <a:avLst/>
                  <a:gdLst/>
                  <a:ahLst/>
                  <a:cxnLst/>
                  <a:rect l="0" t="0" r="0" b="0"/>
                  <a:pathLst>
                    <a:path w="2193" h="2193" fill="none" extrusionOk="0">
                      <a:moveTo>
                        <a:pt x="2192" y="1"/>
                      </a:move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17" name="Group 443">
              <a:extLst>
                <a:ext uri="{FF2B5EF4-FFF2-40B4-BE49-F238E27FC236}">
                  <a16:creationId xmlns:a16="http://schemas.microsoft.com/office/drawing/2014/main" id="{051AEC05-051A-79A6-CCF3-3DEF682310E1}"/>
                </a:ext>
              </a:extLst>
            </p:cNvPr>
            <p:cNvGrpSpPr/>
            <p:nvPr/>
          </p:nvGrpSpPr>
          <p:grpSpPr>
            <a:xfrm>
              <a:off x="4058115" y="1077087"/>
              <a:ext cx="473027" cy="5247357"/>
              <a:chOff x="4608680" y="1141985"/>
              <a:chExt cx="473027" cy="5247357"/>
            </a:xfrm>
          </p:grpSpPr>
          <p:sp>
            <p:nvSpPr>
              <p:cNvPr id="218" name="Shape 319">
                <a:extLst>
                  <a:ext uri="{FF2B5EF4-FFF2-40B4-BE49-F238E27FC236}">
                    <a16:creationId xmlns:a16="http://schemas.microsoft.com/office/drawing/2014/main" id="{F439A274-EC75-4D0D-B859-1DF7682BF9FD}"/>
                  </a:ext>
                </a:extLst>
              </p:cNvPr>
              <p:cNvSpPr/>
              <p:nvPr/>
            </p:nvSpPr>
            <p:spPr>
              <a:xfrm>
                <a:off x="4667322" y="1141985"/>
                <a:ext cx="355705" cy="409383"/>
              </a:xfrm>
              <a:custGeom>
                <a:avLst/>
                <a:gdLst/>
                <a:ahLst/>
                <a:cxnLst/>
                <a:rect l="0" t="0" r="0" b="0"/>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9" name="Shape 340">
                <a:extLst>
                  <a:ext uri="{FF2B5EF4-FFF2-40B4-BE49-F238E27FC236}">
                    <a16:creationId xmlns:a16="http://schemas.microsoft.com/office/drawing/2014/main" id="{ADD033D4-E240-40F3-AC37-6DE09415645E}"/>
                  </a:ext>
                </a:extLst>
              </p:cNvPr>
              <p:cNvSpPr/>
              <p:nvPr/>
            </p:nvSpPr>
            <p:spPr>
              <a:xfrm>
                <a:off x="4631144" y="1822772"/>
                <a:ext cx="428085" cy="425600"/>
              </a:xfrm>
              <a:custGeom>
                <a:avLst/>
                <a:gdLst/>
                <a:ahLst/>
                <a:cxnLst/>
                <a:rect l="0" t="0" r="0" b="0"/>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20" name="Shape 369">
                <a:extLst>
                  <a:ext uri="{FF2B5EF4-FFF2-40B4-BE49-F238E27FC236}">
                    <a16:creationId xmlns:a16="http://schemas.microsoft.com/office/drawing/2014/main" id="{91AFF0D2-2D3F-444A-9518-C8FEA2AF417A}"/>
                  </a:ext>
                </a:extLst>
              </p:cNvPr>
              <p:cNvGrpSpPr/>
              <p:nvPr/>
            </p:nvGrpSpPr>
            <p:grpSpPr>
              <a:xfrm>
                <a:off x="4619903" y="2499214"/>
                <a:ext cx="450556" cy="450556"/>
                <a:chOff x="2594050" y="1631825"/>
                <a:chExt cx="439625" cy="439625"/>
              </a:xfrm>
              <a:solidFill>
                <a:schemeClr val="tx2"/>
              </a:solidFill>
            </p:grpSpPr>
            <p:sp>
              <p:nvSpPr>
                <p:cNvPr id="221" name="Shape 370">
                  <a:extLst>
                    <a:ext uri="{FF2B5EF4-FFF2-40B4-BE49-F238E27FC236}">
                      <a16:creationId xmlns:a16="http://schemas.microsoft.com/office/drawing/2014/main" id="{5A4F44E9-1A6D-423A-824D-C49DE2C7C25A}"/>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2" name="Shape 371">
                  <a:extLst>
                    <a:ext uri="{FF2B5EF4-FFF2-40B4-BE49-F238E27FC236}">
                      <a16:creationId xmlns:a16="http://schemas.microsoft.com/office/drawing/2014/main" id="{3A64F5CE-3449-4974-B012-89A47143F4B4}"/>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3" name="Shape 372">
                  <a:extLst>
                    <a:ext uri="{FF2B5EF4-FFF2-40B4-BE49-F238E27FC236}">
                      <a16:creationId xmlns:a16="http://schemas.microsoft.com/office/drawing/2014/main" id="{786578D1-F534-4B9D-997C-CB290E80ABBD}"/>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4" name="Shape 373">
                  <a:extLst>
                    <a:ext uri="{FF2B5EF4-FFF2-40B4-BE49-F238E27FC236}">
                      <a16:creationId xmlns:a16="http://schemas.microsoft.com/office/drawing/2014/main" id="{55A464A5-C538-4569-AB6C-284B4A071D61}"/>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25" name="Shape 420">
                <a:extLst>
                  <a:ext uri="{FF2B5EF4-FFF2-40B4-BE49-F238E27FC236}">
                    <a16:creationId xmlns:a16="http://schemas.microsoft.com/office/drawing/2014/main" id="{EA5E2159-3CB6-4394-886F-65EDEBDB7C2F}"/>
                  </a:ext>
                </a:extLst>
              </p:cNvPr>
              <p:cNvGrpSpPr/>
              <p:nvPr/>
            </p:nvGrpSpPr>
            <p:grpSpPr>
              <a:xfrm>
                <a:off x="4649855" y="3218079"/>
                <a:ext cx="390653" cy="390653"/>
                <a:chOff x="2623275" y="2333250"/>
                <a:chExt cx="381175" cy="381175"/>
              </a:xfrm>
              <a:solidFill>
                <a:schemeClr val="tx2"/>
              </a:solidFill>
            </p:grpSpPr>
            <p:sp>
              <p:nvSpPr>
                <p:cNvPr id="226" name="Shape 421">
                  <a:extLst>
                    <a:ext uri="{FF2B5EF4-FFF2-40B4-BE49-F238E27FC236}">
                      <a16:creationId xmlns:a16="http://schemas.microsoft.com/office/drawing/2014/main" id="{ADF0EF59-E111-43AF-B0EB-A5AF98F21450}"/>
                    </a:ext>
                  </a:extLst>
                </p:cNvPr>
                <p:cNvSpPr/>
                <p:nvPr/>
              </p:nvSpPr>
              <p:spPr>
                <a:xfrm>
                  <a:off x="2623275" y="2333250"/>
                  <a:ext cx="381175" cy="381175"/>
                </a:xfrm>
                <a:custGeom>
                  <a:avLst/>
                  <a:gdLst/>
                  <a:ahLst/>
                  <a:cxnLst/>
                  <a:rect l="0" t="0" r="0" b="0"/>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7" name="Shape 422">
                  <a:extLst>
                    <a:ext uri="{FF2B5EF4-FFF2-40B4-BE49-F238E27FC236}">
                      <a16:creationId xmlns:a16="http://schemas.microsoft.com/office/drawing/2014/main" id="{DE851558-F12A-47DA-8EFE-6432BD9556E2}"/>
                    </a:ext>
                  </a:extLst>
                </p:cNvPr>
                <p:cNvSpPr/>
                <p:nvPr/>
              </p:nvSpPr>
              <p:spPr>
                <a:xfrm>
                  <a:off x="2869875" y="2503125"/>
                  <a:ext cx="43875" cy="47525"/>
                </a:xfrm>
                <a:custGeom>
                  <a:avLst/>
                  <a:gdLst/>
                  <a:ahLst/>
                  <a:cxnLst/>
                  <a:rect l="0" t="0" r="0" b="0"/>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8" name="Shape 423">
                  <a:extLst>
                    <a:ext uri="{FF2B5EF4-FFF2-40B4-BE49-F238E27FC236}">
                      <a16:creationId xmlns:a16="http://schemas.microsoft.com/office/drawing/2014/main" id="{352464A6-B508-4BDC-9DE5-846DE6128B69}"/>
                    </a:ext>
                  </a:extLst>
                </p:cNvPr>
                <p:cNvSpPr/>
                <p:nvPr/>
              </p:nvSpPr>
              <p:spPr>
                <a:xfrm>
                  <a:off x="2714000" y="2503125"/>
                  <a:ext cx="43875" cy="47525"/>
                </a:xfrm>
                <a:custGeom>
                  <a:avLst/>
                  <a:gdLst/>
                  <a:ahLst/>
                  <a:cxnLst/>
                  <a:rect l="0" t="0" r="0" b="0"/>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9" name="Shape 424">
                  <a:extLst>
                    <a:ext uri="{FF2B5EF4-FFF2-40B4-BE49-F238E27FC236}">
                      <a16:creationId xmlns:a16="http://schemas.microsoft.com/office/drawing/2014/main" id="{20FBDAD5-CC6C-4113-ABFE-DF22C1BFF621}"/>
                    </a:ext>
                  </a:extLst>
                </p:cNvPr>
                <p:cNvSpPr/>
                <p:nvPr/>
              </p:nvSpPr>
              <p:spPr>
                <a:xfrm>
                  <a:off x="2810200" y="2595675"/>
                  <a:ext cx="99875" cy="31075"/>
                </a:xfrm>
                <a:custGeom>
                  <a:avLst/>
                  <a:gdLst/>
                  <a:ahLst/>
                  <a:cxnLst/>
                  <a:rect l="0" t="0" r="0" b="0"/>
                  <a:pathLst>
                    <a:path w="3995" h="1243" fill="none" extrusionOk="0">
                      <a:moveTo>
                        <a:pt x="1" y="1242"/>
                      </a:moveTo>
                      <a:lnTo>
                        <a:pt x="399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0" name="Shape 449">
                <a:extLst>
                  <a:ext uri="{FF2B5EF4-FFF2-40B4-BE49-F238E27FC236}">
                    <a16:creationId xmlns:a16="http://schemas.microsoft.com/office/drawing/2014/main" id="{9760589B-3ACD-4196-8D40-5B5AC9F841A7}"/>
                  </a:ext>
                </a:extLst>
              </p:cNvPr>
              <p:cNvGrpSpPr/>
              <p:nvPr/>
            </p:nvGrpSpPr>
            <p:grpSpPr>
              <a:xfrm>
                <a:off x="4608680" y="3874531"/>
                <a:ext cx="473027" cy="448071"/>
                <a:chOff x="2583100" y="2973775"/>
                <a:chExt cx="461550" cy="437200"/>
              </a:xfrm>
              <a:solidFill>
                <a:schemeClr val="tx2"/>
              </a:solidFill>
            </p:grpSpPr>
            <p:sp>
              <p:nvSpPr>
                <p:cNvPr id="231" name="Shape 450">
                  <a:extLst>
                    <a:ext uri="{FF2B5EF4-FFF2-40B4-BE49-F238E27FC236}">
                      <a16:creationId xmlns:a16="http://schemas.microsoft.com/office/drawing/2014/main" id="{7B0733B8-7433-436D-873F-CC0D86B80652}"/>
                    </a:ext>
                  </a:extLst>
                </p:cNvPr>
                <p:cNvSpPr/>
                <p:nvPr/>
              </p:nvSpPr>
              <p:spPr>
                <a:xfrm>
                  <a:off x="2701225" y="3315975"/>
                  <a:ext cx="225300" cy="95000"/>
                </a:xfrm>
                <a:custGeom>
                  <a:avLst/>
                  <a:gdLst/>
                  <a:ahLst/>
                  <a:cxnLst/>
                  <a:rect l="0" t="0" r="0" b="0"/>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2" name="Shape 451">
                  <a:extLst>
                    <a:ext uri="{FF2B5EF4-FFF2-40B4-BE49-F238E27FC236}">
                      <a16:creationId xmlns:a16="http://schemas.microsoft.com/office/drawing/2014/main" id="{542ADE3A-4E67-49CA-BAE9-C8871A18602D}"/>
                    </a:ext>
                  </a:extLst>
                </p:cNvPr>
                <p:cNvSpPr/>
                <p:nvPr/>
              </p:nvSpPr>
              <p:spPr>
                <a:xfrm>
                  <a:off x="2583100" y="2973775"/>
                  <a:ext cx="461550" cy="336125"/>
                </a:xfrm>
                <a:custGeom>
                  <a:avLst/>
                  <a:gdLst/>
                  <a:ahLst/>
                  <a:cxnLst/>
                  <a:rect l="0" t="0" r="0" b="0"/>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3" name="Shape 483">
                <a:extLst>
                  <a:ext uri="{FF2B5EF4-FFF2-40B4-BE49-F238E27FC236}">
                    <a16:creationId xmlns:a16="http://schemas.microsoft.com/office/drawing/2014/main" id="{F9DE6BFB-9B9E-4521-9E1A-34B10CBEB18E}"/>
                  </a:ext>
                </a:extLst>
              </p:cNvPr>
              <p:cNvGrpSpPr/>
              <p:nvPr/>
            </p:nvGrpSpPr>
            <p:grpSpPr>
              <a:xfrm>
                <a:off x="4625515" y="4607128"/>
                <a:ext cx="439333" cy="360701"/>
                <a:chOff x="2599525" y="3688600"/>
                <a:chExt cx="428675" cy="351950"/>
              </a:xfrm>
              <a:solidFill>
                <a:schemeClr val="tx2"/>
              </a:solidFill>
            </p:grpSpPr>
            <p:sp>
              <p:nvSpPr>
                <p:cNvPr id="234" name="Shape 484">
                  <a:extLst>
                    <a:ext uri="{FF2B5EF4-FFF2-40B4-BE49-F238E27FC236}">
                      <a16:creationId xmlns:a16="http://schemas.microsoft.com/office/drawing/2014/main" id="{A1B645C9-603D-4018-B491-684AC22D9571}"/>
                    </a:ext>
                  </a:extLst>
                </p:cNvPr>
                <p:cNvSpPr/>
                <p:nvPr/>
              </p:nvSpPr>
              <p:spPr>
                <a:xfrm>
                  <a:off x="2599525" y="3688600"/>
                  <a:ext cx="428675" cy="168675"/>
                </a:xfrm>
                <a:custGeom>
                  <a:avLst/>
                  <a:gdLst/>
                  <a:ahLst/>
                  <a:cxnLst/>
                  <a:rect l="0" t="0" r="0" b="0"/>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5" name="Shape 485">
                  <a:extLst>
                    <a:ext uri="{FF2B5EF4-FFF2-40B4-BE49-F238E27FC236}">
                      <a16:creationId xmlns:a16="http://schemas.microsoft.com/office/drawing/2014/main" id="{B9482CF1-A009-4CA6-BDF6-6995AD71FC9B}"/>
                    </a:ext>
                  </a:extLst>
                </p:cNvPr>
                <p:cNvSpPr/>
                <p:nvPr/>
              </p:nvSpPr>
              <p:spPr>
                <a:xfrm>
                  <a:off x="2792550" y="3862125"/>
                  <a:ext cx="42650" cy="23775"/>
                </a:xfrm>
                <a:custGeom>
                  <a:avLst/>
                  <a:gdLst/>
                  <a:ahLst/>
                  <a:cxnLst/>
                  <a:rect l="0" t="0" r="0" b="0"/>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6" name="Shape 486">
                  <a:extLst>
                    <a:ext uri="{FF2B5EF4-FFF2-40B4-BE49-F238E27FC236}">
                      <a16:creationId xmlns:a16="http://schemas.microsoft.com/office/drawing/2014/main" id="{809094B8-E586-4176-9F68-EDB77125AF82}"/>
                    </a:ext>
                  </a:extLst>
                </p:cNvPr>
                <p:cNvSpPr/>
                <p:nvPr/>
              </p:nvSpPr>
              <p:spPr>
                <a:xfrm>
                  <a:off x="2599525" y="3852375"/>
                  <a:ext cx="428675" cy="188175"/>
                </a:xfrm>
                <a:custGeom>
                  <a:avLst/>
                  <a:gdLst/>
                  <a:ahLst/>
                  <a:cxnLst/>
                  <a:rect l="0" t="0" r="0" b="0"/>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7" name="Shape 554">
                <a:extLst>
                  <a:ext uri="{FF2B5EF4-FFF2-40B4-BE49-F238E27FC236}">
                    <a16:creationId xmlns:a16="http://schemas.microsoft.com/office/drawing/2014/main" id="{007D48DD-42A1-43B1-B9CB-AF08F494034C}"/>
                  </a:ext>
                </a:extLst>
              </p:cNvPr>
              <p:cNvGrpSpPr/>
              <p:nvPr/>
            </p:nvGrpSpPr>
            <p:grpSpPr>
              <a:xfrm>
                <a:off x="4631151" y="5949394"/>
                <a:ext cx="428085" cy="439948"/>
                <a:chOff x="2605025" y="4998300"/>
                <a:chExt cx="417700" cy="429275"/>
              </a:xfrm>
              <a:solidFill>
                <a:schemeClr val="tx2"/>
              </a:solidFill>
            </p:grpSpPr>
            <p:sp>
              <p:nvSpPr>
                <p:cNvPr id="238" name="Shape 555">
                  <a:extLst>
                    <a:ext uri="{FF2B5EF4-FFF2-40B4-BE49-F238E27FC236}">
                      <a16:creationId xmlns:a16="http://schemas.microsoft.com/office/drawing/2014/main" id="{1050E26B-A593-45AA-8B77-9E2D0323CC70}"/>
                    </a:ext>
                  </a:extLst>
                </p:cNvPr>
                <p:cNvSpPr/>
                <p:nvPr/>
              </p:nvSpPr>
              <p:spPr>
                <a:xfrm>
                  <a:off x="2819350" y="5216875"/>
                  <a:ext cx="202150" cy="210700"/>
                </a:xfrm>
                <a:custGeom>
                  <a:avLst/>
                  <a:gdLst/>
                  <a:ahLst/>
                  <a:cxnLst/>
                  <a:rect l="0" t="0" r="0" b="0"/>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9" name="Shape 556">
                  <a:extLst>
                    <a:ext uri="{FF2B5EF4-FFF2-40B4-BE49-F238E27FC236}">
                      <a16:creationId xmlns:a16="http://schemas.microsoft.com/office/drawing/2014/main" id="{70506734-A721-4D68-967F-174B967BD9FB}"/>
                    </a:ext>
                  </a:extLst>
                </p:cNvPr>
                <p:cNvSpPr/>
                <p:nvPr/>
              </p:nvSpPr>
              <p:spPr>
                <a:xfrm>
                  <a:off x="2606225" y="4998300"/>
                  <a:ext cx="203400" cy="207650"/>
                </a:xfrm>
                <a:custGeom>
                  <a:avLst/>
                  <a:gdLst/>
                  <a:ahLst/>
                  <a:cxnLst/>
                  <a:rect l="0" t="0" r="0" b="0"/>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0" name="Shape 557">
                  <a:extLst>
                    <a:ext uri="{FF2B5EF4-FFF2-40B4-BE49-F238E27FC236}">
                      <a16:creationId xmlns:a16="http://schemas.microsoft.com/office/drawing/2014/main" id="{0E60A9F3-64C6-4598-A592-A8D5D1D60ADD}"/>
                    </a:ext>
                  </a:extLst>
                </p:cNvPr>
                <p:cNvSpPr/>
                <p:nvPr/>
              </p:nvSpPr>
              <p:spPr>
                <a:xfrm>
                  <a:off x="2605025" y="5003775"/>
                  <a:ext cx="417700" cy="417700"/>
                </a:xfrm>
                <a:custGeom>
                  <a:avLst/>
                  <a:gdLst/>
                  <a:ahLst/>
                  <a:cxnLst/>
                  <a:rect l="0" t="0" r="0" b="0"/>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41" name="Shape 684">
                <a:extLst>
                  <a:ext uri="{FF2B5EF4-FFF2-40B4-BE49-F238E27FC236}">
                    <a16:creationId xmlns:a16="http://schemas.microsoft.com/office/drawing/2014/main" id="{B66F6B73-BB21-4CE9-914F-207ACE78EEB0}"/>
                  </a:ext>
                </a:extLst>
              </p:cNvPr>
              <p:cNvGrpSpPr/>
              <p:nvPr/>
            </p:nvGrpSpPr>
            <p:grpSpPr>
              <a:xfrm>
                <a:off x="4662331" y="5255483"/>
                <a:ext cx="377560" cy="478021"/>
                <a:chOff x="2635450" y="4321225"/>
                <a:chExt cx="368400" cy="466425"/>
              </a:xfrm>
              <a:solidFill>
                <a:schemeClr val="tx2"/>
              </a:solidFill>
            </p:grpSpPr>
            <p:sp>
              <p:nvSpPr>
                <p:cNvPr id="242" name="Shape 685">
                  <a:extLst>
                    <a:ext uri="{FF2B5EF4-FFF2-40B4-BE49-F238E27FC236}">
                      <a16:creationId xmlns:a16="http://schemas.microsoft.com/office/drawing/2014/main" id="{EF8199C3-79BA-44E2-97E2-A3FCD25B1815}"/>
                    </a:ext>
                  </a:extLst>
                </p:cNvPr>
                <p:cNvSpPr/>
                <p:nvPr/>
              </p:nvSpPr>
              <p:spPr>
                <a:xfrm>
                  <a:off x="2635450" y="4653050"/>
                  <a:ext cx="368400" cy="134600"/>
                </a:xfrm>
                <a:custGeom>
                  <a:avLst/>
                  <a:gdLst/>
                  <a:ahLst/>
                  <a:cxnLst/>
                  <a:rect l="0" t="0" r="0" b="0"/>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3" name="Shape 686">
                  <a:extLst>
                    <a:ext uri="{FF2B5EF4-FFF2-40B4-BE49-F238E27FC236}">
                      <a16:creationId xmlns:a16="http://schemas.microsoft.com/office/drawing/2014/main" id="{11CD85C5-B1C2-44A4-BC36-B60DC19FD6DC}"/>
                    </a:ext>
                  </a:extLst>
                </p:cNvPr>
                <p:cNvSpPr/>
                <p:nvPr/>
              </p:nvSpPr>
              <p:spPr>
                <a:xfrm>
                  <a:off x="2819350" y="4321225"/>
                  <a:ext cx="25" cy="347075"/>
                </a:xfrm>
                <a:custGeom>
                  <a:avLst/>
                  <a:gdLst/>
                  <a:ahLst/>
                  <a:cxnLst/>
                  <a:rect l="0" t="0" r="0" b="0"/>
                  <a:pathLst>
                    <a:path w="1" h="13883" fill="none" extrusionOk="0">
                      <a:moveTo>
                        <a:pt x="0" y="13883"/>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4" name="Shape 687">
                  <a:extLst>
                    <a:ext uri="{FF2B5EF4-FFF2-40B4-BE49-F238E27FC236}">
                      <a16:creationId xmlns:a16="http://schemas.microsoft.com/office/drawing/2014/main" id="{58DFA2EC-060E-4F9A-8171-ED664B2BBB25}"/>
                    </a:ext>
                  </a:extLst>
                </p:cNvPr>
                <p:cNvSpPr/>
                <p:nvPr/>
              </p:nvSpPr>
              <p:spPr>
                <a:xfrm>
                  <a:off x="2835175" y="4328525"/>
                  <a:ext cx="114475" cy="114500"/>
                </a:xfrm>
                <a:custGeom>
                  <a:avLst/>
                  <a:gdLst/>
                  <a:ahLst/>
                  <a:cxnLst/>
                  <a:rect l="0" t="0" r="0" b="0"/>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5" name="Shape 688">
                  <a:extLst>
                    <a:ext uri="{FF2B5EF4-FFF2-40B4-BE49-F238E27FC236}">
                      <a16:creationId xmlns:a16="http://schemas.microsoft.com/office/drawing/2014/main" id="{D8E1320F-D1ED-4A82-A871-74AA80A3635D}"/>
                    </a:ext>
                  </a:extLst>
                </p:cNvPr>
                <p:cNvSpPr/>
                <p:nvPr/>
              </p:nvSpPr>
              <p:spPr>
                <a:xfrm>
                  <a:off x="2850400" y="4372975"/>
                  <a:ext cx="54825" cy="54825"/>
                </a:xfrm>
                <a:custGeom>
                  <a:avLst/>
                  <a:gdLst/>
                  <a:ahLst/>
                  <a:cxnLst/>
                  <a:rect l="0" t="0" r="0" b="0"/>
                  <a:pathLst>
                    <a:path w="2193" h="2193" fill="none" extrusionOk="0">
                      <a:moveTo>
                        <a:pt x="2192" y="0"/>
                      </a:moveTo>
                      <a:lnTo>
                        <a:pt x="0" y="219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6" name="Shape 689">
                  <a:extLst>
                    <a:ext uri="{FF2B5EF4-FFF2-40B4-BE49-F238E27FC236}">
                      <a16:creationId xmlns:a16="http://schemas.microsoft.com/office/drawing/2014/main" id="{EE952526-9A32-49B5-9DE9-2CF1A2EF81A3}"/>
                    </a:ext>
                  </a:extLst>
                </p:cNvPr>
                <p:cNvSpPr/>
                <p:nvPr/>
              </p:nvSpPr>
              <p:spPr>
                <a:xfrm>
                  <a:off x="2646425" y="4429600"/>
                  <a:ext cx="156500" cy="156500"/>
                </a:xfrm>
                <a:custGeom>
                  <a:avLst/>
                  <a:gdLst/>
                  <a:ahLst/>
                  <a:cxnLst/>
                  <a:rect l="0" t="0" r="0" b="0"/>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7" name="Shape 690">
                  <a:extLst>
                    <a:ext uri="{FF2B5EF4-FFF2-40B4-BE49-F238E27FC236}">
                      <a16:creationId xmlns:a16="http://schemas.microsoft.com/office/drawing/2014/main" id="{0D7BE37F-13A1-4CAF-9886-3B5BB51B5397}"/>
                    </a:ext>
                  </a:extLst>
                </p:cNvPr>
                <p:cNvSpPr/>
                <p:nvPr/>
              </p:nvSpPr>
              <p:spPr>
                <a:xfrm>
                  <a:off x="2696350" y="4479525"/>
                  <a:ext cx="87100" cy="87100"/>
                </a:xfrm>
                <a:custGeom>
                  <a:avLst/>
                  <a:gdLst/>
                  <a:ahLst/>
                  <a:cxnLst/>
                  <a:rect l="0" t="0" r="0" b="0"/>
                  <a:pathLst>
                    <a:path w="3484" h="3484" fill="none" extrusionOk="0">
                      <a:moveTo>
                        <a:pt x="0" y="1"/>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48" name="Group 438">
              <a:extLst>
                <a:ext uri="{FF2B5EF4-FFF2-40B4-BE49-F238E27FC236}">
                  <a16:creationId xmlns:a16="http://schemas.microsoft.com/office/drawing/2014/main" id="{A6822A99-7C86-6611-45D5-592851F474BA}"/>
                </a:ext>
              </a:extLst>
            </p:cNvPr>
            <p:cNvGrpSpPr/>
            <p:nvPr/>
          </p:nvGrpSpPr>
          <p:grpSpPr>
            <a:xfrm>
              <a:off x="11111470" y="1077087"/>
              <a:ext cx="494240" cy="5246101"/>
              <a:chOff x="9640360" y="1143857"/>
              <a:chExt cx="494240" cy="5246101"/>
            </a:xfrm>
          </p:grpSpPr>
          <p:grpSp>
            <p:nvGrpSpPr>
              <p:cNvPr id="249" name="Shape 395">
                <a:extLst>
                  <a:ext uri="{FF2B5EF4-FFF2-40B4-BE49-F238E27FC236}">
                    <a16:creationId xmlns:a16="http://schemas.microsoft.com/office/drawing/2014/main" id="{72C520C8-AA19-479C-BA03-457203AAA886}"/>
                  </a:ext>
                </a:extLst>
              </p:cNvPr>
              <p:cNvGrpSpPr/>
              <p:nvPr/>
            </p:nvGrpSpPr>
            <p:grpSpPr>
              <a:xfrm>
                <a:off x="9653455" y="2502953"/>
                <a:ext cx="468031" cy="443075"/>
                <a:chOff x="6618700" y="1635475"/>
                <a:chExt cx="456675" cy="432325"/>
              </a:xfrm>
              <a:solidFill>
                <a:schemeClr val="tx2"/>
              </a:solidFill>
            </p:grpSpPr>
            <p:sp>
              <p:nvSpPr>
                <p:cNvPr id="250" name="Shape 396">
                  <a:extLst>
                    <a:ext uri="{FF2B5EF4-FFF2-40B4-BE49-F238E27FC236}">
                      <a16:creationId xmlns:a16="http://schemas.microsoft.com/office/drawing/2014/main" id="{A07F4F3A-0DAB-419B-9096-B59F1BF8B80A}"/>
                    </a:ext>
                  </a:extLst>
                </p:cNvPr>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1" name="Shape 397">
                  <a:extLst>
                    <a:ext uri="{FF2B5EF4-FFF2-40B4-BE49-F238E27FC236}">
                      <a16:creationId xmlns:a16="http://schemas.microsoft.com/office/drawing/2014/main" id="{D877115C-F055-4822-BF4C-60469447679B}"/>
                    </a:ext>
                  </a:extLst>
                </p:cNvPr>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2" name="Shape 398">
                  <a:extLst>
                    <a:ext uri="{FF2B5EF4-FFF2-40B4-BE49-F238E27FC236}">
                      <a16:creationId xmlns:a16="http://schemas.microsoft.com/office/drawing/2014/main" id="{C40300E0-84BF-4F63-95E6-9E8B08F75E99}"/>
                    </a:ext>
                  </a:extLst>
                </p:cNvPr>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3" name="Shape 399">
                  <a:extLst>
                    <a:ext uri="{FF2B5EF4-FFF2-40B4-BE49-F238E27FC236}">
                      <a16:creationId xmlns:a16="http://schemas.microsoft.com/office/drawing/2014/main" id="{66BB6151-42CF-4BA8-8B7A-1D224F0DABDE}"/>
                    </a:ext>
                  </a:extLst>
                </p:cNvPr>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4" name="Shape 400">
                  <a:extLst>
                    <a:ext uri="{FF2B5EF4-FFF2-40B4-BE49-F238E27FC236}">
                      <a16:creationId xmlns:a16="http://schemas.microsoft.com/office/drawing/2014/main" id="{676281C5-1A30-43D9-A0B8-61357A4E2F7F}"/>
                    </a:ext>
                  </a:extLst>
                </p:cNvPr>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5" name="Shape 515">
                <a:extLst>
                  <a:ext uri="{FF2B5EF4-FFF2-40B4-BE49-F238E27FC236}">
                    <a16:creationId xmlns:a16="http://schemas.microsoft.com/office/drawing/2014/main" id="{A9E38F0E-B800-4335-8A93-F28F3D57B4B8}"/>
                  </a:ext>
                </a:extLst>
              </p:cNvPr>
              <p:cNvGrpSpPr/>
              <p:nvPr/>
            </p:nvGrpSpPr>
            <p:grpSpPr>
              <a:xfrm>
                <a:off x="9678435" y="4582174"/>
                <a:ext cx="418093" cy="418119"/>
                <a:chOff x="6643075" y="3664250"/>
                <a:chExt cx="407950" cy="407975"/>
              </a:xfrm>
              <a:solidFill>
                <a:schemeClr val="tx2"/>
              </a:solidFill>
            </p:grpSpPr>
            <p:sp>
              <p:nvSpPr>
                <p:cNvPr id="256" name="Shape 516">
                  <a:extLst>
                    <a:ext uri="{FF2B5EF4-FFF2-40B4-BE49-F238E27FC236}">
                      <a16:creationId xmlns:a16="http://schemas.microsoft.com/office/drawing/2014/main" id="{2E3DFBBE-F7EF-4768-BFBB-6D1914A749D3}"/>
                    </a:ext>
                  </a:extLst>
                </p:cNvPr>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7" name="Shape 517">
                  <a:extLst>
                    <a:ext uri="{FF2B5EF4-FFF2-40B4-BE49-F238E27FC236}">
                      <a16:creationId xmlns:a16="http://schemas.microsoft.com/office/drawing/2014/main" id="{7D0C005F-FA88-4DAC-9850-AE0F253ABFA9}"/>
                    </a:ext>
                  </a:extLst>
                </p:cNvPr>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8" name="Shape 573">
                <a:extLst>
                  <a:ext uri="{FF2B5EF4-FFF2-40B4-BE49-F238E27FC236}">
                    <a16:creationId xmlns:a16="http://schemas.microsoft.com/office/drawing/2014/main" id="{2D684D40-4DF1-4C0E-A8DE-27BAE0F0ECF4}"/>
                  </a:ext>
                </a:extLst>
              </p:cNvPr>
              <p:cNvGrpSpPr/>
              <p:nvPr/>
            </p:nvGrpSpPr>
            <p:grpSpPr>
              <a:xfrm>
                <a:off x="9709617" y="5983087"/>
                <a:ext cx="353835" cy="406871"/>
                <a:chOff x="6673500" y="5031175"/>
                <a:chExt cx="345250" cy="397000"/>
              </a:xfrm>
              <a:solidFill>
                <a:schemeClr val="tx2"/>
              </a:solidFill>
            </p:grpSpPr>
            <p:sp>
              <p:nvSpPr>
                <p:cNvPr id="259" name="Shape 574">
                  <a:extLst>
                    <a:ext uri="{FF2B5EF4-FFF2-40B4-BE49-F238E27FC236}">
                      <a16:creationId xmlns:a16="http://schemas.microsoft.com/office/drawing/2014/main" id="{F646F3A0-04D6-45BB-B439-BE5E5F8AA168}"/>
                    </a:ext>
                  </a:extLst>
                </p:cNvPr>
                <p:cNvSpPr/>
                <p:nvPr/>
              </p:nvSpPr>
              <p:spPr>
                <a:xfrm>
                  <a:off x="6731950" y="5031175"/>
                  <a:ext cx="105375" cy="147375"/>
                </a:xfrm>
                <a:custGeom>
                  <a:avLst/>
                  <a:gdLst/>
                  <a:ahLst/>
                  <a:cxnLst/>
                  <a:rect l="0" t="0" r="0" b="0"/>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0" name="Shape 575">
                  <a:extLst>
                    <a:ext uri="{FF2B5EF4-FFF2-40B4-BE49-F238E27FC236}">
                      <a16:creationId xmlns:a16="http://schemas.microsoft.com/office/drawing/2014/main" id="{27963180-ECE2-45C1-8F85-1909D438AD5D}"/>
                    </a:ext>
                  </a:extLst>
                </p:cNvPr>
                <p:cNvSpPr/>
                <p:nvPr/>
              </p:nvSpPr>
              <p:spPr>
                <a:xfrm>
                  <a:off x="6673500" y="5146850"/>
                  <a:ext cx="84050" cy="116925"/>
                </a:xfrm>
                <a:custGeom>
                  <a:avLst/>
                  <a:gdLst/>
                  <a:ahLst/>
                  <a:cxnLst/>
                  <a:rect l="0" t="0" r="0" b="0"/>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1" name="Shape 576">
                  <a:extLst>
                    <a:ext uri="{FF2B5EF4-FFF2-40B4-BE49-F238E27FC236}">
                      <a16:creationId xmlns:a16="http://schemas.microsoft.com/office/drawing/2014/main" id="{37B4F635-34E5-40C4-BDF2-E722E7C883DA}"/>
                    </a:ext>
                  </a:extLst>
                </p:cNvPr>
                <p:cNvSpPr/>
                <p:nvPr/>
              </p:nvSpPr>
              <p:spPr>
                <a:xfrm>
                  <a:off x="6859225" y="5033600"/>
                  <a:ext cx="105350" cy="144950"/>
                </a:xfrm>
                <a:custGeom>
                  <a:avLst/>
                  <a:gdLst/>
                  <a:ahLst/>
                  <a:cxnLst/>
                  <a:rect l="0" t="0" r="0" b="0"/>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2" name="Shape 577">
                  <a:extLst>
                    <a:ext uri="{FF2B5EF4-FFF2-40B4-BE49-F238E27FC236}">
                      <a16:creationId xmlns:a16="http://schemas.microsoft.com/office/drawing/2014/main" id="{6ACBB3CA-42C9-4601-990B-843139B87F5B}"/>
                    </a:ext>
                  </a:extLst>
                </p:cNvPr>
                <p:cNvSpPr/>
                <p:nvPr/>
              </p:nvSpPr>
              <p:spPr>
                <a:xfrm>
                  <a:off x="6931675" y="5150500"/>
                  <a:ext cx="87075" cy="115725"/>
                </a:xfrm>
                <a:custGeom>
                  <a:avLst/>
                  <a:gdLst/>
                  <a:ahLst/>
                  <a:cxnLst/>
                  <a:rect l="0" t="0" r="0" b="0"/>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3" name="Shape 578">
                  <a:extLst>
                    <a:ext uri="{FF2B5EF4-FFF2-40B4-BE49-F238E27FC236}">
                      <a16:creationId xmlns:a16="http://schemas.microsoft.com/office/drawing/2014/main" id="{FCC49707-FD05-4725-B8B5-A4A3AA82D5E7}"/>
                    </a:ext>
                  </a:extLst>
                </p:cNvPr>
                <p:cNvSpPr/>
                <p:nvPr/>
              </p:nvSpPr>
              <p:spPr>
                <a:xfrm>
                  <a:off x="6715525" y="5180350"/>
                  <a:ext cx="263050" cy="247825"/>
                </a:xfrm>
                <a:custGeom>
                  <a:avLst/>
                  <a:gdLst/>
                  <a:ahLst/>
                  <a:cxnLst/>
                  <a:rect l="0" t="0" r="0" b="0"/>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64" name="Shape 607">
                <a:extLst>
                  <a:ext uri="{FF2B5EF4-FFF2-40B4-BE49-F238E27FC236}">
                    <a16:creationId xmlns:a16="http://schemas.microsoft.com/office/drawing/2014/main" id="{454879A3-EFFF-42F7-8912-0E045AF27526}"/>
                  </a:ext>
                </a:extLst>
              </p:cNvPr>
              <p:cNvGrpSpPr/>
              <p:nvPr/>
            </p:nvGrpSpPr>
            <p:grpSpPr>
              <a:xfrm>
                <a:off x="9684662" y="1143857"/>
                <a:ext cx="405641" cy="405641"/>
                <a:chOff x="6649150" y="309350"/>
                <a:chExt cx="395800" cy="395800"/>
              </a:xfrm>
              <a:solidFill>
                <a:schemeClr val="tx2"/>
              </a:solidFill>
            </p:grpSpPr>
            <p:sp>
              <p:nvSpPr>
                <p:cNvPr id="265" name="Shape 608">
                  <a:extLst>
                    <a:ext uri="{FF2B5EF4-FFF2-40B4-BE49-F238E27FC236}">
                      <a16:creationId xmlns:a16="http://schemas.microsoft.com/office/drawing/2014/main" id="{6B7132CE-4AEB-48D1-9D32-799A5586FD4F}"/>
                    </a:ext>
                  </a:extLst>
                </p:cNvPr>
                <p:cNvSpPr/>
                <p:nvPr/>
              </p:nvSpPr>
              <p:spPr>
                <a:xfrm>
                  <a:off x="6649150" y="309350"/>
                  <a:ext cx="395800" cy="395800"/>
                </a:xfrm>
                <a:custGeom>
                  <a:avLst/>
                  <a:gdLst/>
                  <a:ahLst/>
                  <a:cxnLst/>
                  <a:rect l="0" t="0" r="0" b="0"/>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6" name="Shape 609">
                  <a:extLst>
                    <a:ext uri="{FF2B5EF4-FFF2-40B4-BE49-F238E27FC236}">
                      <a16:creationId xmlns:a16="http://schemas.microsoft.com/office/drawing/2014/main" id="{25D68CCF-415F-4BE2-B5AF-F5AA859CEAE8}"/>
                    </a:ext>
                  </a:extLst>
                </p:cNvPr>
                <p:cNvSpPr/>
                <p:nvPr/>
              </p:nvSpPr>
              <p:spPr>
                <a:xfrm>
                  <a:off x="6673500" y="333700"/>
                  <a:ext cx="347100" cy="347100"/>
                </a:xfrm>
                <a:custGeom>
                  <a:avLst/>
                  <a:gdLst/>
                  <a:ahLst/>
                  <a:cxnLst/>
                  <a:rect l="0" t="0" r="0" b="0"/>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7" name="Shape 610">
                  <a:extLst>
                    <a:ext uri="{FF2B5EF4-FFF2-40B4-BE49-F238E27FC236}">
                      <a16:creationId xmlns:a16="http://schemas.microsoft.com/office/drawing/2014/main" id="{83CF4D5B-7AED-4284-9C28-24595842020A}"/>
                    </a:ext>
                  </a:extLst>
                </p:cNvPr>
                <p:cNvSpPr/>
                <p:nvPr/>
              </p:nvSpPr>
              <p:spPr>
                <a:xfrm>
                  <a:off x="6848850" y="397625"/>
                  <a:ext cx="54825" cy="169300"/>
                </a:xfrm>
                <a:custGeom>
                  <a:avLst/>
                  <a:gdLst/>
                  <a:ahLst/>
                  <a:cxnLst/>
                  <a:rect l="0" t="0" r="0" b="0"/>
                  <a:pathLst>
                    <a:path w="2193" h="6772" fill="none" extrusionOk="0">
                      <a:moveTo>
                        <a:pt x="1" y="1"/>
                      </a:moveTo>
                      <a:lnTo>
                        <a:pt x="1" y="4580"/>
                      </a:lnTo>
                      <a:lnTo>
                        <a:pt x="2193" y="67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8" name="Shape 611">
                  <a:extLst>
                    <a:ext uri="{FF2B5EF4-FFF2-40B4-BE49-F238E27FC236}">
                      <a16:creationId xmlns:a16="http://schemas.microsoft.com/office/drawing/2014/main" id="{6BFC78DC-79E8-4067-B993-8B30B9563B06}"/>
                    </a:ext>
                  </a:extLst>
                </p:cNvPr>
                <p:cNvSpPr/>
                <p:nvPr/>
              </p:nvSpPr>
              <p:spPr>
                <a:xfrm>
                  <a:off x="6847025" y="333700"/>
                  <a:ext cx="25" cy="29250"/>
                </a:xfrm>
                <a:custGeom>
                  <a:avLst/>
                  <a:gdLst/>
                  <a:ahLst/>
                  <a:cxnLst/>
                  <a:rect l="0" t="0" r="0" b="0"/>
                  <a:pathLst>
                    <a:path w="1" h="1170" fill="none" extrusionOk="0">
                      <a:moveTo>
                        <a:pt x="1" y="1170"/>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9" name="Shape 612">
                  <a:extLst>
                    <a:ext uri="{FF2B5EF4-FFF2-40B4-BE49-F238E27FC236}">
                      <a16:creationId xmlns:a16="http://schemas.microsoft.com/office/drawing/2014/main" id="{C186BBA8-C18B-4630-93C0-999DEF19464F}"/>
                    </a:ext>
                  </a:extLst>
                </p:cNvPr>
                <p:cNvSpPr/>
                <p:nvPr/>
              </p:nvSpPr>
              <p:spPr>
                <a:xfrm>
                  <a:off x="6760575" y="35685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0" name="Shape 613">
                  <a:extLst>
                    <a:ext uri="{FF2B5EF4-FFF2-40B4-BE49-F238E27FC236}">
                      <a16:creationId xmlns:a16="http://schemas.microsoft.com/office/drawing/2014/main" id="{91326814-DC24-48A3-8273-D1820BB04FD2}"/>
                    </a:ext>
                  </a:extLst>
                </p:cNvPr>
                <p:cNvSpPr/>
                <p:nvPr/>
              </p:nvSpPr>
              <p:spPr>
                <a:xfrm>
                  <a:off x="6760575" y="356850"/>
                  <a:ext cx="14025" cy="24975"/>
                </a:xfrm>
                <a:custGeom>
                  <a:avLst/>
                  <a:gdLst/>
                  <a:ahLst/>
                  <a:cxnLst/>
                  <a:rect l="0" t="0" r="0" b="0"/>
                  <a:pathLst>
                    <a:path w="561" h="999" fill="none" extrusionOk="0">
                      <a:moveTo>
                        <a:pt x="1" y="0"/>
                      </a:moveTo>
                      <a:lnTo>
                        <a:pt x="561"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1" name="Shape 614">
                  <a:extLst>
                    <a:ext uri="{FF2B5EF4-FFF2-40B4-BE49-F238E27FC236}">
                      <a16:creationId xmlns:a16="http://schemas.microsoft.com/office/drawing/2014/main" id="{F5DE6400-B4FA-4473-9CAE-8CF7F9B17E50}"/>
                    </a:ext>
                  </a:extLst>
                </p:cNvPr>
                <p:cNvSpPr/>
                <p:nvPr/>
              </p:nvSpPr>
              <p:spPr>
                <a:xfrm>
                  <a:off x="6696650" y="420775"/>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2" name="Shape 615">
                  <a:extLst>
                    <a:ext uri="{FF2B5EF4-FFF2-40B4-BE49-F238E27FC236}">
                      <a16:creationId xmlns:a16="http://schemas.microsoft.com/office/drawing/2014/main" id="{291FE91F-AEE0-49AF-8741-79785D4AC940}"/>
                    </a:ext>
                  </a:extLst>
                </p:cNvPr>
                <p:cNvSpPr/>
                <p:nvPr/>
              </p:nvSpPr>
              <p:spPr>
                <a:xfrm>
                  <a:off x="6696650" y="420775"/>
                  <a:ext cx="24975" cy="14025"/>
                </a:xfrm>
                <a:custGeom>
                  <a:avLst/>
                  <a:gdLst/>
                  <a:ahLst/>
                  <a:cxnLst/>
                  <a:rect l="0" t="0" r="0" b="0"/>
                  <a:pathLst>
                    <a:path w="999" h="561" fill="none" extrusionOk="0">
                      <a:moveTo>
                        <a:pt x="0" y="0"/>
                      </a:moveTo>
                      <a:lnTo>
                        <a:pt x="999" y="5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3" name="Shape 616">
                  <a:extLst>
                    <a:ext uri="{FF2B5EF4-FFF2-40B4-BE49-F238E27FC236}">
                      <a16:creationId xmlns:a16="http://schemas.microsoft.com/office/drawing/2014/main" id="{6EC543D4-1D5C-4F31-962E-418A5827DB93}"/>
                    </a:ext>
                  </a:extLst>
                </p:cNvPr>
                <p:cNvSpPr/>
                <p:nvPr/>
              </p:nvSpPr>
              <p:spPr>
                <a:xfrm>
                  <a:off x="6673500" y="507225"/>
                  <a:ext cx="29250" cy="25"/>
                </a:xfrm>
                <a:custGeom>
                  <a:avLst/>
                  <a:gdLst/>
                  <a:ahLst/>
                  <a:cxnLst/>
                  <a:rect l="0" t="0" r="0" b="0"/>
                  <a:pathLst>
                    <a:path w="1170" h="1" fill="none" extrusionOk="0">
                      <a:moveTo>
                        <a:pt x="1" y="1"/>
                      </a:moveTo>
                      <a:lnTo>
                        <a:pt x="117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4" name="Shape 617">
                  <a:extLst>
                    <a:ext uri="{FF2B5EF4-FFF2-40B4-BE49-F238E27FC236}">
                      <a16:creationId xmlns:a16="http://schemas.microsoft.com/office/drawing/2014/main" id="{6413D274-6610-4790-B7A8-58EC6C570671}"/>
                    </a:ext>
                  </a:extLst>
                </p:cNvPr>
                <p:cNvSpPr/>
                <p:nvPr/>
              </p:nvSpPr>
              <p:spPr>
                <a:xfrm>
                  <a:off x="6696650" y="59370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5" name="Shape 618">
                  <a:extLst>
                    <a:ext uri="{FF2B5EF4-FFF2-40B4-BE49-F238E27FC236}">
                      <a16:creationId xmlns:a16="http://schemas.microsoft.com/office/drawing/2014/main" id="{CE31AED4-4B9F-4F5E-870C-36064F0B92CD}"/>
                    </a:ext>
                  </a:extLst>
                </p:cNvPr>
                <p:cNvSpPr/>
                <p:nvPr/>
              </p:nvSpPr>
              <p:spPr>
                <a:xfrm>
                  <a:off x="6696650" y="579700"/>
                  <a:ext cx="24975" cy="14025"/>
                </a:xfrm>
                <a:custGeom>
                  <a:avLst/>
                  <a:gdLst/>
                  <a:ahLst/>
                  <a:cxnLst/>
                  <a:rect l="0" t="0" r="0" b="0"/>
                  <a:pathLst>
                    <a:path w="999" h="561" fill="none" extrusionOk="0">
                      <a:moveTo>
                        <a:pt x="0" y="560"/>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6" name="Shape 619">
                  <a:extLst>
                    <a:ext uri="{FF2B5EF4-FFF2-40B4-BE49-F238E27FC236}">
                      <a16:creationId xmlns:a16="http://schemas.microsoft.com/office/drawing/2014/main" id="{B89B492B-C83D-4797-90AA-0F13596BD4DF}"/>
                    </a:ext>
                  </a:extLst>
                </p:cNvPr>
                <p:cNvSpPr/>
                <p:nvPr/>
              </p:nvSpPr>
              <p:spPr>
                <a:xfrm>
                  <a:off x="6760575" y="632675"/>
                  <a:ext cx="14025" cy="24975"/>
                </a:xfrm>
                <a:custGeom>
                  <a:avLst/>
                  <a:gdLst/>
                  <a:ahLst/>
                  <a:cxnLst/>
                  <a:rect l="0" t="0" r="0" b="0"/>
                  <a:pathLst>
                    <a:path w="561" h="999" fill="none" extrusionOk="0">
                      <a:moveTo>
                        <a:pt x="1" y="999"/>
                      </a:moveTo>
                      <a:lnTo>
                        <a:pt x="56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7" name="Shape 620">
                  <a:extLst>
                    <a:ext uri="{FF2B5EF4-FFF2-40B4-BE49-F238E27FC236}">
                      <a16:creationId xmlns:a16="http://schemas.microsoft.com/office/drawing/2014/main" id="{D5F0391D-3270-41A6-ADC0-7AA79C55D380}"/>
                    </a:ext>
                  </a:extLst>
                </p:cNvPr>
                <p:cNvSpPr/>
                <p:nvPr/>
              </p:nvSpPr>
              <p:spPr>
                <a:xfrm>
                  <a:off x="6760575" y="657625"/>
                  <a:ext cx="25" cy="25"/>
                </a:xfrm>
                <a:custGeom>
                  <a:avLst/>
                  <a:gdLst/>
                  <a:ahLst/>
                  <a:cxnLst/>
                  <a:rect l="0" t="0" r="0" b="0"/>
                  <a:pathLst>
                    <a:path w="1" h="1" fill="none" extrusionOk="0">
                      <a:moveTo>
                        <a:pt x="1"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8" name="Shape 621">
                  <a:extLst>
                    <a:ext uri="{FF2B5EF4-FFF2-40B4-BE49-F238E27FC236}">
                      <a16:creationId xmlns:a16="http://schemas.microsoft.com/office/drawing/2014/main" id="{A3CF0484-46CE-4EDB-A279-2755F7E98FD6}"/>
                    </a:ext>
                  </a:extLst>
                </p:cNvPr>
                <p:cNvSpPr/>
                <p:nvPr/>
              </p:nvSpPr>
              <p:spPr>
                <a:xfrm>
                  <a:off x="6847025" y="651550"/>
                  <a:ext cx="25" cy="29250"/>
                </a:xfrm>
                <a:custGeom>
                  <a:avLst/>
                  <a:gdLst/>
                  <a:ahLst/>
                  <a:cxnLst/>
                  <a:rect l="0" t="0" r="0" b="0"/>
                  <a:pathLst>
                    <a:path w="1" h="1170" fill="none" extrusionOk="0">
                      <a:moveTo>
                        <a:pt x="1" y="0"/>
                      </a:moveTo>
                      <a:lnTo>
                        <a:pt x="1" y="116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9" name="Shape 622">
                  <a:extLst>
                    <a:ext uri="{FF2B5EF4-FFF2-40B4-BE49-F238E27FC236}">
                      <a16:creationId xmlns:a16="http://schemas.microsoft.com/office/drawing/2014/main" id="{7A867C6E-5D42-4465-89F6-5BCD551A1F65}"/>
                    </a:ext>
                  </a:extLst>
                </p:cNvPr>
                <p:cNvSpPr/>
                <p:nvPr/>
              </p:nvSpPr>
              <p:spPr>
                <a:xfrm>
                  <a:off x="6919500" y="632675"/>
                  <a:ext cx="14025" cy="24975"/>
                </a:xfrm>
                <a:custGeom>
                  <a:avLst/>
                  <a:gdLst/>
                  <a:ahLst/>
                  <a:cxnLst/>
                  <a:rect l="0" t="0" r="0" b="0"/>
                  <a:pathLst>
                    <a:path w="561" h="999" fill="none" extrusionOk="0">
                      <a:moveTo>
                        <a:pt x="560" y="999"/>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0" name="Shape 623">
                  <a:extLst>
                    <a:ext uri="{FF2B5EF4-FFF2-40B4-BE49-F238E27FC236}">
                      <a16:creationId xmlns:a16="http://schemas.microsoft.com/office/drawing/2014/main" id="{32DDD6C7-8834-482F-A040-4D72507B6E71}"/>
                    </a:ext>
                  </a:extLst>
                </p:cNvPr>
                <p:cNvSpPr/>
                <p:nvPr/>
              </p:nvSpPr>
              <p:spPr>
                <a:xfrm>
                  <a:off x="6933500" y="657625"/>
                  <a:ext cx="25" cy="25"/>
                </a:xfrm>
                <a:custGeom>
                  <a:avLst/>
                  <a:gdLst/>
                  <a:ahLst/>
                  <a:cxnLst/>
                  <a:rect l="0" t="0" r="0" b="0"/>
                  <a:pathLst>
                    <a:path w="1" h="1" fill="none" extrusionOk="0">
                      <a:moveTo>
                        <a:pt x="0"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1" name="Shape 624">
                  <a:extLst>
                    <a:ext uri="{FF2B5EF4-FFF2-40B4-BE49-F238E27FC236}">
                      <a16:creationId xmlns:a16="http://schemas.microsoft.com/office/drawing/2014/main" id="{4CAC9D11-3E60-4403-82EB-901BAC4A75A4}"/>
                    </a:ext>
                  </a:extLst>
                </p:cNvPr>
                <p:cNvSpPr/>
                <p:nvPr/>
              </p:nvSpPr>
              <p:spPr>
                <a:xfrm>
                  <a:off x="6972475" y="579700"/>
                  <a:ext cx="24975" cy="14025"/>
                </a:xfrm>
                <a:custGeom>
                  <a:avLst/>
                  <a:gdLst/>
                  <a:ahLst/>
                  <a:cxnLst/>
                  <a:rect l="0" t="0" r="0" b="0"/>
                  <a:pathLst>
                    <a:path w="999" h="561" fill="none" extrusionOk="0">
                      <a:moveTo>
                        <a:pt x="999" y="56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2" name="Shape 625">
                  <a:extLst>
                    <a:ext uri="{FF2B5EF4-FFF2-40B4-BE49-F238E27FC236}">
                      <a16:creationId xmlns:a16="http://schemas.microsoft.com/office/drawing/2014/main" id="{B20947C7-2121-430A-A53F-6FC7F961F6F4}"/>
                    </a:ext>
                  </a:extLst>
                </p:cNvPr>
                <p:cNvSpPr/>
                <p:nvPr/>
              </p:nvSpPr>
              <p:spPr>
                <a:xfrm>
                  <a:off x="6997425" y="59370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3" name="Shape 626">
                  <a:extLst>
                    <a:ext uri="{FF2B5EF4-FFF2-40B4-BE49-F238E27FC236}">
                      <a16:creationId xmlns:a16="http://schemas.microsoft.com/office/drawing/2014/main" id="{ED2CDEB4-C20F-4217-8850-4998A0445A84}"/>
                    </a:ext>
                  </a:extLst>
                </p:cNvPr>
                <p:cNvSpPr/>
                <p:nvPr/>
              </p:nvSpPr>
              <p:spPr>
                <a:xfrm>
                  <a:off x="6991350" y="507225"/>
                  <a:ext cx="29250" cy="25"/>
                </a:xfrm>
                <a:custGeom>
                  <a:avLst/>
                  <a:gdLst/>
                  <a:ahLst/>
                  <a:cxnLst/>
                  <a:rect l="0" t="0" r="0" b="0"/>
                  <a:pathLst>
                    <a:path w="1170" h="1" fill="none" extrusionOk="0">
                      <a:moveTo>
                        <a:pt x="116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4" name="Shape 627">
                  <a:extLst>
                    <a:ext uri="{FF2B5EF4-FFF2-40B4-BE49-F238E27FC236}">
                      <a16:creationId xmlns:a16="http://schemas.microsoft.com/office/drawing/2014/main" id="{4D659114-C3AE-450F-932C-EAAC00969A11}"/>
                    </a:ext>
                  </a:extLst>
                </p:cNvPr>
                <p:cNvSpPr/>
                <p:nvPr/>
              </p:nvSpPr>
              <p:spPr>
                <a:xfrm>
                  <a:off x="6972475" y="420775"/>
                  <a:ext cx="24975" cy="14025"/>
                </a:xfrm>
                <a:custGeom>
                  <a:avLst/>
                  <a:gdLst/>
                  <a:ahLst/>
                  <a:cxnLst/>
                  <a:rect l="0" t="0" r="0" b="0"/>
                  <a:pathLst>
                    <a:path w="999" h="561" fill="none" extrusionOk="0">
                      <a:moveTo>
                        <a:pt x="0" y="561"/>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5" name="Shape 628">
                  <a:extLst>
                    <a:ext uri="{FF2B5EF4-FFF2-40B4-BE49-F238E27FC236}">
                      <a16:creationId xmlns:a16="http://schemas.microsoft.com/office/drawing/2014/main" id="{7972B55C-101F-4B16-BF07-267A6A01551E}"/>
                    </a:ext>
                  </a:extLst>
                </p:cNvPr>
                <p:cNvSpPr/>
                <p:nvPr/>
              </p:nvSpPr>
              <p:spPr>
                <a:xfrm>
                  <a:off x="6997425" y="420775"/>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6" name="Shape 629">
                  <a:extLst>
                    <a:ext uri="{FF2B5EF4-FFF2-40B4-BE49-F238E27FC236}">
                      <a16:creationId xmlns:a16="http://schemas.microsoft.com/office/drawing/2014/main" id="{B799F0CF-531A-4E16-B0D3-49787583FB03}"/>
                    </a:ext>
                  </a:extLst>
                </p:cNvPr>
                <p:cNvSpPr/>
                <p:nvPr/>
              </p:nvSpPr>
              <p:spPr>
                <a:xfrm>
                  <a:off x="6919500" y="356850"/>
                  <a:ext cx="14025" cy="24975"/>
                </a:xfrm>
                <a:custGeom>
                  <a:avLst/>
                  <a:gdLst/>
                  <a:ahLst/>
                  <a:cxnLst/>
                  <a:rect l="0" t="0" r="0" b="0"/>
                  <a:pathLst>
                    <a:path w="561" h="999" fill="none" extrusionOk="0">
                      <a:moveTo>
                        <a:pt x="560" y="0"/>
                      </a:move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7" name="Shape 630">
                  <a:extLst>
                    <a:ext uri="{FF2B5EF4-FFF2-40B4-BE49-F238E27FC236}">
                      <a16:creationId xmlns:a16="http://schemas.microsoft.com/office/drawing/2014/main" id="{D3DEB262-3F25-434E-9B03-037C6BE0115F}"/>
                    </a:ext>
                  </a:extLst>
                </p:cNvPr>
                <p:cNvSpPr/>
                <p:nvPr/>
              </p:nvSpPr>
              <p:spPr>
                <a:xfrm>
                  <a:off x="6933500" y="35685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88" name="Shape 650">
                <a:extLst>
                  <a:ext uri="{FF2B5EF4-FFF2-40B4-BE49-F238E27FC236}">
                    <a16:creationId xmlns:a16="http://schemas.microsoft.com/office/drawing/2014/main" id="{6EF70A19-2828-412A-994C-D17A0AAA14DF}"/>
                  </a:ext>
                </a:extLst>
              </p:cNvPr>
              <p:cNvGrpSpPr/>
              <p:nvPr/>
            </p:nvGrpSpPr>
            <p:grpSpPr>
              <a:xfrm>
                <a:off x="9640360" y="1798437"/>
                <a:ext cx="494240" cy="474283"/>
                <a:chOff x="6605925" y="948050"/>
                <a:chExt cx="482250" cy="462775"/>
              </a:xfrm>
              <a:solidFill>
                <a:schemeClr val="tx2"/>
              </a:solidFill>
            </p:grpSpPr>
            <p:sp>
              <p:nvSpPr>
                <p:cNvPr id="289" name="Shape 651">
                  <a:extLst>
                    <a:ext uri="{FF2B5EF4-FFF2-40B4-BE49-F238E27FC236}">
                      <a16:creationId xmlns:a16="http://schemas.microsoft.com/office/drawing/2014/main" id="{6B3B4BB4-EF98-4BB6-BA82-8E2215A5EF50}"/>
                    </a:ext>
                  </a:extLst>
                </p:cNvPr>
                <p:cNvSpPr/>
                <p:nvPr/>
              </p:nvSpPr>
              <p:spPr>
                <a:xfrm>
                  <a:off x="6847025" y="1209875"/>
                  <a:ext cx="60325" cy="200950"/>
                </a:xfrm>
                <a:custGeom>
                  <a:avLst/>
                  <a:gdLst/>
                  <a:ahLst/>
                  <a:cxnLst/>
                  <a:rect l="0" t="0" r="0" b="0"/>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0" name="Shape 652">
                  <a:extLst>
                    <a:ext uri="{FF2B5EF4-FFF2-40B4-BE49-F238E27FC236}">
                      <a16:creationId xmlns:a16="http://schemas.microsoft.com/office/drawing/2014/main" id="{546E5701-BF08-4390-AD47-4D67A9742CA6}"/>
                    </a:ext>
                  </a:extLst>
                </p:cNvPr>
                <p:cNvSpPr/>
                <p:nvPr/>
              </p:nvSpPr>
              <p:spPr>
                <a:xfrm>
                  <a:off x="6605925" y="971800"/>
                  <a:ext cx="482250" cy="228350"/>
                </a:xfrm>
                <a:custGeom>
                  <a:avLst/>
                  <a:gdLst/>
                  <a:ahLst/>
                  <a:cxnLst/>
                  <a:rect l="0" t="0" r="0" b="0"/>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1" name="Shape 653">
                  <a:extLst>
                    <a:ext uri="{FF2B5EF4-FFF2-40B4-BE49-F238E27FC236}">
                      <a16:creationId xmlns:a16="http://schemas.microsoft.com/office/drawing/2014/main" id="{14ED4548-29B7-46EC-A3C7-C91835F1FD31}"/>
                    </a:ext>
                  </a:extLst>
                </p:cNvPr>
                <p:cNvSpPr/>
                <p:nvPr/>
              </p:nvSpPr>
              <p:spPr>
                <a:xfrm>
                  <a:off x="6847025" y="948050"/>
                  <a:ext cx="25" cy="23775"/>
                </a:xfrm>
                <a:custGeom>
                  <a:avLst/>
                  <a:gdLst/>
                  <a:ahLst/>
                  <a:cxnLst/>
                  <a:rect l="0" t="0" r="0" b="0"/>
                  <a:pathLst>
                    <a:path w="1" h="951" fill="none" extrusionOk="0">
                      <a:moveTo>
                        <a:pt x="1" y="95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2" name="Shape 654">
                  <a:extLst>
                    <a:ext uri="{FF2B5EF4-FFF2-40B4-BE49-F238E27FC236}">
                      <a16:creationId xmlns:a16="http://schemas.microsoft.com/office/drawing/2014/main" id="{D644EFC9-FF3E-45C5-8A17-5AD9962CF780}"/>
                    </a:ext>
                  </a:extLst>
                </p:cNvPr>
                <p:cNvSpPr/>
                <p:nvPr/>
              </p:nvSpPr>
              <p:spPr>
                <a:xfrm>
                  <a:off x="6847025" y="1001025"/>
                  <a:ext cx="25" cy="183900"/>
                </a:xfrm>
                <a:custGeom>
                  <a:avLst/>
                  <a:gdLst/>
                  <a:ahLst/>
                  <a:cxnLst/>
                  <a:rect l="0" t="0" r="0" b="0"/>
                  <a:pathLst>
                    <a:path w="1" h="7356" fill="none" extrusionOk="0">
                      <a:moveTo>
                        <a:pt x="1" y="1"/>
                      </a:moveTo>
                      <a:lnTo>
                        <a:pt x="1" y="735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3" name="Shape 655">
                  <a:extLst>
                    <a:ext uri="{FF2B5EF4-FFF2-40B4-BE49-F238E27FC236}">
                      <a16:creationId xmlns:a16="http://schemas.microsoft.com/office/drawing/2014/main" id="{6AC70384-B8B2-42A7-A210-2F574764D0F2}"/>
                    </a:ext>
                  </a:extLst>
                </p:cNvPr>
                <p:cNvSpPr/>
                <p:nvPr/>
              </p:nvSpPr>
              <p:spPr>
                <a:xfrm>
                  <a:off x="6872000" y="994325"/>
                  <a:ext cx="85275" cy="190600"/>
                </a:xfrm>
                <a:custGeom>
                  <a:avLst/>
                  <a:gdLst/>
                  <a:ahLst/>
                  <a:cxnLst/>
                  <a:rect l="0" t="0" r="0" b="0"/>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4" name="Shape 656">
                  <a:extLst>
                    <a:ext uri="{FF2B5EF4-FFF2-40B4-BE49-F238E27FC236}">
                      <a16:creationId xmlns:a16="http://schemas.microsoft.com/office/drawing/2014/main" id="{10DFC646-944A-42C0-83E6-32EE64A1572D}"/>
                    </a:ext>
                  </a:extLst>
                </p:cNvPr>
                <p:cNvSpPr/>
                <p:nvPr/>
              </p:nvSpPr>
              <p:spPr>
                <a:xfrm>
                  <a:off x="6736825" y="994325"/>
                  <a:ext cx="85275" cy="190600"/>
                </a:xfrm>
                <a:custGeom>
                  <a:avLst/>
                  <a:gdLst/>
                  <a:ahLst/>
                  <a:cxnLst/>
                  <a:rect l="0" t="0" r="0" b="0"/>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95" name="Shape 657">
                <a:extLst>
                  <a:ext uri="{FF2B5EF4-FFF2-40B4-BE49-F238E27FC236}">
                    <a16:creationId xmlns:a16="http://schemas.microsoft.com/office/drawing/2014/main" id="{DC082E13-FB48-49F8-BF6C-C9C7FA17C32B}"/>
                  </a:ext>
                </a:extLst>
              </p:cNvPr>
              <p:cNvGrpSpPr/>
              <p:nvPr/>
            </p:nvGrpSpPr>
            <p:grpSpPr>
              <a:xfrm>
                <a:off x="9755812" y="3203088"/>
                <a:ext cx="263339" cy="417504"/>
                <a:chOff x="6718575" y="2318625"/>
                <a:chExt cx="256950" cy="407375"/>
              </a:xfrm>
              <a:solidFill>
                <a:schemeClr val="tx2"/>
              </a:solidFill>
            </p:grpSpPr>
            <p:sp>
              <p:nvSpPr>
                <p:cNvPr id="296" name="Shape 658">
                  <a:extLst>
                    <a:ext uri="{FF2B5EF4-FFF2-40B4-BE49-F238E27FC236}">
                      <a16:creationId xmlns:a16="http://schemas.microsoft.com/office/drawing/2014/main" id="{5C0D2928-F63F-4F73-B9AD-116EB7404F2E}"/>
                    </a:ext>
                  </a:extLst>
                </p:cNvPr>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7" name="Shape 659">
                  <a:extLst>
                    <a:ext uri="{FF2B5EF4-FFF2-40B4-BE49-F238E27FC236}">
                      <a16:creationId xmlns:a16="http://schemas.microsoft.com/office/drawing/2014/main" id="{CB6A669F-99EC-4D11-B88F-6B3C55B4D17B}"/>
                    </a:ext>
                  </a:extLst>
                </p:cNvPr>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8" name="Shape 660">
                  <a:extLst>
                    <a:ext uri="{FF2B5EF4-FFF2-40B4-BE49-F238E27FC236}">
                      <a16:creationId xmlns:a16="http://schemas.microsoft.com/office/drawing/2014/main" id="{D05288F2-1837-48A1-BBC7-29BA5ECC352D}"/>
                    </a:ext>
                  </a:extLst>
                </p:cNvPr>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9" name="Shape 661">
                  <a:extLst>
                    <a:ext uri="{FF2B5EF4-FFF2-40B4-BE49-F238E27FC236}">
                      <a16:creationId xmlns:a16="http://schemas.microsoft.com/office/drawing/2014/main" id="{55C9F467-AFC6-411F-9B1A-03C93ABD98BC}"/>
                    </a:ext>
                  </a:extLst>
                </p:cNvPr>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0" name="Shape 662">
                  <a:extLst>
                    <a:ext uri="{FF2B5EF4-FFF2-40B4-BE49-F238E27FC236}">
                      <a16:creationId xmlns:a16="http://schemas.microsoft.com/office/drawing/2014/main" id="{F1FB8057-DD69-40EA-840E-6035D2FFCF49}"/>
                    </a:ext>
                  </a:extLst>
                </p:cNvPr>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1" name="Shape 663">
                  <a:extLst>
                    <a:ext uri="{FF2B5EF4-FFF2-40B4-BE49-F238E27FC236}">
                      <a16:creationId xmlns:a16="http://schemas.microsoft.com/office/drawing/2014/main" id="{22D45680-1043-4479-A017-1F467644EF22}"/>
                    </a:ext>
                  </a:extLst>
                </p:cNvPr>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2" name="Shape 664">
                  <a:extLst>
                    <a:ext uri="{FF2B5EF4-FFF2-40B4-BE49-F238E27FC236}">
                      <a16:creationId xmlns:a16="http://schemas.microsoft.com/office/drawing/2014/main" id="{00C0AD73-2EF4-43ED-B312-4144D41A8EF1}"/>
                    </a:ext>
                  </a:extLst>
                </p:cNvPr>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3" name="Shape 665">
                  <a:extLst>
                    <a:ext uri="{FF2B5EF4-FFF2-40B4-BE49-F238E27FC236}">
                      <a16:creationId xmlns:a16="http://schemas.microsoft.com/office/drawing/2014/main" id="{9E1B47CF-6488-4AD1-B6FE-B8F1CB43C424}"/>
                    </a:ext>
                  </a:extLst>
                </p:cNvPr>
                <p:cNvSpPr/>
                <p:nvPr/>
              </p:nvSpPr>
              <p:spPr>
                <a:xfrm>
                  <a:off x="6795900" y="2628550"/>
                  <a:ext cx="102300" cy="25"/>
                </a:xfrm>
                <a:custGeom>
                  <a:avLst/>
                  <a:gdLst/>
                  <a:ahLst/>
                  <a:cxnLst/>
                  <a:rect l="0" t="0" r="0" b="0"/>
                  <a:pathLst>
                    <a:path w="4092" h="1" fill="none" extrusionOk="0">
                      <a:moveTo>
                        <a:pt x="0" y="1"/>
                      </a:moveTo>
                      <a:lnTo>
                        <a:pt x="409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4" name="Shape 670">
                <a:extLst>
                  <a:ext uri="{FF2B5EF4-FFF2-40B4-BE49-F238E27FC236}">
                    <a16:creationId xmlns:a16="http://schemas.microsoft.com/office/drawing/2014/main" id="{ED2AF996-F552-4C61-8756-3F22BFB25230}"/>
                  </a:ext>
                </a:extLst>
              </p:cNvPr>
              <p:cNvGrpSpPr/>
              <p:nvPr/>
            </p:nvGrpSpPr>
            <p:grpSpPr>
              <a:xfrm>
                <a:off x="9725835" y="3885137"/>
                <a:ext cx="323268" cy="454323"/>
                <a:chOff x="6689325" y="2984125"/>
                <a:chExt cx="315425" cy="443300"/>
              </a:xfrm>
              <a:solidFill>
                <a:schemeClr val="tx2"/>
              </a:solidFill>
            </p:grpSpPr>
            <p:sp>
              <p:nvSpPr>
                <p:cNvPr id="305" name="Shape 671">
                  <a:extLst>
                    <a:ext uri="{FF2B5EF4-FFF2-40B4-BE49-F238E27FC236}">
                      <a16:creationId xmlns:a16="http://schemas.microsoft.com/office/drawing/2014/main" id="{4E79CB63-D1F3-4B9B-969D-76EE369F08FC}"/>
                    </a:ext>
                  </a:extLst>
                </p:cNvPr>
                <p:cNvSpPr/>
                <p:nvPr/>
              </p:nvSpPr>
              <p:spPr>
                <a:xfrm>
                  <a:off x="6689325" y="2984125"/>
                  <a:ext cx="315425" cy="77975"/>
                </a:xfrm>
                <a:custGeom>
                  <a:avLst/>
                  <a:gdLst/>
                  <a:ahLst/>
                  <a:cxnLst/>
                  <a:rect l="0" t="0" r="0" b="0"/>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6" name="Shape 672">
                  <a:extLst>
                    <a:ext uri="{FF2B5EF4-FFF2-40B4-BE49-F238E27FC236}">
                      <a16:creationId xmlns:a16="http://schemas.microsoft.com/office/drawing/2014/main" id="{35C992F0-E422-449C-8F52-5393F42BC260}"/>
                    </a:ext>
                  </a:extLst>
                </p:cNvPr>
                <p:cNvSpPr/>
                <p:nvPr/>
              </p:nvSpPr>
              <p:spPr>
                <a:xfrm>
                  <a:off x="6702125" y="3069375"/>
                  <a:ext cx="289850" cy="358050"/>
                </a:xfrm>
                <a:custGeom>
                  <a:avLst/>
                  <a:gdLst/>
                  <a:ahLst/>
                  <a:cxnLst/>
                  <a:rect l="0" t="0" r="0" b="0"/>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7" name="Shape 673">
                  <a:extLst>
                    <a:ext uri="{FF2B5EF4-FFF2-40B4-BE49-F238E27FC236}">
                      <a16:creationId xmlns:a16="http://schemas.microsoft.com/office/drawing/2014/main" id="{B24976BF-1128-44F3-8EFF-0DBDB07B7F94}"/>
                    </a:ext>
                  </a:extLst>
                </p:cNvPr>
                <p:cNvSpPr/>
                <p:nvPr/>
              </p:nvSpPr>
              <p:spPr>
                <a:xfrm>
                  <a:off x="6761175" y="3117475"/>
                  <a:ext cx="25" cy="261850"/>
                </a:xfrm>
                <a:custGeom>
                  <a:avLst/>
                  <a:gdLst/>
                  <a:ahLst/>
                  <a:cxnLst/>
                  <a:rect l="0" t="0" r="0" b="0"/>
                  <a:pathLst>
                    <a:path w="1" h="10474" fill="none" extrusionOk="0">
                      <a:moveTo>
                        <a:pt x="1" y="10473"/>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8" name="Shape 674">
                  <a:extLst>
                    <a:ext uri="{FF2B5EF4-FFF2-40B4-BE49-F238E27FC236}">
                      <a16:creationId xmlns:a16="http://schemas.microsoft.com/office/drawing/2014/main" id="{6EC57842-8D59-43C4-8F67-AEA4A466FB44}"/>
                    </a:ext>
                  </a:extLst>
                </p:cNvPr>
                <p:cNvSpPr/>
                <p:nvPr/>
              </p:nvSpPr>
              <p:spPr>
                <a:xfrm>
                  <a:off x="684702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9" name="Shape 675">
                  <a:extLst>
                    <a:ext uri="{FF2B5EF4-FFF2-40B4-BE49-F238E27FC236}">
                      <a16:creationId xmlns:a16="http://schemas.microsoft.com/office/drawing/2014/main" id="{4B51B7CB-A9EF-49DD-A9AA-10F7DD4EC39D}"/>
                    </a:ext>
                  </a:extLst>
                </p:cNvPr>
                <p:cNvSpPr/>
                <p:nvPr/>
              </p:nvSpPr>
              <p:spPr>
                <a:xfrm>
                  <a:off x="693287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10" name="Shape 691">
                <a:extLst>
                  <a:ext uri="{FF2B5EF4-FFF2-40B4-BE49-F238E27FC236}">
                    <a16:creationId xmlns:a16="http://schemas.microsoft.com/office/drawing/2014/main" id="{01EED747-419D-4980-AD20-3FD952391878}"/>
                  </a:ext>
                </a:extLst>
              </p:cNvPr>
              <p:cNvGrpSpPr/>
              <p:nvPr/>
            </p:nvGrpSpPr>
            <p:grpSpPr>
              <a:xfrm>
                <a:off x="9678435" y="5243621"/>
                <a:ext cx="418093" cy="468031"/>
                <a:chOff x="6643075" y="4309650"/>
                <a:chExt cx="407950" cy="456675"/>
              </a:xfrm>
              <a:solidFill>
                <a:schemeClr val="tx2"/>
              </a:solidFill>
            </p:grpSpPr>
            <p:sp>
              <p:nvSpPr>
                <p:cNvPr id="311" name="Shape 692">
                  <a:extLst>
                    <a:ext uri="{FF2B5EF4-FFF2-40B4-BE49-F238E27FC236}">
                      <a16:creationId xmlns:a16="http://schemas.microsoft.com/office/drawing/2014/main" id="{EF649482-F423-409B-AAF8-D0330F963639}"/>
                    </a:ext>
                  </a:extLst>
                </p:cNvPr>
                <p:cNvSpPr/>
                <p:nvPr/>
              </p:nvSpPr>
              <p:spPr>
                <a:xfrm>
                  <a:off x="6643075" y="4698125"/>
                  <a:ext cx="407950" cy="14625"/>
                </a:xfrm>
                <a:custGeom>
                  <a:avLst/>
                  <a:gdLst/>
                  <a:ahLst/>
                  <a:cxnLst/>
                  <a:rect l="0" t="0" r="0" b="0"/>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2" name="Shape 693">
                  <a:extLst>
                    <a:ext uri="{FF2B5EF4-FFF2-40B4-BE49-F238E27FC236}">
                      <a16:creationId xmlns:a16="http://schemas.microsoft.com/office/drawing/2014/main" id="{252F0688-026D-44C6-9660-B80893EAD3F9}"/>
                    </a:ext>
                  </a:extLst>
                </p:cNvPr>
                <p:cNvSpPr/>
                <p:nvPr/>
              </p:nvSpPr>
              <p:spPr>
                <a:xfrm>
                  <a:off x="6643075" y="4727350"/>
                  <a:ext cx="407950" cy="14625"/>
                </a:xfrm>
                <a:custGeom>
                  <a:avLst/>
                  <a:gdLst/>
                  <a:ahLst/>
                  <a:cxnLst/>
                  <a:rect l="0" t="0" r="0" b="0"/>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3" name="Shape 694">
                  <a:extLst>
                    <a:ext uri="{FF2B5EF4-FFF2-40B4-BE49-F238E27FC236}">
                      <a16:creationId xmlns:a16="http://schemas.microsoft.com/office/drawing/2014/main" id="{AC9A7724-C82B-435F-ACE0-3E52D2D66569}"/>
                    </a:ext>
                  </a:extLst>
                </p:cNvPr>
                <p:cNvSpPr/>
                <p:nvPr/>
              </p:nvSpPr>
              <p:spPr>
                <a:xfrm>
                  <a:off x="6643075" y="4751700"/>
                  <a:ext cx="407950" cy="14625"/>
                </a:xfrm>
                <a:custGeom>
                  <a:avLst/>
                  <a:gdLst/>
                  <a:ahLst/>
                  <a:cxnLst/>
                  <a:rect l="0" t="0" r="0" b="0"/>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4" name="Shape 695">
                  <a:extLst>
                    <a:ext uri="{FF2B5EF4-FFF2-40B4-BE49-F238E27FC236}">
                      <a16:creationId xmlns:a16="http://schemas.microsoft.com/office/drawing/2014/main" id="{B8564E1D-861C-4A31-8C9C-880FF7CDF85B}"/>
                    </a:ext>
                  </a:extLst>
                </p:cNvPr>
                <p:cNvSpPr/>
                <p:nvPr/>
              </p:nvSpPr>
              <p:spPr>
                <a:xfrm>
                  <a:off x="6672900" y="4309650"/>
                  <a:ext cx="348900" cy="376300"/>
                </a:xfrm>
                <a:custGeom>
                  <a:avLst/>
                  <a:gdLst/>
                  <a:ahLst/>
                  <a:cxnLst/>
                  <a:rect l="0" t="0" r="0" b="0"/>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5" name="Shape 696">
                  <a:extLst>
                    <a:ext uri="{FF2B5EF4-FFF2-40B4-BE49-F238E27FC236}">
                      <a16:creationId xmlns:a16="http://schemas.microsoft.com/office/drawing/2014/main" id="{AF081238-475C-4E10-A0E8-D578FFD7E2F5}"/>
                    </a:ext>
                  </a:extLst>
                </p:cNvPr>
                <p:cNvSpPr/>
                <p:nvPr/>
              </p:nvSpPr>
              <p:spPr>
                <a:xfrm>
                  <a:off x="6805625" y="4452725"/>
                  <a:ext cx="15850" cy="28050"/>
                </a:xfrm>
                <a:custGeom>
                  <a:avLst/>
                  <a:gdLst/>
                  <a:ahLst/>
                  <a:cxnLst/>
                  <a:rect l="0" t="0" r="0" b="0"/>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6" name="Shape 697">
                  <a:extLst>
                    <a:ext uri="{FF2B5EF4-FFF2-40B4-BE49-F238E27FC236}">
                      <a16:creationId xmlns:a16="http://schemas.microsoft.com/office/drawing/2014/main" id="{A4AB5DE1-DAD9-4665-8895-6A5381750D43}"/>
                    </a:ext>
                  </a:extLst>
                </p:cNvPr>
                <p:cNvSpPr/>
                <p:nvPr/>
              </p:nvSpPr>
              <p:spPr>
                <a:xfrm>
                  <a:off x="6872600" y="4452725"/>
                  <a:ext cx="15875" cy="28050"/>
                </a:xfrm>
                <a:custGeom>
                  <a:avLst/>
                  <a:gdLst/>
                  <a:ahLst/>
                  <a:cxnLst/>
                  <a:rect l="0" t="0" r="0" b="0"/>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7" name="Shape 698">
                  <a:extLst>
                    <a:ext uri="{FF2B5EF4-FFF2-40B4-BE49-F238E27FC236}">
                      <a16:creationId xmlns:a16="http://schemas.microsoft.com/office/drawing/2014/main" id="{20804491-F796-48FF-B3A8-BA864DE34DBE}"/>
                    </a:ext>
                  </a:extLst>
                </p:cNvPr>
                <p:cNvSpPr/>
                <p:nvPr/>
              </p:nvSpPr>
              <p:spPr>
                <a:xfrm>
                  <a:off x="6709425" y="4414975"/>
                  <a:ext cx="275250" cy="54825"/>
                </a:xfrm>
                <a:custGeom>
                  <a:avLst/>
                  <a:gdLst/>
                  <a:ahLst/>
                  <a:cxnLst/>
                  <a:rect l="0" t="0" r="0" b="0"/>
                  <a:pathLst>
                    <a:path w="11010" h="2193" fill="none" extrusionOk="0">
                      <a:moveTo>
                        <a:pt x="11009" y="2193"/>
                      </a:moveTo>
                      <a:lnTo>
                        <a:pt x="5505" y="1"/>
                      </a:ln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8" name="Shape 699">
                  <a:extLst>
                    <a:ext uri="{FF2B5EF4-FFF2-40B4-BE49-F238E27FC236}">
                      <a16:creationId xmlns:a16="http://schemas.microsoft.com/office/drawing/2014/main" id="{C736BBCE-92F9-4CBF-8BB7-0AA75E23F043}"/>
                    </a:ext>
                  </a:extLst>
                </p:cNvPr>
                <p:cNvSpPr/>
                <p:nvPr/>
              </p:nvSpPr>
              <p:spPr>
                <a:xfrm>
                  <a:off x="6733175" y="4382725"/>
                  <a:ext cx="227750" cy="37150"/>
                </a:xfrm>
                <a:custGeom>
                  <a:avLst/>
                  <a:gdLst/>
                  <a:ahLst/>
                  <a:cxnLst/>
                  <a:rect l="0" t="0" r="0" b="0"/>
                  <a:pathLst>
                    <a:path w="9110" h="1486" fill="none" extrusionOk="0">
                      <a:moveTo>
                        <a:pt x="1" y="1486"/>
                      </a:moveTo>
                      <a:lnTo>
                        <a:pt x="1681" y="1486"/>
                      </a:lnTo>
                      <a:lnTo>
                        <a:pt x="1681" y="0"/>
                      </a:lnTo>
                      <a:lnTo>
                        <a:pt x="4555" y="0"/>
                      </a:lnTo>
                      <a:lnTo>
                        <a:pt x="7429" y="0"/>
                      </a:lnTo>
                      <a:lnTo>
                        <a:pt x="7429" y="1486"/>
                      </a:lnTo>
                      <a:lnTo>
                        <a:pt x="9109" y="148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9" name="Shape 700">
                  <a:extLst>
                    <a:ext uri="{FF2B5EF4-FFF2-40B4-BE49-F238E27FC236}">
                      <a16:creationId xmlns:a16="http://schemas.microsoft.com/office/drawing/2014/main" id="{BEAA4C55-45A3-4890-AD0D-C846D7A188A0}"/>
                    </a:ext>
                  </a:extLst>
                </p:cNvPr>
                <p:cNvSpPr/>
                <p:nvPr/>
              </p:nvSpPr>
              <p:spPr>
                <a:xfrm>
                  <a:off x="6847025" y="4414975"/>
                  <a:ext cx="25" cy="145550"/>
                </a:xfrm>
                <a:custGeom>
                  <a:avLst/>
                  <a:gdLst/>
                  <a:ahLst/>
                  <a:cxnLst/>
                  <a:rect l="0" t="0" r="0" b="0"/>
                  <a:pathLst>
                    <a:path w="1" h="5822" fill="none" extrusionOk="0">
                      <a:moveTo>
                        <a:pt x="1" y="1"/>
                      </a:moveTo>
                      <a:lnTo>
                        <a:pt x="1" y="582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20" name="Group 447">
              <a:extLst>
                <a:ext uri="{FF2B5EF4-FFF2-40B4-BE49-F238E27FC236}">
                  <a16:creationId xmlns:a16="http://schemas.microsoft.com/office/drawing/2014/main" id="{19E2746B-77C3-5BAD-CB75-BC7657FFF6B8}"/>
                </a:ext>
              </a:extLst>
            </p:cNvPr>
            <p:cNvGrpSpPr/>
            <p:nvPr/>
          </p:nvGrpSpPr>
          <p:grpSpPr>
            <a:xfrm>
              <a:off x="8712927" y="1077087"/>
              <a:ext cx="551659" cy="5292269"/>
              <a:chOff x="7325005" y="1141370"/>
              <a:chExt cx="551659" cy="5292269"/>
            </a:xfrm>
          </p:grpSpPr>
          <p:sp>
            <p:nvSpPr>
              <p:cNvPr id="321" name="Shape 326">
                <a:extLst>
                  <a:ext uri="{FF2B5EF4-FFF2-40B4-BE49-F238E27FC236}">
                    <a16:creationId xmlns:a16="http://schemas.microsoft.com/office/drawing/2014/main" id="{937B38AA-AFAF-4E17-9FEC-29ADE31E818D}"/>
                  </a:ext>
                </a:extLst>
              </p:cNvPr>
              <p:cNvSpPr/>
              <p:nvPr/>
            </p:nvSpPr>
            <p:spPr>
              <a:xfrm>
                <a:off x="7365551" y="1141370"/>
                <a:ext cx="470541" cy="410612"/>
              </a:xfrm>
              <a:custGeom>
                <a:avLst/>
                <a:gdLst/>
                <a:ahLst/>
                <a:cxnLst/>
                <a:rect l="0" t="0" r="0" b="0"/>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2" name="Shape 344">
                <a:extLst>
                  <a:ext uri="{FF2B5EF4-FFF2-40B4-BE49-F238E27FC236}">
                    <a16:creationId xmlns:a16="http://schemas.microsoft.com/office/drawing/2014/main" id="{46E002BD-EBC3-4308-B49E-6BF6F877E2AF}"/>
                  </a:ext>
                </a:extLst>
              </p:cNvPr>
              <p:cNvGrpSpPr/>
              <p:nvPr/>
            </p:nvGrpSpPr>
            <p:grpSpPr>
              <a:xfrm>
                <a:off x="7387393" y="1825903"/>
                <a:ext cx="426856" cy="427471"/>
                <a:chOff x="5294400" y="974850"/>
                <a:chExt cx="416500" cy="417100"/>
              </a:xfrm>
              <a:solidFill>
                <a:schemeClr val="tx2"/>
              </a:solidFill>
            </p:grpSpPr>
            <p:sp>
              <p:nvSpPr>
                <p:cNvPr id="323" name="Shape 345">
                  <a:extLst>
                    <a:ext uri="{FF2B5EF4-FFF2-40B4-BE49-F238E27FC236}">
                      <a16:creationId xmlns:a16="http://schemas.microsoft.com/office/drawing/2014/main" id="{F19F09E4-2FAA-474D-986B-0BE967E57D5A}"/>
                    </a:ext>
                  </a:extLst>
                </p:cNvPr>
                <p:cNvSpPr/>
                <p:nvPr/>
              </p:nvSpPr>
              <p:spPr>
                <a:xfrm>
                  <a:off x="5325450" y="997975"/>
                  <a:ext cx="151650" cy="154700"/>
                </a:xfrm>
                <a:custGeom>
                  <a:avLst/>
                  <a:gdLst/>
                  <a:ahLst/>
                  <a:cxnLst/>
                  <a:rect l="0" t="0" r="0" b="0"/>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4" name="Shape 346">
                  <a:extLst>
                    <a:ext uri="{FF2B5EF4-FFF2-40B4-BE49-F238E27FC236}">
                      <a16:creationId xmlns:a16="http://schemas.microsoft.com/office/drawing/2014/main" id="{67E4A382-56B7-4DAC-8A32-682F06A508B4}"/>
                    </a:ext>
                  </a:extLst>
                </p:cNvPr>
                <p:cNvSpPr/>
                <p:nvPr/>
              </p:nvSpPr>
              <p:spPr>
                <a:xfrm>
                  <a:off x="5294400" y="974850"/>
                  <a:ext cx="416500" cy="417100"/>
                </a:xfrm>
                <a:custGeom>
                  <a:avLst/>
                  <a:gdLst/>
                  <a:ahLst/>
                  <a:cxnLst/>
                  <a:rect l="0" t="0" r="0" b="0"/>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25" name="Shape 384">
                <a:extLst>
                  <a:ext uri="{FF2B5EF4-FFF2-40B4-BE49-F238E27FC236}">
                    <a16:creationId xmlns:a16="http://schemas.microsoft.com/office/drawing/2014/main" id="{D61C30E8-59FC-455E-ABDD-6689AC27F5C3}"/>
                  </a:ext>
                </a:extLst>
              </p:cNvPr>
              <p:cNvGrpSpPr/>
              <p:nvPr/>
            </p:nvGrpSpPr>
            <p:grpSpPr>
              <a:xfrm>
                <a:off x="7383040" y="2504210"/>
                <a:ext cx="435593" cy="440564"/>
                <a:chOff x="5290150" y="1636700"/>
                <a:chExt cx="425025" cy="429875"/>
              </a:xfrm>
              <a:solidFill>
                <a:schemeClr val="tx2"/>
              </a:solidFill>
            </p:grpSpPr>
            <p:sp>
              <p:nvSpPr>
                <p:cNvPr id="326" name="Shape 385">
                  <a:extLst>
                    <a:ext uri="{FF2B5EF4-FFF2-40B4-BE49-F238E27FC236}">
                      <a16:creationId xmlns:a16="http://schemas.microsoft.com/office/drawing/2014/main" id="{0D4BD6AE-806E-432D-95B1-06462E5E6FDD}"/>
                    </a:ext>
                  </a:extLst>
                </p:cNvPr>
                <p:cNvSpPr/>
                <p:nvPr/>
              </p:nvSpPr>
              <p:spPr>
                <a:xfrm>
                  <a:off x="5396700" y="1939925"/>
                  <a:ext cx="211900" cy="126650"/>
                </a:xfrm>
                <a:custGeom>
                  <a:avLst/>
                  <a:gdLst/>
                  <a:ahLst/>
                  <a:cxnLst/>
                  <a:rect l="0" t="0" r="0" b="0"/>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7" name="Shape 386">
                  <a:extLst>
                    <a:ext uri="{FF2B5EF4-FFF2-40B4-BE49-F238E27FC236}">
                      <a16:creationId xmlns:a16="http://schemas.microsoft.com/office/drawing/2014/main" id="{C4638D5E-D9D8-4487-B8D6-DFFDB4952DE5}"/>
                    </a:ext>
                  </a:extLst>
                </p:cNvPr>
                <p:cNvSpPr/>
                <p:nvPr/>
              </p:nvSpPr>
              <p:spPr>
                <a:xfrm>
                  <a:off x="5290150" y="1636700"/>
                  <a:ext cx="425025" cy="294100"/>
                </a:xfrm>
                <a:custGeom>
                  <a:avLst/>
                  <a:gdLst/>
                  <a:ahLst/>
                  <a:cxnLst/>
                  <a:rect l="0" t="0" r="0" b="0"/>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28" name="Shape 434">
                <a:extLst>
                  <a:ext uri="{FF2B5EF4-FFF2-40B4-BE49-F238E27FC236}">
                    <a16:creationId xmlns:a16="http://schemas.microsoft.com/office/drawing/2014/main" id="{E79A9065-F61C-4801-AD84-F7661E9BBC2A}"/>
                  </a:ext>
                </a:extLst>
              </p:cNvPr>
              <p:cNvSpPr/>
              <p:nvPr/>
            </p:nvSpPr>
            <p:spPr>
              <a:xfrm>
                <a:off x="7405495" y="3207462"/>
                <a:ext cx="390653" cy="411868"/>
              </a:xfrm>
              <a:custGeom>
                <a:avLst/>
                <a:gdLst/>
                <a:ahLst/>
                <a:cxnLst/>
                <a:rect l="0" t="0" r="0" b="0"/>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9" name="Shape 453">
                <a:extLst>
                  <a:ext uri="{FF2B5EF4-FFF2-40B4-BE49-F238E27FC236}">
                    <a16:creationId xmlns:a16="http://schemas.microsoft.com/office/drawing/2014/main" id="{4B05BF3E-3029-48BA-AD3E-F4F5A0FE0A1E}"/>
                  </a:ext>
                </a:extLst>
              </p:cNvPr>
              <p:cNvGrpSpPr/>
              <p:nvPr/>
            </p:nvGrpSpPr>
            <p:grpSpPr>
              <a:xfrm>
                <a:off x="7339355" y="3908864"/>
                <a:ext cx="530444" cy="394393"/>
                <a:chOff x="5247525" y="3007275"/>
                <a:chExt cx="517575" cy="384825"/>
              </a:xfrm>
              <a:solidFill>
                <a:schemeClr val="tx2"/>
              </a:solidFill>
            </p:grpSpPr>
            <p:sp>
              <p:nvSpPr>
                <p:cNvPr id="330" name="Shape 454">
                  <a:extLst>
                    <a:ext uri="{FF2B5EF4-FFF2-40B4-BE49-F238E27FC236}">
                      <a16:creationId xmlns:a16="http://schemas.microsoft.com/office/drawing/2014/main" id="{AAE259B6-A7C1-4D2E-BFF4-83D53C9C3991}"/>
                    </a:ext>
                  </a:extLst>
                </p:cNvPr>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1" name="Shape 455">
                  <a:extLst>
                    <a:ext uri="{FF2B5EF4-FFF2-40B4-BE49-F238E27FC236}">
                      <a16:creationId xmlns:a16="http://schemas.microsoft.com/office/drawing/2014/main" id="{A945CF64-E89E-4CDB-AE5C-C3A335F3E97A}"/>
                    </a:ext>
                  </a:extLst>
                </p:cNvPr>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32" name="Shape 500">
                <a:extLst>
                  <a:ext uri="{FF2B5EF4-FFF2-40B4-BE49-F238E27FC236}">
                    <a16:creationId xmlns:a16="http://schemas.microsoft.com/office/drawing/2014/main" id="{FB4DCFD3-621B-43DC-98F9-532AF044A053}"/>
                  </a:ext>
                </a:extLst>
              </p:cNvPr>
              <p:cNvGrpSpPr/>
              <p:nvPr/>
            </p:nvGrpSpPr>
            <p:grpSpPr>
              <a:xfrm>
                <a:off x="7385523" y="4600262"/>
                <a:ext cx="430596" cy="382556"/>
                <a:chOff x="5292575" y="3681900"/>
                <a:chExt cx="420150" cy="373275"/>
              </a:xfrm>
              <a:solidFill>
                <a:schemeClr val="tx2"/>
              </a:solidFill>
            </p:grpSpPr>
            <p:sp>
              <p:nvSpPr>
                <p:cNvPr id="333" name="Shape 501">
                  <a:extLst>
                    <a:ext uri="{FF2B5EF4-FFF2-40B4-BE49-F238E27FC236}">
                      <a16:creationId xmlns:a16="http://schemas.microsoft.com/office/drawing/2014/main" id="{3D7429D0-35B0-4015-AAB5-D2E7B856F502}"/>
                    </a:ext>
                  </a:extLst>
                </p:cNvPr>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4" name="Shape 502">
                  <a:extLst>
                    <a:ext uri="{FF2B5EF4-FFF2-40B4-BE49-F238E27FC236}">
                      <a16:creationId xmlns:a16="http://schemas.microsoft.com/office/drawing/2014/main" id="{CB5DEC8A-1CC1-46B3-974C-0E895760ACC7}"/>
                    </a:ext>
                  </a:extLst>
                </p:cNvPr>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5" name="Shape 503">
                  <a:extLst>
                    <a:ext uri="{FF2B5EF4-FFF2-40B4-BE49-F238E27FC236}">
                      <a16:creationId xmlns:a16="http://schemas.microsoft.com/office/drawing/2014/main" id="{6A954049-3045-4AEF-8AF1-534A5D11FA66}"/>
                    </a:ext>
                  </a:extLst>
                </p:cNvPr>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6" name="Shape 504">
                  <a:extLst>
                    <a:ext uri="{FF2B5EF4-FFF2-40B4-BE49-F238E27FC236}">
                      <a16:creationId xmlns:a16="http://schemas.microsoft.com/office/drawing/2014/main" id="{7A870251-2268-4908-892B-547390DEFEE9}"/>
                    </a:ext>
                  </a:extLst>
                </p:cNvPr>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7" name="Shape 505">
                  <a:extLst>
                    <a:ext uri="{FF2B5EF4-FFF2-40B4-BE49-F238E27FC236}">
                      <a16:creationId xmlns:a16="http://schemas.microsoft.com/office/drawing/2014/main" id="{7E8F874B-E703-4D6A-86BA-B0004BD1C62A}"/>
                    </a:ext>
                  </a:extLst>
                </p:cNvPr>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8" name="Shape 506">
                  <a:extLst>
                    <a:ext uri="{FF2B5EF4-FFF2-40B4-BE49-F238E27FC236}">
                      <a16:creationId xmlns:a16="http://schemas.microsoft.com/office/drawing/2014/main" id="{E84FADAE-5071-4386-A5CB-B015D21451CF}"/>
                    </a:ext>
                  </a:extLst>
                </p:cNvPr>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9" name="Shape 507">
                  <a:extLst>
                    <a:ext uri="{FF2B5EF4-FFF2-40B4-BE49-F238E27FC236}">
                      <a16:creationId xmlns:a16="http://schemas.microsoft.com/office/drawing/2014/main" id="{531B87A8-7664-40EB-8940-931684894E56}"/>
                    </a:ext>
                  </a:extLst>
                </p:cNvPr>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0" name="Shape 527">
                <a:extLst>
                  <a:ext uri="{FF2B5EF4-FFF2-40B4-BE49-F238E27FC236}">
                    <a16:creationId xmlns:a16="http://schemas.microsoft.com/office/drawing/2014/main" id="{7DED26F4-1234-46D1-80A3-2E9C038EF1D1}"/>
                  </a:ext>
                </a:extLst>
              </p:cNvPr>
              <p:cNvGrpSpPr/>
              <p:nvPr/>
            </p:nvGrpSpPr>
            <p:grpSpPr>
              <a:xfrm>
                <a:off x="7360569" y="5276695"/>
                <a:ext cx="480507" cy="396904"/>
                <a:chOff x="5268225" y="4341925"/>
                <a:chExt cx="468850" cy="387275"/>
              </a:xfrm>
              <a:solidFill>
                <a:schemeClr val="tx2"/>
              </a:solidFill>
            </p:grpSpPr>
            <p:sp>
              <p:nvSpPr>
                <p:cNvPr id="341" name="Shape 528">
                  <a:extLst>
                    <a:ext uri="{FF2B5EF4-FFF2-40B4-BE49-F238E27FC236}">
                      <a16:creationId xmlns:a16="http://schemas.microsoft.com/office/drawing/2014/main" id="{4C187952-A12D-4AFC-AF2D-28A3BD4D69C7}"/>
                    </a:ext>
                  </a:extLst>
                </p:cNvPr>
                <p:cNvSpPr/>
                <p:nvPr/>
              </p:nvSpPr>
              <p:spPr>
                <a:xfrm>
                  <a:off x="5652425" y="4676800"/>
                  <a:ext cx="65775" cy="52400"/>
                </a:xfrm>
                <a:custGeom>
                  <a:avLst/>
                  <a:gdLst/>
                  <a:ahLst/>
                  <a:cxnLst/>
                  <a:rect l="0" t="0" r="0" b="0"/>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2" name="Shape 529">
                  <a:extLst>
                    <a:ext uri="{FF2B5EF4-FFF2-40B4-BE49-F238E27FC236}">
                      <a16:creationId xmlns:a16="http://schemas.microsoft.com/office/drawing/2014/main" id="{436C5E67-89EC-463F-8F71-07B1D786E0B9}"/>
                    </a:ext>
                  </a:extLst>
                </p:cNvPr>
                <p:cNvSpPr/>
                <p:nvPr/>
              </p:nvSpPr>
              <p:spPr>
                <a:xfrm>
                  <a:off x="5287100" y="4676800"/>
                  <a:ext cx="65775" cy="52400"/>
                </a:xfrm>
                <a:custGeom>
                  <a:avLst/>
                  <a:gdLst/>
                  <a:ahLst/>
                  <a:cxnLst/>
                  <a:rect l="0" t="0" r="0" b="0"/>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3" name="Shape 530">
                  <a:extLst>
                    <a:ext uri="{FF2B5EF4-FFF2-40B4-BE49-F238E27FC236}">
                      <a16:creationId xmlns:a16="http://schemas.microsoft.com/office/drawing/2014/main" id="{235D1DDB-66E6-4097-9E83-5C2FC5DA1476}"/>
                    </a:ext>
                  </a:extLst>
                </p:cNvPr>
                <p:cNvSpPr/>
                <p:nvPr/>
              </p:nvSpPr>
              <p:spPr>
                <a:xfrm>
                  <a:off x="5268225" y="4341925"/>
                  <a:ext cx="468850" cy="333075"/>
                </a:xfrm>
                <a:custGeom>
                  <a:avLst/>
                  <a:gdLst/>
                  <a:ahLst/>
                  <a:cxnLst/>
                  <a:rect l="0" t="0" r="0" b="0"/>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4" name="Shape 531">
                  <a:extLst>
                    <a:ext uri="{FF2B5EF4-FFF2-40B4-BE49-F238E27FC236}">
                      <a16:creationId xmlns:a16="http://schemas.microsoft.com/office/drawing/2014/main" id="{FE5DC115-50F5-457A-95BD-7B68DEA7569C}"/>
                    </a:ext>
                  </a:extLst>
                </p:cNvPr>
                <p:cNvSpPr/>
                <p:nvPr/>
              </p:nvSpPr>
              <p:spPr>
                <a:xfrm>
                  <a:off x="5351025" y="4375400"/>
                  <a:ext cx="303250" cy="149825"/>
                </a:xfrm>
                <a:custGeom>
                  <a:avLst/>
                  <a:gdLst/>
                  <a:ahLst/>
                  <a:cxnLst/>
                  <a:rect l="0" t="0" r="0" b="0"/>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5" name="Shape 532">
                  <a:extLst>
                    <a:ext uri="{FF2B5EF4-FFF2-40B4-BE49-F238E27FC236}">
                      <a16:creationId xmlns:a16="http://schemas.microsoft.com/office/drawing/2014/main" id="{A37BA81E-9ABD-444F-8814-F1926ACC02DE}"/>
                    </a:ext>
                  </a:extLst>
                </p:cNvPr>
                <p:cNvSpPr/>
                <p:nvPr/>
              </p:nvSpPr>
              <p:spPr>
                <a:xfrm>
                  <a:off x="5326675" y="4569025"/>
                  <a:ext cx="81000" cy="65175"/>
                </a:xfrm>
                <a:custGeom>
                  <a:avLst/>
                  <a:gdLst/>
                  <a:ahLst/>
                  <a:cxnLst/>
                  <a:rect l="0" t="0" r="0" b="0"/>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6" name="Shape 533">
                  <a:extLst>
                    <a:ext uri="{FF2B5EF4-FFF2-40B4-BE49-F238E27FC236}">
                      <a16:creationId xmlns:a16="http://schemas.microsoft.com/office/drawing/2014/main" id="{C0F44F2A-9596-4D1A-998D-E293074E3169}"/>
                    </a:ext>
                  </a:extLst>
                </p:cNvPr>
                <p:cNvSpPr/>
                <p:nvPr/>
              </p:nvSpPr>
              <p:spPr>
                <a:xfrm>
                  <a:off x="5447225" y="4615925"/>
                  <a:ext cx="110850" cy="25"/>
                </a:xfrm>
                <a:custGeom>
                  <a:avLst/>
                  <a:gdLst/>
                  <a:ahLst/>
                  <a:cxnLst/>
                  <a:rect l="0" t="0" r="0" b="0"/>
                  <a:pathLst>
                    <a:path w="4434" h="1" fill="none" extrusionOk="0">
                      <a:moveTo>
                        <a:pt x="1" y="0"/>
                      </a:moveTo>
                      <a:lnTo>
                        <a:pt x="44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7" name="Shape 534">
                  <a:extLst>
                    <a:ext uri="{FF2B5EF4-FFF2-40B4-BE49-F238E27FC236}">
                      <a16:creationId xmlns:a16="http://schemas.microsoft.com/office/drawing/2014/main" id="{83B72A70-D3AD-45E1-B2B1-686E68569CDF}"/>
                    </a:ext>
                  </a:extLst>
                </p:cNvPr>
                <p:cNvSpPr/>
                <p:nvPr/>
              </p:nvSpPr>
              <p:spPr>
                <a:xfrm>
                  <a:off x="5439925" y="4589125"/>
                  <a:ext cx="125450" cy="25"/>
                </a:xfrm>
                <a:custGeom>
                  <a:avLst/>
                  <a:gdLst/>
                  <a:ahLst/>
                  <a:cxnLst/>
                  <a:rect l="0" t="0" r="0" b="0"/>
                  <a:pathLst>
                    <a:path w="5018" h="1" fill="none" extrusionOk="0">
                      <a:moveTo>
                        <a:pt x="1" y="0"/>
                      </a:move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8" name="Shape 535">
                  <a:extLst>
                    <a:ext uri="{FF2B5EF4-FFF2-40B4-BE49-F238E27FC236}">
                      <a16:creationId xmlns:a16="http://schemas.microsoft.com/office/drawing/2014/main" id="{68E147BE-51B1-4721-9045-15FA92ED1F82}"/>
                    </a:ext>
                  </a:extLst>
                </p:cNvPr>
                <p:cNvSpPr/>
                <p:nvPr/>
              </p:nvSpPr>
              <p:spPr>
                <a:xfrm>
                  <a:off x="5597625" y="4569025"/>
                  <a:ext cx="81000" cy="65175"/>
                </a:xfrm>
                <a:custGeom>
                  <a:avLst/>
                  <a:gdLst/>
                  <a:ahLst/>
                  <a:cxnLst/>
                  <a:rect l="0" t="0" r="0" b="0"/>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9" name="Shape 701">
                <a:extLst>
                  <a:ext uri="{FF2B5EF4-FFF2-40B4-BE49-F238E27FC236}">
                    <a16:creationId xmlns:a16="http://schemas.microsoft.com/office/drawing/2014/main" id="{D060A984-72C0-49E8-A92F-A1BB28A421FD}"/>
                  </a:ext>
                </a:extLst>
              </p:cNvPr>
              <p:cNvGrpSpPr/>
              <p:nvPr/>
            </p:nvGrpSpPr>
            <p:grpSpPr>
              <a:xfrm>
                <a:off x="7325005" y="5904451"/>
                <a:ext cx="551659" cy="529188"/>
                <a:chOff x="5233525" y="4954450"/>
                <a:chExt cx="538275" cy="516350"/>
              </a:xfrm>
              <a:solidFill>
                <a:schemeClr val="tx2"/>
              </a:solidFill>
            </p:grpSpPr>
            <p:sp>
              <p:nvSpPr>
                <p:cNvPr id="350" name="Shape 702">
                  <a:extLst>
                    <a:ext uri="{FF2B5EF4-FFF2-40B4-BE49-F238E27FC236}">
                      <a16:creationId xmlns:a16="http://schemas.microsoft.com/office/drawing/2014/main" id="{BE93AB96-ECB0-4464-9BE6-6DC811282EB6}"/>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1" name="Shape 703">
                  <a:extLst>
                    <a:ext uri="{FF2B5EF4-FFF2-40B4-BE49-F238E27FC236}">
                      <a16:creationId xmlns:a16="http://schemas.microsoft.com/office/drawing/2014/main" id="{A0C4769C-B39A-4536-BF22-A00D4260E62D}"/>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2" name="Shape 704">
                  <a:extLst>
                    <a:ext uri="{FF2B5EF4-FFF2-40B4-BE49-F238E27FC236}">
                      <a16:creationId xmlns:a16="http://schemas.microsoft.com/office/drawing/2014/main" id="{ECC99119-8D54-4341-9DD2-80A19CB9E2BB}"/>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3" name="Shape 705">
                  <a:extLst>
                    <a:ext uri="{FF2B5EF4-FFF2-40B4-BE49-F238E27FC236}">
                      <a16:creationId xmlns:a16="http://schemas.microsoft.com/office/drawing/2014/main" id="{018533AC-0139-4F4B-AD4C-09BFB0BB3D65}"/>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4" name="Shape 706">
                  <a:extLst>
                    <a:ext uri="{FF2B5EF4-FFF2-40B4-BE49-F238E27FC236}">
                      <a16:creationId xmlns:a16="http://schemas.microsoft.com/office/drawing/2014/main" id="{A5F7791D-BEEA-49B2-A121-09B987260DD7}"/>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5" name="Shape 707">
                  <a:extLst>
                    <a:ext uri="{FF2B5EF4-FFF2-40B4-BE49-F238E27FC236}">
                      <a16:creationId xmlns:a16="http://schemas.microsoft.com/office/drawing/2014/main" id="{17B74059-6BB5-4A2B-807F-BC1B2F3658B7}"/>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6" name="Shape 708">
                  <a:extLst>
                    <a:ext uri="{FF2B5EF4-FFF2-40B4-BE49-F238E27FC236}">
                      <a16:creationId xmlns:a16="http://schemas.microsoft.com/office/drawing/2014/main" id="{148600E5-6012-46F6-92DA-0CE791009361}"/>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7" name="Shape 709">
                  <a:extLst>
                    <a:ext uri="{FF2B5EF4-FFF2-40B4-BE49-F238E27FC236}">
                      <a16:creationId xmlns:a16="http://schemas.microsoft.com/office/drawing/2014/main" id="{A3CC4477-0987-4FC2-A86F-1CD6CBF49DE8}"/>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8" name="Shape 710">
                  <a:extLst>
                    <a:ext uri="{FF2B5EF4-FFF2-40B4-BE49-F238E27FC236}">
                      <a16:creationId xmlns:a16="http://schemas.microsoft.com/office/drawing/2014/main" id="{A3633E2F-4908-4D16-B172-C481A0D4065B}"/>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9" name="Shape 711">
                  <a:extLst>
                    <a:ext uri="{FF2B5EF4-FFF2-40B4-BE49-F238E27FC236}">
                      <a16:creationId xmlns:a16="http://schemas.microsoft.com/office/drawing/2014/main" id="{466528BC-2A06-415F-9C76-F0AD69DC8E6F}"/>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0" name="Shape 712">
                  <a:extLst>
                    <a:ext uri="{FF2B5EF4-FFF2-40B4-BE49-F238E27FC236}">
                      <a16:creationId xmlns:a16="http://schemas.microsoft.com/office/drawing/2014/main" id="{DCE8652A-96E2-42EC-8153-74248ECA5401}"/>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61" name="Group 446">
              <a:extLst>
                <a:ext uri="{FF2B5EF4-FFF2-40B4-BE49-F238E27FC236}">
                  <a16:creationId xmlns:a16="http://schemas.microsoft.com/office/drawing/2014/main" id="{D0C157A3-EB5E-F9C2-F67E-01D1F8A7F087}"/>
                </a:ext>
              </a:extLst>
            </p:cNvPr>
            <p:cNvGrpSpPr/>
            <p:nvPr/>
          </p:nvGrpSpPr>
          <p:grpSpPr>
            <a:xfrm>
              <a:off x="7492428" y="1077087"/>
              <a:ext cx="561651" cy="5311638"/>
              <a:chOff x="6631096" y="1112649"/>
              <a:chExt cx="561651" cy="5311638"/>
            </a:xfrm>
          </p:grpSpPr>
          <p:grpSp>
            <p:nvGrpSpPr>
              <p:cNvPr id="362" name="Shape 321">
                <a:extLst>
                  <a:ext uri="{FF2B5EF4-FFF2-40B4-BE49-F238E27FC236}">
                    <a16:creationId xmlns:a16="http://schemas.microsoft.com/office/drawing/2014/main" id="{04057CA0-8D28-4EED-8A00-BE4C9F01CF4E}"/>
                  </a:ext>
                </a:extLst>
              </p:cNvPr>
              <p:cNvGrpSpPr/>
              <p:nvPr/>
            </p:nvGrpSpPr>
            <p:grpSpPr>
              <a:xfrm>
                <a:off x="6706604" y="1112649"/>
                <a:ext cx="410637" cy="468031"/>
                <a:chOff x="4630125" y="278900"/>
                <a:chExt cx="400675" cy="456675"/>
              </a:xfrm>
              <a:solidFill>
                <a:schemeClr val="tx2"/>
              </a:solidFill>
            </p:grpSpPr>
            <p:sp>
              <p:nvSpPr>
                <p:cNvPr id="363" name="Shape 322">
                  <a:extLst>
                    <a:ext uri="{FF2B5EF4-FFF2-40B4-BE49-F238E27FC236}">
                      <a16:creationId xmlns:a16="http://schemas.microsoft.com/office/drawing/2014/main" id="{24F7930B-F429-4E39-9EFF-3D8A4CD2C647}"/>
                    </a:ext>
                  </a:extLst>
                </p:cNvPr>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4" name="Shape 323">
                  <a:extLst>
                    <a:ext uri="{FF2B5EF4-FFF2-40B4-BE49-F238E27FC236}">
                      <a16:creationId xmlns:a16="http://schemas.microsoft.com/office/drawing/2014/main" id="{73D11307-F674-4D27-BD88-DFF4AAB8294A}"/>
                    </a:ext>
                  </a:extLst>
                </p:cNvPr>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5" name="Shape 324">
                  <a:extLst>
                    <a:ext uri="{FF2B5EF4-FFF2-40B4-BE49-F238E27FC236}">
                      <a16:creationId xmlns:a16="http://schemas.microsoft.com/office/drawing/2014/main" id="{D6E173B5-59D4-49C6-A087-1BCE357ED9F1}"/>
                    </a:ext>
                  </a:extLst>
                </p:cNvPr>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6" name="Shape 325">
                  <a:extLst>
                    <a:ext uri="{FF2B5EF4-FFF2-40B4-BE49-F238E27FC236}">
                      <a16:creationId xmlns:a16="http://schemas.microsoft.com/office/drawing/2014/main" id="{96E086B9-77EE-4557-9BF6-47BE269CD634}"/>
                    </a:ext>
                  </a:extLst>
                </p:cNvPr>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67" name="Shape 343">
                <a:extLst>
                  <a:ext uri="{FF2B5EF4-FFF2-40B4-BE49-F238E27FC236}">
                    <a16:creationId xmlns:a16="http://schemas.microsoft.com/office/drawing/2014/main" id="{AC33228B-1A9A-486B-BD9F-CB84FCF144B1}"/>
                  </a:ext>
                </a:extLst>
              </p:cNvPr>
              <p:cNvSpPr/>
              <p:nvPr/>
            </p:nvSpPr>
            <p:spPr>
              <a:xfrm>
                <a:off x="6718452" y="1850854"/>
                <a:ext cx="386912" cy="369439"/>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68" name="Shape 378">
                <a:extLst>
                  <a:ext uri="{FF2B5EF4-FFF2-40B4-BE49-F238E27FC236}">
                    <a16:creationId xmlns:a16="http://schemas.microsoft.com/office/drawing/2014/main" id="{4744FDBF-7B7D-4987-9611-6B2124B64728}"/>
                  </a:ext>
                </a:extLst>
              </p:cNvPr>
              <p:cNvGrpSpPr/>
              <p:nvPr/>
            </p:nvGrpSpPr>
            <p:grpSpPr>
              <a:xfrm>
                <a:off x="6671041" y="2576592"/>
                <a:ext cx="481763" cy="295801"/>
                <a:chOff x="4595425" y="1707325"/>
                <a:chExt cx="470075" cy="288625"/>
              </a:xfrm>
              <a:solidFill>
                <a:schemeClr val="tx2"/>
              </a:solidFill>
            </p:grpSpPr>
            <p:sp>
              <p:nvSpPr>
                <p:cNvPr id="369" name="Shape 379">
                  <a:extLst>
                    <a:ext uri="{FF2B5EF4-FFF2-40B4-BE49-F238E27FC236}">
                      <a16:creationId xmlns:a16="http://schemas.microsoft.com/office/drawing/2014/main" id="{881BD218-062E-452B-B63A-5C3FD4F03766}"/>
                    </a:ext>
                  </a:extLst>
                </p:cNvPr>
                <p:cNvSpPr/>
                <p:nvPr/>
              </p:nvSpPr>
              <p:spPr>
                <a:xfrm>
                  <a:off x="4809750" y="1707325"/>
                  <a:ext cx="41425" cy="41425"/>
                </a:xfrm>
                <a:custGeom>
                  <a:avLst/>
                  <a:gdLst/>
                  <a:ahLst/>
                  <a:cxnLst/>
                  <a:rect l="0" t="0" r="0" b="0"/>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0" name="Shape 380">
                  <a:extLst>
                    <a:ext uri="{FF2B5EF4-FFF2-40B4-BE49-F238E27FC236}">
                      <a16:creationId xmlns:a16="http://schemas.microsoft.com/office/drawing/2014/main" id="{61C39D88-733F-40B8-A380-4F80DA77FEBE}"/>
                    </a:ext>
                  </a:extLst>
                </p:cNvPr>
                <p:cNvSpPr/>
                <p:nvPr/>
              </p:nvSpPr>
              <p:spPr>
                <a:xfrm>
                  <a:off x="502407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1" name="Shape 381">
                  <a:extLst>
                    <a:ext uri="{FF2B5EF4-FFF2-40B4-BE49-F238E27FC236}">
                      <a16:creationId xmlns:a16="http://schemas.microsoft.com/office/drawing/2014/main" id="{10B3868A-45D1-4B74-8287-996CC43547FA}"/>
                    </a:ext>
                  </a:extLst>
                </p:cNvPr>
                <p:cNvSpPr/>
                <p:nvPr/>
              </p:nvSpPr>
              <p:spPr>
                <a:xfrm>
                  <a:off x="4628900" y="1760300"/>
                  <a:ext cx="403100" cy="177825"/>
                </a:xfrm>
                <a:custGeom>
                  <a:avLst/>
                  <a:gdLst/>
                  <a:ahLst/>
                  <a:cxnLst/>
                  <a:rect l="0" t="0" r="0" b="0"/>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2" name="Shape 382">
                  <a:extLst>
                    <a:ext uri="{FF2B5EF4-FFF2-40B4-BE49-F238E27FC236}">
                      <a16:creationId xmlns:a16="http://schemas.microsoft.com/office/drawing/2014/main" id="{E14FC8AB-030B-4540-8493-CBBDE2023F10}"/>
                    </a:ext>
                  </a:extLst>
                </p:cNvPr>
                <p:cNvSpPr/>
                <p:nvPr/>
              </p:nvSpPr>
              <p:spPr>
                <a:xfrm>
                  <a:off x="459542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3" name="Shape 383">
                  <a:extLst>
                    <a:ext uri="{FF2B5EF4-FFF2-40B4-BE49-F238E27FC236}">
                      <a16:creationId xmlns:a16="http://schemas.microsoft.com/office/drawing/2014/main" id="{5FF7AD04-22E7-42D6-A153-E49F3E02AC87}"/>
                    </a:ext>
                  </a:extLst>
                </p:cNvPr>
                <p:cNvSpPr/>
                <p:nvPr/>
              </p:nvSpPr>
              <p:spPr>
                <a:xfrm>
                  <a:off x="4667275" y="1951475"/>
                  <a:ext cx="326375" cy="44475"/>
                </a:xfrm>
                <a:custGeom>
                  <a:avLst/>
                  <a:gdLst/>
                  <a:ahLst/>
                  <a:cxnLst/>
                  <a:rect l="0" t="0" r="0" b="0"/>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74" name="Shape 428">
                <a:extLst>
                  <a:ext uri="{FF2B5EF4-FFF2-40B4-BE49-F238E27FC236}">
                    <a16:creationId xmlns:a16="http://schemas.microsoft.com/office/drawing/2014/main" id="{F37C160A-8051-49F5-8672-64D3A6D3F005}"/>
                  </a:ext>
                </a:extLst>
              </p:cNvPr>
              <p:cNvGrpSpPr/>
              <p:nvPr/>
            </p:nvGrpSpPr>
            <p:grpSpPr>
              <a:xfrm>
                <a:off x="6826411" y="3216825"/>
                <a:ext cx="170999" cy="388167"/>
                <a:chOff x="4747025" y="2332025"/>
                <a:chExt cx="166850" cy="378750"/>
              </a:xfrm>
              <a:solidFill>
                <a:schemeClr val="tx2"/>
              </a:solidFill>
            </p:grpSpPr>
            <p:sp>
              <p:nvSpPr>
                <p:cNvPr id="375" name="Shape 429">
                  <a:extLst>
                    <a:ext uri="{FF2B5EF4-FFF2-40B4-BE49-F238E27FC236}">
                      <a16:creationId xmlns:a16="http://schemas.microsoft.com/office/drawing/2014/main" id="{D2D852C1-B39B-47AA-8EE3-27DD34169926}"/>
                    </a:ext>
                  </a:extLst>
                </p:cNvPr>
                <p:cNvSpPr/>
                <p:nvPr/>
              </p:nvSpPr>
              <p:spPr>
                <a:xfrm>
                  <a:off x="4747025" y="2427025"/>
                  <a:ext cx="166850" cy="283750"/>
                </a:xfrm>
                <a:custGeom>
                  <a:avLst/>
                  <a:gdLst/>
                  <a:ahLst/>
                  <a:cxnLst/>
                  <a:rect l="0" t="0" r="0" b="0"/>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6" name="Shape 430">
                  <a:extLst>
                    <a:ext uri="{FF2B5EF4-FFF2-40B4-BE49-F238E27FC236}">
                      <a16:creationId xmlns:a16="http://schemas.microsoft.com/office/drawing/2014/main" id="{DB06A420-8F54-4021-B476-9D910DE9248C}"/>
                    </a:ext>
                  </a:extLst>
                </p:cNvPr>
                <p:cNvSpPr/>
                <p:nvPr/>
              </p:nvSpPr>
              <p:spPr>
                <a:xfrm>
                  <a:off x="4792100" y="2332025"/>
                  <a:ext cx="76725" cy="84050"/>
                </a:xfrm>
                <a:custGeom>
                  <a:avLst/>
                  <a:gdLst/>
                  <a:ahLst/>
                  <a:cxnLst/>
                  <a:rect l="0" t="0" r="0" b="0"/>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77" name="Shape 452">
                <a:extLst>
                  <a:ext uri="{FF2B5EF4-FFF2-40B4-BE49-F238E27FC236}">
                    <a16:creationId xmlns:a16="http://schemas.microsoft.com/office/drawing/2014/main" id="{2E0A3A75-B645-4281-A8DA-512855DA01DF}"/>
                  </a:ext>
                </a:extLst>
              </p:cNvPr>
              <p:cNvSpPr/>
              <p:nvPr/>
            </p:nvSpPr>
            <p:spPr>
              <a:xfrm>
                <a:off x="6694730" y="3885124"/>
                <a:ext cx="434337" cy="434337"/>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78" name="Shape 497">
                <a:extLst>
                  <a:ext uri="{FF2B5EF4-FFF2-40B4-BE49-F238E27FC236}">
                    <a16:creationId xmlns:a16="http://schemas.microsoft.com/office/drawing/2014/main" id="{7D419005-A194-488D-A33B-EF0CDF4E7740}"/>
                  </a:ext>
                </a:extLst>
              </p:cNvPr>
              <p:cNvGrpSpPr/>
              <p:nvPr/>
            </p:nvGrpSpPr>
            <p:grpSpPr>
              <a:xfrm>
                <a:off x="6680391" y="4633953"/>
                <a:ext cx="450556" cy="327008"/>
                <a:chOff x="4604550" y="3714775"/>
                <a:chExt cx="439625" cy="319075"/>
              </a:xfrm>
              <a:solidFill>
                <a:schemeClr val="tx2"/>
              </a:solidFill>
            </p:grpSpPr>
            <p:sp>
              <p:nvSpPr>
                <p:cNvPr id="379" name="Shape 498">
                  <a:extLst>
                    <a:ext uri="{FF2B5EF4-FFF2-40B4-BE49-F238E27FC236}">
                      <a16:creationId xmlns:a16="http://schemas.microsoft.com/office/drawing/2014/main" id="{FA6FA67E-D12F-46B4-9C92-2A1524F6B7EF}"/>
                    </a:ext>
                  </a:extLst>
                </p:cNvPr>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0" name="Shape 499">
                  <a:extLst>
                    <a:ext uri="{FF2B5EF4-FFF2-40B4-BE49-F238E27FC236}">
                      <a16:creationId xmlns:a16="http://schemas.microsoft.com/office/drawing/2014/main" id="{A9121806-A6A1-4F95-B488-4C0EB4714C75}"/>
                    </a:ext>
                  </a:extLst>
                </p:cNvPr>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81" name="Shape 526">
                <a:extLst>
                  <a:ext uri="{FF2B5EF4-FFF2-40B4-BE49-F238E27FC236}">
                    <a16:creationId xmlns:a16="http://schemas.microsoft.com/office/drawing/2014/main" id="{F7F8C5E4-4522-4B20-BDEA-42CFA7163161}"/>
                  </a:ext>
                </a:extLst>
              </p:cNvPr>
              <p:cNvSpPr/>
              <p:nvPr/>
            </p:nvSpPr>
            <p:spPr>
              <a:xfrm>
                <a:off x="6702235" y="5270427"/>
                <a:ext cx="419348" cy="419375"/>
              </a:xfrm>
              <a:custGeom>
                <a:avLst/>
                <a:gdLst/>
                <a:ahLst/>
                <a:cxnLst/>
                <a:rect l="0" t="0" r="0" b="0"/>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82" name="Shape 713">
                <a:extLst>
                  <a:ext uri="{FF2B5EF4-FFF2-40B4-BE49-F238E27FC236}">
                    <a16:creationId xmlns:a16="http://schemas.microsoft.com/office/drawing/2014/main" id="{7F56CE52-B749-40D1-8EC9-7BB045205780}"/>
                  </a:ext>
                </a:extLst>
              </p:cNvPr>
              <p:cNvGrpSpPr/>
              <p:nvPr/>
            </p:nvGrpSpPr>
            <p:grpSpPr>
              <a:xfrm>
                <a:off x="6631096" y="5913803"/>
                <a:ext cx="561651" cy="510484"/>
                <a:chOff x="4556450" y="4963575"/>
                <a:chExt cx="548025" cy="498100"/>
              </a:xfrm>
              <a:solidFill>
                <a:schemeClr val="tx2"/>
              </a:solidFill>
            </p:grpSpPr>
            <p:sp>
              <p:nvSpPr>
                <p:cNvPr id="383" name="Shape 714">
                  <a:extLst>
                    <a:ext uri="{FF2B5EF4-FFF2-40B4-BE49-F238E27FC236}">
                      <a16:creationId xmlns:a16="http://schemas.microsoft.com/office/drawing/2014/main" id="{4F00C37D-FBBB-42AA-97EB-17848ADAC444}"/>
                    </a:ext>
                  </a:extLst>
                </p:cNvPr>
                <p:cNvSpPr/>
                <p:nvPr/>
              </p:nvSpPr>
              <p:spPr>
                <a:xfrm>
                  <a:off x="4611850" y="5222350"/>
                  <a:ext cx="436600" cy="239325"/>
                </a:xfrm>
                <a:custGeom>
                  <a:avLst/>
                  <a:gdLst/>
                  <a:ahLst/>
                  <a:cxnLst/>
                  <a:rect l="0" t="0" r="0" b="0"/>
                  <a:pathLst>
                    <a:path w="17464" h="9573" fill="none" extrusionOk="0">
                      <a:moveTo>
                        <a:pt x="1" y="1"/>
                      </a:moveTo>
                      <a:lnTo>
                        <a:pt x="1" y="4677"/>
                      </a:lnTo>
                      <a:lnTo>
                        <a:pt x="8720" y="9572"/>
                      </a:lnTo>
                      <a:lnTo>
                        <a:pt x="17463" y="4677"/>
                      </a:lnTo>
                      <a:lnTo>
                        <a:pt x="174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4" name="Shape 715">
                  <a:extLst>
                    <a:ext uri="{FF2B5EF4-FFF2-40B4-BE49-F238E27FC236}">
                      <a16:creationId xmlns:a16="http://schemas.microsoft.com/office/drawing/2014/main" id="{59D7AE72-CDF8-4E17-A9A8-7AC2082303B3}"/>
                    </a:ext>
                  </a:extLst>
                </p:cNvPr>
                <p:cNvSpPr/>
                <p:nvPr/>
              </p:nvSpPr>
              <p:spPr>
                <a:xfrm>
                  <a:off x="4612475" y="4963575"/>
                  <a:ext cx="435975" cy="125450"/>
                </a:xfrm>
                <a:custGeom>
                  <a:avLst/>
                  <a:gdLst/>
                  <a:ahLst/>
                  <a:cxnLst/>
                  <a:rect l="0" t="0" r="0" b="0"/>
                  <a:pathLst>
                    <a:path w="17439" h="5018" fill="none" extrusionOk="0">
                      <a:moveTo>
                        <a:pt x="17438" y="5018"/>
                      </a:moveTo>
                      <a:lnTo>
                        <a:pt x="8671" y="1"/>
                      </a:lnTo>
                      <a:lnTo>
                        <a:pt x="0" y="501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5" name="Shape 716">
                  <a:extLst>
                    <a:ext uri="{FF2B5EF4-FFF2-40B4-BE49-F238E27FC236}">
                      <a16:creationId xmlns:a16="http://schemas.microsoft.com/office/drawing/2014/main" id="{2957CAF7-1177-4033-9995-FB6F91D0A79E}"/>
                    </a:ext>
                  </a:extLst>
                </p:cNvPr>
                <p:cNvSpPr/>
                <p:nvPr/>
              </p:nvSpPr>
              <p:spPr>
                <a:xfrm>
                  <a:off x="4556450" y="5089000"/>
                  <a:ext cx="274025" cy="225925"/>
                </a:xfrm>
                <a:custGeom>
                  <a:avLst/>
                  <a:gdLst/>
                  <a:ahLst/>
                  <a:cxnLst/>
                  <a:rect l="0" t="0" r="0" b="0"/>
                  <a:pathLst>
                    <a:path w="10961" h="9037" fill="none" extrusionOk="0">
                      <a:moveTo>
                        <a:pt x="8720" y="9037"/>
                      </a:moveTo>
                      <a:lnTo>
                        <a:pt x="1" y="4068"/>
                      </a:lnTo>
                      <a:lnTo>
                        <a:pt x="2241" y="1"/>
                      </a:lnTo>
                      <a:lnTo>
                        <a:pt x="10960" y="4969"/>
                      </a:lnTo>
                      <a:lnTo>
                        <a:pt x="8720"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6" name="Shape 717">
                  <a:extLst>
                    <a:ext uri="{FF2B5EF4-FFF2-40B4-BE49-F238E27FC236}">
                      <a16:creationId xmlns:a16="http://schemas.microsoft.com/office/drawing/2014/main" id="{C349384C-7351-4593-AC32-9901B55324E6}"/>
                    </a:ext>
                  </a:extLst>
                </p:cNvPr>
                <p:cNvSpPr/>
                <p:nvPr/>
              </p:nvSpPr>
              <p:spPr>
                <a:xfrm>
                  <a:off x="4830450" y="5089000"/>
                  <a:ext cx="274025" cy="225925"/>
                </a:xfrm>
                <a:custGeom>
                  <a:avLst/>
                  <a:gdLst/>
                  <a:ahLst/>
                  <a:cxnLst/>
                  <a:rect l="0" t="0" r="0" b="0"/>
                  <a:pathLst>
                    <a:path w="10961" h="9037" fill="none" extrusionOk="0">
                      <a:moveTo>
                        <a:pt x="2241" y="9037"/>
                      </a:moveTo>
                      <a:lnTo>
                        <a:pt x="10960" y="4068"/>
                      </a:lnTo>
                      <a:lnTo>
                        <a:pt x="8719" y="1"/>
                      </a:lnTo>
                      <a:lnTo>
                        <a:pt x="0" y="4969"/>
                      </a:lnTo>
                      <a:lnTo>
                        <a:pt x="2241"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7" name="Shape 718">
                  <a:extLst>
                    <a:ext uri="{FF2B5EF4-FFF2-40B4-BE49-F238E27FC236}">
                      <a16:creationId xmlns:a16="http://schemas.microsoft.com/office/drawing/2014/main" id="{DABE8FD0-D3EF-4BAD-90E8-3DF8634890B8}"/>
                    </a:ext>
                  </a:extLst>
                </p:cNvPr>
                <p:cNvSpPr/>
                <p:nvPr/>
              </p:nvSpPr>
              <p:spPr>
                <a:xfrm>
                  <a:off x="4830450" y="5213225"/>
                  <a:ext cx="25" cy="248450"/>
                </a:xfrm>
                <a:custGeom>
                  <a:avLst/>
                  <a:gdLst/>
                  <a:ahLst/>
                  <a:cxnLst/>
                  <a:rect l="0" t="0" r="0" b="0"/>
                  <a:pathLst>
                    <a:path w="1" h="9938" fill="none" extrusionOk="0">
                      <a:moveTo>
                        <a:pt x="0" y="0"/>
                      </a:moveTo>
                      <a:lnTo>
                        <a:pt x="0" y="993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88" name="Group 440">
              <a:extLst>
                <a:ext uri="{FF2B5EF4-FFF2-40B4-BE49-F238E27FC236}">
                  <a16:creationId xmlns:a16="http://schemas.microsoft.com/office/drawing/2014/main" id="{DC8E4386-DE94-DC18-DBAD-F5B53CD5C653}"/>
                </a:ext>
              </a:extLst>
            </p:cNvPr>
            <p:cNvGrpSpPr/>
            <p:nvPr/>
          </p:nvGrpSpPr>
          <p:grpSpPr>
            <a:xfrm>
              <a:off x="600079" y="1077087"/>
              <a:ext cx="542921" cy="5247355"/>
              <a:chOff x="2506377" y="1077087"/>
              <a:chExt cx="542921" cy="5247355"/>
            </a:xfrm>
          </p:grpSpPr>
          <p:grpSp>
            <p:nvGrpSpPr>
              <p:cNvPr id="389" name="Shape 292">
                <a:extLst>
                  <a:ext uri="{FF2B5EF4-FFF2-40B4-BE49-F238E27FC236}">
                    <a16:creationId xmlns:a16="http://schemas.microsoft.com/office/drawing/2014/main" id="{9772A6BC-A31C-46F2-96E4-F18E89EE3AF2}"/>
                  </a:ext>
                </a:extLst>
              </p:cNvPr>
              <p:cNvGrpSpPr/>
              <p:nvPr/>
            </p:nvGrpSpPr>
            <p:grpSpPr>
              <a:xfrm>
                <a:off x="2566281" y="1077087"/>
                <a:ext cx="418119" cy="545407"/>
                <a:chOff x="590250" y="244200"/>
                <a:chExt cx="407975" cy="532175"/>
              </a:xfrm>
              <a:solidFill>
                <a:schemeClr val="tx2"/>
              </a:solidFill>
            </p:grpSpPr>
            <p:sp>
              <p:nvSpPr>
                <p:cNvPr id="390" name="Shape 293">
                  <a:extLst>
                    <a:ext uri="{FF2B5EF4-FFF2-40B4-BE49-F238E27FC236}">
                      <a16:creationId xmlns:a16="http://schemas.microsoft.com/office/drawing/2014/main" id="{A439BDD2-33BE-4B8C-8269-FE25EA79BADE}"/>
                    </a:ext>
                  </a:extLst>
                </p:cNvPr>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1" name="Shape 294">
                  <a:extLst>
                    <a:ext uri="{FF2B5EF4-FFF2-40B4-BE49-F238E27FC236}">
                      <a16:creationId xmlns:a16="http://schemas.microsoft.com/office/drawing/2014/main" id="{137960DA-E9B4-44E3-A855-3787F611FB13}"/>
                    </a:ext>
                  </a:extLst>
                </p:cNvPr>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2" name="Shape 295">
                  <a:extLst>
                    <a:ext uri="{FF2B5EF4-FFF2-40B4-BE49-F238E27FC236}">
                      <a16:creationId xmlns:a16="http://schemas.microsoft.com/office/drawing/2014/main" id="{460DDB38-9881-4788-ACA7-B0CFB2D3FF22}"/>
                    </a:ext>
                  </a:extLst>
                </p:cNvPr>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3" name="Shape 296">
                  <a:extLst>
                    <a:ext uri="{FF2B5EF4-FFF2-40B4-BE49-F238E27FC236}">
                      <a16:creationId xmlns:a16="http://schemas.microsoft.com/office/drawing/2014/main" id="{FDCD021A-FEEA-411F-BC4E-8DBD46AE46E5}"/>
                    </a:ext>
                  </a:extLst>
                </p:cNvPr>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4" name="Shape 297">
                  <a:extLst>
                    <a:ext uri="{FF2B5EF4-FFF2-40B4-BE49-F238E27FC236}">
                      <a16:creationId xmlns:a16="http://schemas.microsoft.com/office/drawing/2014/main" id="{8FB6123C-7377-441F-915E-8B40E257AF09}"/>
                    </a:ext>
                  </a:extLst>
                </p:cNvPr>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5" name="Shape 298">
                  <a:extLst>
                    <a:ext uri="{FF2B5EF4-FFF2-40B4-BE49-F238E27FC236}">
                      <a16:creationId xmlns:a16="http://schemas.microsoft.com/office/drawing/2014/main" id="{8FA9DAC3-2AD7-4F12-B072-AFC5D2B064B4}"/>
                    </a:ext>
                  </a:extLst>
                </p:cNvPr>
                <p:cNvSpPr/>
                <p:nvPr/>
              </p:nvSpPr>
              <p:spPr>
                <a:xfrm>
                  <a:off x="649925" y="5900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6" name="Shape 299">
                  <a:extLst>
                    <a:ext uri="{FF2B5EF4-FFF2-40B4-BE49-F238E27FC236}">
                      <a16:creationId xmlns:a16="http://schemas.microsoft.com/office/drawing/2014/main" id="{E714B9BA-3ADB-4DEC-AE72-6AFA66EA8BF4}"/>
                    </a:ext>
                  </a:extLst>
                </p:cNvPr>
                <p:cNvSpPr/>
                <p:nvPr/>
              </p:nvSpPr>
              <p:spPr>
                <a:xfrm>
                  <a:off x="649925" y="5346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7" name="Shape 300">
                  <a:extLst>
                    <a:ext uri="{FF2B5EF4-FFF2-40B4-BE49-F238E27FC236}">
                      <a16:creationId xmlns:a16="http://schemas.microsoft.com/office/drawing/2014/main" id="{576AAD55-5DF0-4D09-A27E-57B27BBAC7AB}"/>
                    </a:ext>
                  </a:extLst>
                </p:cNvPr>
                <p:cNvSpPr/>
                <p:nvPr/>
              </p:nvSpPr>
              <p:spPr>
                <a:xfrm>
                  <a:off x="649925" y="4798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8" name="Shape 301">
                  <a:extLst>
                    <a:ext uri="{FF2B5EF4-FFF2-40B4-BE49-F238E27FC236}">
                      <a16:creationId xmlns:a16="http://schemas.microsoft.com/office/drawing/2014/main" id="{9F8FD235-BC89-4844-A516-2E9552371E6F}"/>
                    </a:ext>
                  </a:extLst>
                </p:cNvPr>
                <p:cNvSpPr/>
                <p:nvPr/>
              </p:nvSpPr>
              <p:spPr>
                <a:xfrm>
                  <a:off x="649925" y="4244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9" name="Shape 302">
                  <a:extLst>
                    <a:ext uri="{FF2B5EF4-FFF2-40B4-BE49-F238E27FC236}">
                      <a16:creationId xmlns:a16="http://schemas.microsoft.com/office/drawing/2014/main" id="{79950060-B15F-4AE3-8C05-CB9FF569B0FC}"/>
                    </a:ext>
                  </a:extLst>
                </p:cNvPr>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0" name="Shape 303">
                  <a:extLst>
                    <a:ext uri="{FF2B5EF4-FFF2-40B4-BE49-F238E27FC236}">
                      <a16:creationId xmlns:a16="http://schemas.microsoft.com/office/drawing/2014/main" id="{CD005F18-786F-445C-BD67-3D2629E37C40}"/>
                    </a:ext>
                  </a:extLst>
                </p:cNvPr>
                <p:cNvSpPr/>
                <p:nvPr/>
              </p:nvSpPr>
              <p:spPr>
                <a:xfrm>
                  <a:off x="654800"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1" name="Shape 304">
                  <a:extLst>
                    <a:ext uri="{FF2B5EF4-FFF2-40B4-BE49-F238E27FC236}">
                      <a16:creationId xmlns:a16="http://schemas.microsoft.com/office/drawing/2014/main" id="{544BEB4C-DB33-442A-A54C-5B238F4FBCEE}"/>
                    </a:ext>
                  </a:extLst>
                </p:cNvPr>
                <p:cNvSpPr/>
                <p:nvPr/>
              </p:nvSpPr>
              <p:spPr>
                <a:xfrm>
                  <a:off x="7376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2" name="Shape 305">
                  <a:extLst>
                    <a:ext uri="{FF2B5EF4-FFF2-40B4-BE49-F238E27FC236}">
                      <a16:creationId xmlns:a16="http://schemas.microsoft.com/office/drawing/2014/main" id="{F5FEA56B-FEFB-4CE5-B32E-571ADB8B1DA0}"/>
                    </a:ext>
                  </a:extLst>
                </p:cNvPr>
                <p:cNvSpPr/>
                <p:nvPr/>
              </p:nvSpPr>
              <p:spPr>
                <a:xfrm>
                  <a:off x="8204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3" name="Shape 306">
                  <a:extLst>
                    <a:ext uri="{FF2B5EF4-FFF2-40B4-BE49-F238E27FC236}">
                      <a16:creationId xmlns:a16="http://schemas.microsoft.com/office/drawing/2014/main" id="{CC7F9871-BF56-4B7C-8D02-9741DFA22759}"/>
                    </a:ext>
                  </a:extLst>
                </p:cNvPr>
                <p:cNvSpPr/>
                <p:nvPr/>
              </p:nvSpPr>
              <p:spPr>
                <a:xfrm>
                  <a:off x="903225"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04" name="Shape 327">
                <a:extLst>
                  <a:ext uri="{FF2B5EF4-FFF2-40B4-BE49-F238E27FC236}">
                    <a16:creationId xmlns:a16="http://schemas.microsoft.com/office/drawing/2014/main" id="{8321C3CF-A720-4BD1-B5AF-E5D5786B6510}"/>
                  </a:ext>
                </a:extLst>
              </p:cNvPr>
              <p:cNvGrpSpPr/>
              <p:nvPr/>
            </p:nvGrpSpPr>
            <p:grpSpPr>
              <a:xfrm>
                <a:off x="2572532" y="1779094"/>
                <a:ext cx="418093" cy="509844"/>
                <a:chOff x="596350" y="929175"/>
                <a:chExt cx="407950" cy="497475"/>
              </a:xfrm>
              <a:solidFill>
                <a:schemeClr val="tx2"/>
              </a:solidFill>
            </p:grpSpPr>
            <p:sp>
              <p:nvSpPr>
                <p:cNvPr id="405" name="Shape 328">
                  <a:extLst>
                    <a:ext uri="{FF2B5EF4-FFF2-40B4-BE49-F238E27FC236}">
                      <a16:creationId xmlns:a16="http://schemas.microsoft.com/office/drawing/2014/main" id="{70627679-B3F8-4F45-8408-0D3B34DEF8B3}"/>
                    </a:ext>
                  </a:extLst>
                </p:cNvPr>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6" name="Shape 329">
                  <a:extLst>
                    <a:ext uri="{FF2B5EF4-FFF2-40B4-BE49-F238E27FC236}">
                      <a16:creationId xmlns:a16="http://schemas.microsoft.com/office/drawing/2014/main" id="{74A29819-CCF7-4C39-BEDF-FC61EAAEA7CC}"/>
                    </a:ext>
                  </a:extLst>
                </p:cNvPr>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7" name="Shape 330">
                  <a:extLst>
                    <a:ext uri="{FF2B5EF4-FFF2-40B4-BE49-F238E27FC236}">
                      <a16:creationId xmlns:a16="http://schemas.microsoft.com/office/drawing/2014/main" id="{C70A9F8F-46CD-4ED3-AF59-95F88275E91D}"/>
                    </a:ext>
                  </a:extLst>
                </p:cNvPr>
                <p:cNvSpPr/>
                <p:nvPr/>
              </p:nvSpPr>
              <p:spPr>
                <a:xfrm>
                  <a:off x="688900" y="12561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8" name="Shape 331">
                  <a:extLst>
                    <a:ext uri="{FF2B5EF4-FFF2-40B4-BE49-F238E27FC236}">
                      <a16:creationId xmlns:a16="http://schemas.microsoft.com/office/drawing/2014/main" id="{4143F505-A18B-43FE-96A6-C5E56CE812EE}"/>
                    </a:ext>
                  </a:extLst>
                </p:cNvPr>
                <p:cNvSpPr/>
                <p:nvPr/>
              </p:nvSpPr>
              <p:spPr>
                <a:xfrm>
                  <a:off x="688900" y="1201350"/>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9" name="Shape 332">
                  <a:extLst>
                    <a:ext uri="{FF2B5EF4-FFF2-40B4-BE49-F238E27FC236}">
                      <a16:creationId xmlns:a16="http://schemas.microsoft.com/office/drawing/2014/main" id="{DAFF6FD0-1742-4984-AEA0-F01A16CE9915}"/>
                    </a:ext>
                  </a:extLst>
                </p:cNvPr>
                <p:cNvSpPr/>
                <p:nvPr/>
              </p:nvSpPr>
              <p:spPr>
                <a:xfrm>
                  <a:off x="688900" y="1145950"/>
                  <a:ext cx="255750" cy="25"/>
                </a:xfrm>
                <a:custGeom>
                  <a:avLst/>
                  <a:gdLst/>
                  <a:ahLst/>
                  <a:cxnLst/>
                  <a:rect l="0" t="0" r="0" b="0"/>
                  <a:pathLst>
                    <a:path w="10230" h="1" fill="none" extrusionOk="0">
                      <a:moveTo>
                        <a:pt x="10229"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0" name="Shape 333">
                  <a:extLst>
                    <a:ext uri="{FF2B5EF4-FFF2-40B4-BE49-F238E27FC236}">
                      <a16:creationId xmlns:a16="http://schemas.microsoft.com/office/drawing/2014/main" id="{9FAFB3FF-33EF-4233-96FF-062E7A49A7B0}"/>
                    </a:ext>
                  </a:extLst>
                </p:cNvPr>
                <p:cNvSpPr/>
                <p:nvPr/>
              </p:nvSpPr>
              <p:spPr>
                <a:xfrm>
                  <a:off x="688900" y="10905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1" name="Shape 334">
                  <a:extLst>
                    <a:ext uri="{FF2B5EF4-FFF2-40B4-BE49-F238E27FC236}">
                      <a16:creationId xmlns:a16="http://schemas.microsoft.com/office/drawing/2014/main" id="{FC863172-367F-4A32-9677-3B540BCE0E2E}"/>
                    </a:ext>
                  </a:extLst>
                </p:cNvPr>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2" name="Shape 350">
                <a:extLst>
                  <a:ext uri="{FF2B5EF4-FFF2-40B4-BE49-F238E27FC236}">
                    <a16:creationId xmlns:a16="http://schemas.microsoft.com/office/drawing/2014/main" id="{E632FA6A-8C62-4D72-ADC0-50E2013682CF}"/>
                  </a:ext>
                </a:extLst>
              </p:cNvPr>
              <p:cNvGrpSpPr/>
              <p:nvPr/>
            </p:nvGrpSpPr>
            <p:grpSpPr>
              <a:xfrm>
                <a:off x="2540070" y="2569723"/>
                <a:ext cx="476767" cy="322012"/>
                <a:chOff x="564675" y="1700625"/>
                <a:chExt cx="465200" cy="314200"/>
              </a:xfrm>
              <a:solidFill>
                <a:schemeClr val="tx2"/>
              </a:solidFill>
            </p:grpSpPr>
            <p:sp>
              <p:nvSpPr>
                <p:cNvPr id="413" name="Shape 351">
                  <a:extLst>
                    <a:ext uri="{FF2B5EF4-FFF2-40B4-BE49-F238E27FC236}">
                      <a16:creationId xmlns:a16="http://schemas.microsoft.com/office/drawing/2014/main" id="{F203B53B-F275-4F31-BE14-ED6C3BC7A9C5}"/>
                    </a:ext>
                  </a:extLst>
                </p:cNvPr>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4" name="Shape 352">
                  <a:extLst>
                    <a:ext uri="{FF2B5EF4-FFF2-40B4-BE49-F238E27FC236}">
                      <a16:creationId xmlns:a16="http://schemas.microsoft.com/office/drawing/2014/main" id="{ABB16338-43F2-402E-9941-AE287135E202}"/>
                    </a:ext>
                  </a:extLst>
                </p:cNvPr>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5" name="Shape 353">
                  <a:extLst>
                    <a:ext uri="{FF2B5EF4-FFF2-40B4-BE49-F238E27FC236}">
                      <a16:creationId xmlns:a16="http://schemas.microsoft.com/office/drawing/2014/main" id="{C42D83E1-7EA3-475D-9FB0-13380DD3A9F3}"/>
                    </a:ext>
                  </a:extLst>
                </p:cNvPr>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6" name="Shape 401">
                <a:extLst>
                  <a:ext uri="{FF2B5EF4-FFF2-40B4-BE49-F238E27FC236}">
                    <a16:creationId xmlns:a16="http://schemas.microsoft.com/office/drawing/2014/main" id="{44B4531F-24F7-4BAB-BB22-C1559558D9F0}"/>
                  </a:ext>
                </a:extLst>
              </p:cNvPr>
              <p:cNvGrpSpPr/>
              <p:nvPr/>
            </p:nvGrpSpPr>
            <p:grpSpPr>
              <a:xfrm>
                <a:off x="2593104" y="3214339"/>
                <a:ext cx="370693" cy="398133"/>
                <a:chOff x="616425" y="2329600"/>
                <a:chExt cx="361700" cy="388475"/>
              </a:xfrm>
              <a:solidFill>
                <a:schemeClr val="tx2"/>
              </a:solidFill>
            </p:grpSpPr>
            <p:sp>
              <p:nvSpPr>
                <p:cNvPr id="417" name="Shape 402">
                  <a:extLst>
                    <a:ext uri="{FF2B5EF4-FFF2-40B4-BE49-F238E27FC236}">
                      <a16:creationId xmlns:a16="http://schemas.microsoft.com/office/drawing/2014/main" id="{CEB11375-FB59-47B2-9704-0F71E203EFE8}"/>
                    </a:ext>
                  </a:extLst>
                </p:cNvPr>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8" name="Shape 403">
                  <a:extLst>
                    <a:ext uri="{FF2B5EF4-FFF2-40B4-BE49-F238E27FC236}">
                      <a16:creationId xmlns:a16="http://schemas.microsoft.com/office/drawing/2014/main" id="{7C35E1DF-09D9-4AB6-BE33-087267302888}"/>
                    </a:ext>
                  </a:extLst>
                </p:cNvPr>
                <p:cNvSpPr/>
                <p:nvPr/>
              </p:nvSpPr>
              <p:spPr>
                <a:xfrm>
                  <a:off x="704725" y="2545750"/>
                  <a:ext cx="185125" cy="25"/>
                </a:xfrm>
                <a:custGeom>
                  <a:avLst/>
                  <a:gdLst/>
                  <a:ahLst/>
                  <a:cxnLst/>
                  <a:rect l="0" t="0" r="0" b="0"/>
                  <a:pathLst>
                    <a:path w="7405" h="1" fill="none" extrusionOk="0">
                      <a:moveTo>
                        <a:pt x="7404"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9" name="Shape 404">
                  <a:extLst>
                    <a:ext uri="{FF2B5EF4-FFF2-40B4-BE49-F238E27FC236}">
                      <a16:creationId xmlns:a16="http://schemas.microsoft.com/office/drawing/2014/main" id="{B9B8E665-8AAE-4505-9DF2-08E3C0E52CAF}"/>
                    </a:ext>
                  </a:extLst>
                </p:cNvPr>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0" name="Shape 405">
                  <a:extLst>
                    <a:ext uri="{FF2B5EF4-FFF2-40B4-BE49-F238E27FC236}">
                      <a16:creationId xmlns:a16="http://schemas.microsoft.com/office/drawing/2014/main" id="{73449ACB-C9EB-4F91-BFA0-BC6C2C4A7CBA}"/>
                    </a:ext>
                  </a:extLst>
                </p:cNvPr>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1" name="Shape 406">
                  <a:extLst>
                    <a:ext uri="{FF2B5EF4-FFF2-40B4-BE49-F238E27FC236}">
                      <a16:creationId xmlns:a16="http://schemas.microsoft.com/office/drawing/2014/main" id="{6A9B6852-BA3A-4D8F-9B3F-920DCDEC13D8}"/>
                    </a:ext>
                  </a:extLst>
                </p:cNvPr>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2" name="Shape 407">
                  <a:extLst>
                    <a:ext uri="{FF2B5EF4-FFF2-40B4-BE49-F238E27FC236}">
                      <a16:creationId xmlns:a16="http://schemas.microsoft.com/office/drawing/2014/main" id="{684CC5B7-A654-4153-BDE4-56F8B4F8BA49}"/>
                    </a:ext>
                  </a:extLst>
                </p:cNvPr>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3" name="Shape 408">
                  <a:extLst>
                    <a:ext uri="{FF2B5EF4-FFF2-40B4-BE49-F238E27FC236}">
                      <a16:creationId xmlns:a16="http://schemas.microsoft.com/office/drawing/2014/main" id="{3665B29D-74E0-45CA-8C2A-515801573A04}"/>
                    </a:ext>
                  </a:extLst>
                </p:cNvPr>
                <p:cNvSpPr/>
                <p:nvPr/>
              </p:nvSpPr>
              <p:spPr>
                <a:xfrm>
                  <a:off x="766825" y="2388050"/>
                  <a:ext cx="60925" cy="25"/>
                </a:xfrm>
                <a:custGeom>
                  <a:avLst/>
                  <a:gdLst/>
                  <a:ahLst/>
                  <a:cxnLst/>
                  <a:rect l="0" t="0" r="0" b="0"/>
                  <a:pathLst>
                    <a:path w="2437" h="1" fill="none" extrusionOk="0">
                      <a:moveTo>
                        <a:pt x="2436"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4" name="Shape 409">
                  <a:extLst>
                    <a:ext uri="{FF2B5EF4-FFF2-40B4-BE49-F238E27FC236}">
                      <a16:creationId xmlns:a16="http://schemas.microsoft.com/office/drawing/2014/main" id="{37FD1B83-83E3-48CC-98EB-62D3547C139D}"/>
                    </a:ext>
                  </a:extLst>
                </p:cNvPr>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25" name="Shape 438">
                <a:extLst>
                  <a:ext uri="{FF2B5EF4-FFF2-40B4-BE49-F238E27FC236}">
                    <a16:creationId xmlns:a16="http://schemas.microsoft.com/office/drawing/2014/main" id="{CD46F624-452D-4779-A201-9D934AEDBD11}"/>
                  </a:ext>
                </a:extLst>
              </p:cNvPr>
              <p:cNvGrpSpPr/>
              <p:nvPr/>
            </p:nvGrpSpPr>
            <p:grpSpPr>
              <a:xfrm>
                <a:off x="2711683" y="3858926"/>
                <a:ext cx="133565" cy="486759"/>
                <a:chOff x="732125" y="2958550"/>
                <a:chExt cx="130325" cy="474950"/>
              </a:xfrm>
              <a:solidFill>
                <a:schemeClr val="tx2"/>
              </a:solidFill>
            </p:grpSpPr>
            <p:sp>
              <p:nvSpPr>
                <p:cNvPr id="426" name="Shape 439">
                  <a:extLst>
                    <a:ext uri="{FF2B5EF4-FFF2-40B4-BE49-F238E27FC236}">
                      <a16:creationId xmlns:a16="http://schemas.microsoft.com/office/drawing/2014/main" id="{D6BD737C-9C3E-44C1-986E-7F884C823EFF}"/>
                    </a:ext>
                  </a:extLst>
                </p:cNvPr>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7" name="Shape 440">
                  <a:extLst>
                    <a:ext uri="{FF2B5EF4-FFF2-40B4-BE49-F238E27FC236}">
                      <a16:creationId xmlns:a16="http://schemas.microsoft.com/office/drawing/2014/main" id="{5929AF5B-9A2F-4BAE-94CF-5FBEBAD7E506}"/>
                    </a:ext>
                  </a:extLst>
                </p:cNvPr>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8" name="Shape 441">
                  <a:extLst>
                    <a:ext uri="{FF2B5EF4-FFF2-40B4-BE49-F238E27FC236}">
                      <a16:creationId xmlns:a16="http://schemas.microsoft.com/office/drawing/2014/main" id="{915590E6-4739-4B9E-A5DF-99DDD2FC73BE}"/>
                    </a:ext>
                  </a:extLst>
                </p:cNvPr>
                <p:cNvSpPr/>
                <p:nvPr/>
              </p:nvSpPr>
              <p:spPr>
                <a:xfrm>
                  <a:off x="802750" y="312905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9" name="Shape 442">
                  <a:extLst>
                    <a:ext uri="{FF2B5EF4-FFF2-40B4-BE49-F238E27FC236}">
                      <a16:creationId xmlns:a16="http://schemas.microsoft.com/office/drawing/2014/main" id="{0EA11150-54B7-41C4-BFE8-8111CAF67023}"/>
                    </a:ext>
                  </a:extLst>
                </p:cNvPr>
                <p:cNvSpPr/>
                <p:nvPr/>
              </p:nvSpPr>
              <p:spPr>
                <a:xfrm>
                  <a:off x="802750" y="316252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0" name="Shape 443">
                  <a:extLst>
                    <a:ext uri="{FF2B5EF4-FFF2-40B4-BE49-F238E27FC236}">
                      <a16:creationId xmlns:a16="http://schemas.microsoft.com/office/drawing/2014/main" id="{86C77D7B-5274-4D2C-B1D8-40DB5E417B12}"/>
                    </a:ext>
                  </a:extLst>
                </p:cNvPr>
                <p:cNvSpPr/>
                <p:nvPr/>
              </p:nvSpPr>
              <p:spPr>
                <a:xfrm>
                  <a:off x="802750" y="3196025"/>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1" name="Shape 444">
                  <a:extLst>
                    <a:ext uri="{FF2B5EF4-FFF2-40B4-BE49-F238E27FC236}">
                      <a16:creationId xmlns:a16="http://schemas.microsoft.com/office/drawing/2014/main" id="{DF8839C2-23C7-4A98-A4FC-D0C2B57D18C4}"/>
                    </a:ext>
                  </a:extLst>
                </p:cNvPr>
                <p:cNvSpPr/>
                <p:nvPr/>
              </p:nvSpPr>
              <p:spPr>
                <a:xfrm>
                  <a:off x="802750" y="3229500"/>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2" name="Shape 445">
                  <a:extLst>
                    <a:ext uri="{FF2B5EF4-FFF2-40B4-BE49-F238E27FC236}">
                      <a16:creationId xmlns:a16="http://schemas.microsoft.com/office/drawing/2014/main" id="{2DBF9C2F-A535-46AF-A994-36E7DAABFD4B}"/>
                    </a:ext>
                  </a:extLst>
                </p:cNvPr>
                <p:cNvSpPr/>
                <p:nvPr/>
              </p:nvSpPr>
              <p:spPr>
                <a:xfrm>
                  <a:off x="802750" y="326300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3" name="Shape 446">
                  <a:extLst>
                    <a:ext uri="{FF2B5EF4-FFF2-40B4-BE49-F238E27FC236}">
                      <a16:creationId xmlns:a16="http://schemas.microsoft.com/office/drawing/2014/main" id="{EBD83C26-087B-41AB-8648-A991A4EBE3CF}"/>
                    </a:ext>
                  </a:extLst>
                </p:cNvPr>
                <p:cNvSpPr/>
                <p:nvPr/>
              </p:nvSpPr>
              <p:spPr>
                <a:xfrm>
                  <a:off x="802750" y="329647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4" name="Shape 461">
                <a:extLst>
                  <a:ext uri="{FF2B5EF4-FFF2-40B4-BE49-F238E27FC236}">
                    <a16:creationId xmlns:a16="http://schemas.microsoft.com/office/drawing/2014/main" id="{B4DF7E3C-6499-4B27-ADA3-323011F5CCE1}"/>
                  </a:ext>
                </a:extLst>
              </p:cNvPr>
              <p:cNvGrpSpPr/>
              <p:nvPr/>
            </p:nvGrpSpPr>
            <p:grpSpPr>
              <a:xfrm>
                <a:off x="2544449" y="4605258"/>
                <a:ext cx="484248" cy="371924"/>
                <a:chOff x="568950" y="3686775"/>
                <a:chExt cx="472500" cy="362900"/>
              </a:xfrm>
              <a:solidFill>
                <a:schemeClr val="tx2"/>
              </a:solidFill>
            </p:grpSpPr>
            <p:sp>
              <p:nvSpPr>
                <p:cNvPr id="435" name="Shape 462">
                  <a:extLst>
                    <a:ext uri="{FF2B5EF4-FFF2-40B4-BE49-F238E27FC236}">
                      <a16:creationId xmlns:a16="http://schemas.microsoft.com/office/drawing/2014/main" id="{E06720A8-F2FD-4366-B80F-5B748CCCBF3C}"/>
                    </a:ext>
                  </a:extLst>
                </p:cNvPr>
                <p:cNvSpPr/>
                <p:nvPr/>
              </p:nvSpPr>
              <p:spPr>
                <a:xfrm>
                  <a:off x="568950" y="3686775"/>
                  <a:ext cx="472500" cy="362900"/>
                </a:xfrm>
                <a:custGeom>
                  <a:avLst/>
                  <a:gdLst/>
                  <a:ahLst/>
                  <a:cxnLst/>
                  <a:rect l="0" t="0" r="0" b="0"/>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6" name="Shape 463">
                  <a:extLst>
                    <a:ext uri="{FF2B5EF4-FFF2-40B4-BE49-F238E27FC236}">
                      <a16:creationId xmlns:a16="http://schemas.microsoft.com/office/drawing/2014/main" id="{CEED2F2F-FDAA-4504-97F1-211804B74274}"/>
                    </a:ext>
                  </a:extLst>
                </p:cNvPr>
                <p:cNvSpPr/>
                <p:nvPr/>
              </p:nvSpPr>
              <p:spPr>
                <a:xfrm>
                  <a:off x="645650" y="3820725"/>
                  <a:ext cx="34125" cy="34125"/>
                </a:xfrm>
                <a:custGeom>
                  <a:avLst/>
                  <a:gdLst/>
                  <a:ahLst/>
                  <a:cxnLst/>
                  <a:rect l="0" t="0" r="0" b="0"/>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7" name="Shape 464">
                  <a:extLst>
                    <a:ext uri="{FF2B5EF4-FFF2-40B4-BE49-F238E27FC236}">
                      <a16:creationId xmlns:a16="http://schemas.microsoft.com/office/drawing/2014/main" id="{AA5020F9-2E14-4177-97D9-1383B8EAE533}"/>
                    </a:ext>
                  </a:extLst>
                </p:cNvPr>
                <p:cNvSpPr/>
                <p:nvPr/>
              </p:nvSpPr>
              <p:spPr>
                <a:xfrm>
                  <a:off x="747950" y="3753750"/>
                  <a:ext cx="85275" cy="12200"/>
                </a:xfrm>
                <a:custGeom>
                  <a:avLst/>
                  <a:gdLst/>
                  <a:ahLst/>
                  <a:cxnLst/>
                  <a:rect l="0" t="0" r="0" b="0"/>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8" name="Shape 518">
                <a:extLst>
                  <a:ext uri="{FF2B5EF4-FFF2-40B4-BE49-F238E27FC236}">
                    <a16:creationId xmlns:a16="http://schemas.microsoft.com/office/drawing/2014/main" id="{0EE2D838-55CB-4A86-A43A-D09CA0901F35}"/>
                  </a:ext>
                </a:extLst>
              </p:cNvPr>
              <p:cNvGrpSpPr/>
              <p:nvPr/>
            </p:nvGrpSpPr>
            <p:grpSpPr>
              <a:xfrm>
                <a:off x="2551932" y="5253613"/>
                <a:ext cx="453067" cy="453041"/>
                <a:chOff x="576250" y="4319400"/>
                <a:chExt cx="442075" cy="442050"/>
              </a:xfrm>
              <a:solidFill>
                <a:schemeClr val="tx2"/>
              </a:solidFill>
            </p:grpSpPr>
            <p:sp>
              <p:nvSpPr>
                <p:cNvPr id="439" name="Shape 519">
                  <a:extLst>
                    <a:ext uri="{FF2B5EF4-FFF2-40B4-BE49-F238E27FC236}">
                      <a16:creationId xmlns:a16="http://schemas.microsoft.com/office/drawing/2014/main" id="{5CAB1FFD-6A24-41D9-8007-BB10B5CAD40E}"/>
                    </a:ext>
                  </a:extLst>
                </p:cNvPr>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0" name="Shape 520">
                  <a:extLst>
                    <a:ext uri="{FF2B5EF4-FFF2-40B4-BE49-F238E27FC236}">
                      <a16:creationId xmlns:a16="http://schemas.microsoft.com/office/drawing/2014/main" id="{D14A8AE9-A00F-4AC4-9C47-808660318870}"/>
                    </a:ext>
                  </a:extLst>
                </p:cNvPr>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1" name="Shape 521">
                  <a:extLst>
                    <a:ext uri="{FF2B5EF4-FFF2-40B4-BE49-F238E27FC236}">
                      <a16:creationId xmlns:a16="http://schemas.microsoft.com/office/drawing/2014/main" id="{681A7459-146E-4595-B534-1A3E69E04779}"/>
                    </a:ext>
                  </a:extLst>
                </p:cNvPr>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2" name="Shape 522">
                  <a:extLst>
                    <a:ext uri="{FF2B5EF4-FFF2-40B4-BE49-F238E27FC236}">
                      <a16:creationId xmlns:a16="http://schemas.microsoft.com/office/drawing/2014/main" id="{E34F1A69-95F2-4BC1-8260-E9B43345342C}"/>
                    </a:ext>
                  </a:extLst>
                </p:cNvPr>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43" name="Shape 719">
                <a:extLst>
                  <a:ext uri="{FF2B5EF4-FFF2-40B4-BE49-F238E27FC236}">
                    <a16:creationId xmlns:a16="http://schemas.microsoft.com/office/drawing/2014/main" id="{67103A85-DE8B-4BD3-9D6B-298F74EEF54D}"/>
                  </a:ext>
                </a:extLst>
              </p:cNvPr>
              <p:cNvGrpSpPr/>
              <p:nvPr/>
            </p:nvGrpSpPr>
            <p:grpSpPr>
              <a:xfrm>
                <a:off x="2506377" y="6024259"/>
                <a:ext cx="542921" cy="300183"/>
                <a:chOff x="531800" y="5071350"/>
                <a:chExt cx="529750" cy="292900"/>
              </a:xfrm>
              <a:solidFill>
                <a:schemeClr val="tx2"/>
              </a:solidFill>
            </p:grpSpPr>
            <p:sp>
              <p:nvSpPr>
                <p:cNvPr id="444" name="Shape 720">
                  <a:extLst>
                    <a:ext uri="{FF2B5EF4-FFF2-40B4-BE49-F238E27FC236}">
                      <a16:creationId xmlns:a16="http://schemas.microsoft.com/office/drawing/2014/main" id="{BC714007-D563-48D0-9A97-13F3412764BD}"/>
                    </a:ext>
                  </a:extLst>
                </p:cNvPr>
                <p:cNvSpPr/>
                <p:nvPr/>
              </p:nvSpPr>
              <p:spPr>
                <a:xfrm>
                  <a:off x="632875" y="5077450"/>
                  <a:ext cx="272200" cy="185725"/>
                </a:xfrm>
                <a:custGeom>
                  <a:avLst/>
                  <a:gdLst/>
                  <a:ahLst/>
                  <a:cxnLst/>
                  <a:rect l="0" t="0" r="0" b="0"/>
                  <a:pathLst>
                    <a:path w="10888" h="7429" fill="none" extrusionOk="0">
                      <a:moveTo>
                        <a:pt x="2947" y="0"/>
                      </a:moveTo>
                      <a:lnTo>
                        <a:pt x="6406" y="7428"/>
                      </a:lnTo>
                      <a:lnTo>
                        <a:pt x="10887" y="2314"/>
                      </a:lnTo>
                      <a:lnTo>
                        <a:pt x="4019" y="2314"/>
                      </a:lnTo>
                      <a:lnTo>
                        <a:pt x="0" y="7428"/>
                      </a:lnTo>
                      <a:lnTo>
                        <a:pt x="6406" y="74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5" name="Shape 721">
                  <a:extLst>
                    <a:ext uri="{FF2B5EF4-FFF2-40B4-BE49-F238E27FC236}">
                      <a16:creationId xmlns:a16="http://schemas.microsoft.com/office/drawing/2014/main" id="{EA6F18C7-8644-40A6-8AEE-864BAD4AC925}"/>
                    </a:ext>
                  </a:extLst>
                </p:cNvPr>
                <p:cNvSpPr/>
                <p:nvPr/>
              </p:nvSpPr>
              <p:spPr>
                <a:xfrm>
                  <a:off x="886175" y="5071350"/>
                  <a:ext cx="74300" cy="191825"/>
                </a:xfrm>
                <a:custGeom>
                  <a:avLst/>
                  <a:gdLst/>
                  <a:ahLst/>
                  <a:cxnLst/>
                  <a:rect l="0" t="0" r="0" b="0"/>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6" name="Shape 722">
                  <a:extLst>
                    <a:ext uri="{FF2B5EF4-FFF2-40B4-BE49-F238E27FC236}">
                      <a16:creationId xmlns:a16="http://schemas.microsoft.com/office/drawing/2014/main" id="{E0D62B08-7D83-4E46-8243-18168783777D}"/>
                    </a:ext>
                  </a:extLst>
                </p:cNvPr>
                <p:cNvSpPr/>
                <p:nvPr/>
              </p:nvSpPr>
              <p:spPr>
                <a:xfrm>
                  <a:off x="531800" y="5162075"/>
                  <a:ext cx="202175" cy="202175"/>
                </a:xfrm>
                <a:custGeom>
                  <a:avLst/>
                  <a:gdLst/>
                  <a:ahLst/>
                  <a:cxnLst/>
                  <a:rect l="0" t="0" r="0" b="0"/>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7" name="Shape 723">
                  <a:extLst>
                    <a:ext uri="{FF2B5EF4-FFF2-40B4-BE49-F238E27FC236}">
                      <a16:creationId xmlns:a16="http://schemas.microsoft.com/office/drawing/2014/main" id="{B2262C40-A7BB-492B-972D-55773D961971}"/>
                    </a:ext>
                  </a:extLst>
                </p:cNvPr>
                <p:cNvSpPr/>
                <p:nvPr/>
              </p:nvSpPr>
              <p:spPr>
                <a:xfrm>
                  <a:off x="859375" y="5162075"/>
                  <a:ext cx="202175" cy="202175"/>
                </a:xfrm>
                <a:custGeom>
                  <a:avLst/>
                  <a:gdLst/>
                  <a:ahLst/>
                  <a:cxnLst/>
                  <a:rect l="0" t="0" r="0" b="0"/>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8" name="Shape 724">
                  <a:extLst>
                    <a:ext uri="{FF2B5EF4-FFF2-40B4-BE49-F238E27FC236}">
                      <a16:creationId xmlns:a16="http://schemas.microsoft.com/office/drawing/2014/main" id="{C933E149-D080-41CB-9FEB-FD01B18CB18E}"/>
                    </a:ext>
                  </a:extLst>
                </p:cNvPr>
                <p:cNvSpPr/>
                <p:nvPr/>
              </p:nvSpPr>
              <p:spPr>
                <a:xfrm>
                  <a:off x="676100" y="5071350"/>
                  <a:ext cx="86500" cy="7325"/>
                </a:xfrm>
                <a:custGeom>
                  <a:avLst/>
                  <a:gdLst/>
                  <a:ahLst/>
                  <a:cxnLst/>
                  <a:rect l="0" t="0" r="0" b="0"/>
                  <a:pathLst>
                    <a:path w="3460" h="293" fill="none" extrusionOk="0">
                      <a:moveTo>
                        <a:pt x="1" y="1"/>
                      </a:moveTo>
                      <a:lnTo>
                        <a:pt x="3459" y="2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9" name="Shape 725">
                  <a:extLst>
                    <a:ext uri="{FF2B5EF4-FFF2-40B4-BE49-F238E27FC236}">
                      <a16:creationId xmlns:a16="http://schemas.microsoft.com/office/drawing/2014/main" id="{9FF78E63-9F0B-400F-99B0-B36C14DEAA7E}"/>
                    </a:ext>
                  </a:extLst>
                </p:cNvPr>
                <p:cNvSpPr/>
                <p:nvPr/>
              </p:nvSpPr>
              <p:spPr>
                <a:xfrm>
                  <a:off x="941575" y="5244275"/>
                  <a:ext cx="37175" cy="37175"/>
                </a:xfrm>
                <a:custGeom>
                  <a:avLst/>
                  <a:gdLst/>
                  <a:ahLst/>
                  <a:cxnLst/>
                  <a:rect l="0" t="0" r="0" b="0"/>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0" name="Shape 726">
                  <a:extLst>
                    <a:ext uri="{FF2B5EF4-FFF2-40B4-BE49-F238E27FC236}">
                      <a16:creationId xmlns:a16="http://schemas.microsoft.com/office/drawing/2014/main" id="{26451FFB-E2F4-4216-A62D-9423442A19CB}"/>
                    </a:ext>
                  </a:extLst>
                </p:cNvPr>
                <p:cNvSpPr/>
                <p:nvPr/>
              </p:nvSpPr>
              <p:spPr>
                <a:xfrm>
                  <a:off x="614600" y="5244275"/>
                  <a:ext cx="37175" cy="37175"/>
                </a:xfrm>
                <a:custGeom>
                  <a:avLst/>
                  <a:gdLst/>
                  <a:ahLst/>
                  <a:cxnLst/>
                  <a:rect l="0" t="0" r="0" b="0"/>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sp>
        <p:nvSpPr>
          <p:cNvPr id="451"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Questions and discussion  ·  name@company.com</a:t>
            </a:r>
            <a:endParaRPr lang="en-US" sz="1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Learn how to think like a strategy consultant</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Think Like a Strategy Consultant is the self-paced course behind these templates: structured problem solving, MECE, the Pyramid Principle, and slide design. 1,400+ students in 65 countries. strategyu.co/strategy-consulting-course</a:t>
            </a:r>
            <a:endParaRPr lang="en-US" sz="1800" dirty="0"/>
          </a:p>
        </p:txBody>
      </p:sp>
    </p:spTree>
  </p:cSld>
  <p:clrMapOvr>
    <a:masterClrMapping/>
  </p:clrMapOvr>
</p:sld>
</file>

<file path=ppt/theme/theme1.xml><?xml version="1.0" encoding="utf-8"?>
<a:theme xmlns:a="http://schemas.openxmlformats.org/drawingml/2006/main" name="Navy">
  <a:themeElements>
    <a:clrScheme name="Navy">
      <a:dk1>
        <a:srgbClr val="13294B"/>
      </a:dk1>
      <a:lt1>
        <a:srgbClr val="FFFFFF"/>
      </a:lt1>
      <a:dk2>
        <a:srgbClr val="4A5868"/>
      </a:dk2>
      <a:lt2>
        <a:srgbClr val="F2F5F8"/>
      </a:lt2>
      <a:accent1>
        <a:srgbClr val="2F6690"/>
      </a:accent1>
      <a:accent2>
        <a:srgbClr val="13294B"/>
      </a:accent2>
      <a:accent3>
        <a:srgbClr val="BFC8D2"/>
      </a:accent3>
      <a:accent4>
        <a:srgbClr val="1F3B5C"/>
      </a:accent4>
      <a:accent5>
        <a:srgbClr val="7F8C9A"/>
      </a:accent5>
      <a:accent6>
        <a:srgbClr val="DDE3EA"/>
      </a:accent6>
      <a:hlink>
        <a:srgbClr val="2F6690"/>
      </a:hlink>
      <a:folHlink>
        <a:srgbClr val="1F3B5C"/>
      </a:folHlink>
    </a:clrScheme>
    <a:fontScheme name="Navy">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123</Slides>
  <Notes>123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123</vt:i4>
      </vt:variant>
    </vt:vector>
  </HeadingPairs>
  <TitlesOfParts>
    <vt:vector size="1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Consulting Template Slides</dc:title>
  <dc:subject>PptxGenJS Presentation</dc:subject>
  <dc:creator>StrategyU</dc:creator>
  <cp:lastModifiedBy>StrategyU</cp:lastModifiedBy>
  <cp:revision>1</cp:revision>
  <dcterms:created xsi:type="dcterms:W3CDTF">2026-10-11T03:30:38Z</dcterms:created>
  <dcterms:modified xsi:type="dcterms:W3CDTF">2026-10-11T03:30:38Z</dcterms:modified>
</cp:coreProperties>
</file>